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1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902D5D-9CAA-D91A-0DD8-462A0D6ED199}" v="19" dt="2021-03-11T10:11:45.724"/>
    <p1510:client id="{FDEEC516-A389-4ED0-9ECA-D8E77D31EA3F}" v="2045" dt="2021-01-13T09:47:48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ieli.fi/fi/mielenterveys/vaikeat-el%C3%A4m%C3%A4ntilanteet/sairastuminen/leikkaus-pelotti-pirjo-riittaa-etuk%C3%A4teen%E2%80%9Desiti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04672" y="962246"/>
            <a:ext cx="6437700" cy="2611967"/>
          </a:xfrm>
        </p:spPr>
        <p:txBody>
          <a:bodyPr anchor="b">
            <a:normAutofit/>
          </a:bodyPr>
          <a:lstStyle/>
          <a:p>
            <a:pPr algn="l"/>
            <a:r>
              <a:rPr lang="fi-FI" sz="5400">
                <a:cs typeface="Calibri Light"/>
              </a:rPr>
              <a:t>Mielenterveyden häiriöt - mitä, milloin, miksi</a:t>
            </a:r>
            <a:endParaRPr lang="fi-FI" sz="54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04672" y="3719618"/>
            <a:ext cx="4167376" cy="11555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sz="2000" dirty="0">
              <a:cs typeface="Calibri"/>
            </a:endParaRPr>
          </a:p>
          <a:p>
            <a:pPr algn="l"/>
            <a:r>
              <a:rPr lang="fi-FI" sz="2000" dirty="0">
                <a:cs typeface="Calibri"/>
              </a:rPr>
              <a:t>Heidi Peltola, KSAO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28668FC-168C-4A40-8A02-2141744F7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100">
                <a:cs typeface="Calibri Light"/>
              </a:rPr>
              <a:t>Sairastumisen riskit mielenterveydelle</a:t>
            </a:r>
            <a:endParaRPr lang="fi-FI" sz="31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0B699A-8CAD-45B7-AD5E-EDD49030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6535" y="1387886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500">
                <a:solidFill>
                  <a:schemeClr val="bg1"/>
                </a:solidFill>
                <a:ea typeface="+mn-lt"/>
                <a:cs typeface="+mn-lt"/>
              </a:rPr>
              <a:t>Vakavat fyysiset sairaudet aiheuttavat luonnollisesti muutoksia mielialassa. Ne kohottavat riskiä masentua.</a:t>
            </a:r>
          </a:p>
          <a:p>
            <a:r>
              <a:rPr lang="fi-FI" sz="2500">
                <a:solidFill>
                  <a:schemeClr val="bg1"/>
                </a:solidFill>
                <a:ea typeface="+mn-lt"/>
                <a:cs typeface="+mn-lt"/>
              </a:rPr>
              <a:t>Fyysisen sairauden hyvä hoito ehkäisee masennusta: riittävä tiedonsaanti sairaudesta ja hoidosta, hoitavien henkilöiden tavoitettavuus ja hoidon sujuvuus ovat potilaan mielenterveyden kannalta tärkeitä.</a:t>
            </a:r>
            <a:endParaRPr lang="fi-FI" sz="2500">
              <a:solidFill>
                <a:schemeClr val="bg1"/>
              </a:solidFill>
            </a:endParaRPr>
          </a:p>
          <a:p>
            <a:r>
              <a:rPr lang="fi-FI" sz="2500" dirty="0">
                <a:ea typeface="+mn-lt"/>
                <a:cs typeface="+mn-lt"/>
              </a:rPr>
              <a:t>https://mieli.fi/fi/mielenterveys/vaikeat-el%C3%A4m%C3%A4ntilanteet/sairastuminen/leikkaus-pelotti-pirjo-riittaa-etuk%C3%A4teen%E2%80%9Desit</a:t>
            </a:r>
            <a:endParaRPr lang="fi-FI" sz="25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8325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43D57B-03CB-4CFC-905C-27B7E4993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Artikkeli sairastumisesta ja uupumisesta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E31619-761D-49DA-A8C4-D556A9B04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https://mieli.fi/fi/mielenterveys/vaikeat-el%C3%A4m%C3%A4ntilanteet/sairastuminen/leikkaus-pelotti-pirjo-riittaa-etuk%C3%A4teen%E2%80%9Desitin</a:t>
            </a:r>
            <a:endParaRPr lang="fi-FI">
              <a:cs typeface="Calibri" panose="020F0502020204030204"/>
            </a:endParaRPr>
          </a:p>
          <a:p>
            <a:endParaRPr lang="fi-FI" dirty="0">
              <a:ea typeface="+mn-lt"/>
              <a:cs typeface="+mn-lt"/>
            </a:endParaRPr>
          </a:p>
          <a:p>
            <a:r>
              <a:rPr lang="fi-FI">
                <a:ea typeface="+mn-lt"/>
                <a:cs typeface="+mn-lt"/>
              </a:rPr>
              <a:t>Miten Pirjo-Riitan mielenterveys järkkyi?</a:t>
            </a:r>
            <a:endParaRPr lang="fi-FI" dirty="0">
              <a:ea typeface="+mn-lt"/>
              <a:cs typeface="+mn-lt"/>
            </a:endParaRPr>
          </a:p>
          <a:p>
            <a:r>
              <a:rPr lang="fi-FI">
                <a:ea typeface="+mn-lt"/>
                <a:cs typeface="+mn-lt"/>
              </a:rPr>
              <a:t>Mitä apua hänelle olisi tähän voinut tarjota?</a:t>
            </a:r>
            <a:endParaRPr lang="fi-FI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130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00444F-3311-4322-8E33-7798DC90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Lähteet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8CBA5E-F3D6-450C-8C85-C61C9E3E1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>
                <a:cs typeface="Calibri"/>
              </a:rPr>
              <a:t>Mielenterveystalo 2020: Psykiatria.</a:t>
            </a:r>
            <a:endParaRPr lang="fi-FI" dirty="0">
              <a:cs typeface="Calibri"/>
            </a:endParaRPr>
          </a:p>
          <a:p>
            <a:r>
              <a:rPr lang="fi-FI">
                <a:cs typeface="Calibri"/>
              </a:rPr>
              <a:t>Suomen mielenterveysseura 2020: Mielenterveyden häiriöt.</a:t>
            </a:r>
            <a:endParaRPr lang="fi-FI"/>
          </a:p>
          <a:p>
            <a:r>
              <a:rPr lang="fi-FI" dirty="0">
                <a:cs typeface="Calibri"/>
              </a:rPr>
              <a:t>THL 2019: Mielenterveyshäiriöt</a:t>
            </a:r>
            <a:endParaRPr lang="fi-FI" dirty="0"/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9295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FAD6ADF-4A83-4701-B50B-07DAD8FD4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700">
                <a:cs typeface="Calibri Light"/>
              </a:rPr>
              <a:t>Mitä on mielenterveys?</a:t>
            </a:r>
            <a:endParaRPr lang="fi-FI" sz="37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1D56EE-B437-4FD3-B420-FE11C40DF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chemeClr val="bg1"/>
                </a:solidFill>
                <a:ea typeface="+mn-lt"/>
                <a:cs typeface="+mn-lt"/>
              </a:rPr>
              <a:t>Ihmisen henkiset voimavarat vaihtelevat elämäntilanteiden ja kokemusten mukaan. </a:t>
            </a:r>
          </a:p>
          <a:p>
            <a:r>
              <a:rPr lang="fi-FI" sz="2000">
                <a:solidFill>
                  <a:schemeClr val="bg1"/>
                </a:solidFill>
                <a:ea typeface="+mn-lt"/>
                <a:cs typeface="+mn-lt"/>
              </a:rPr>
              <a:t>Hyvä mielenterveys on yksilön hyvinvoinnin perusta, se auttaa sietämään ajoittaista ahdistusta, vahvistaa kykyä toimia muuttuvissa tilanteissa ja auttaa sietämään elämään väistämättä kuuluvia vaikeita asioita.</a:t>
            </a:r>
          </a:p>
          <a:p>
            <a:r>
              <a:rPr lang="fi-FI" sz="2000">
                <a:solidFill>
                  <a:schemeClr val="bg1"/>
                </a:solidFill>
                <a:ea typeface="+mn-lt"/>
                <a:cs typeface="+mn-lt"/>
              </a:rPr>
              <a:t>Mielenterveyteen vaikuttavat monet seikat, kuten sosiaalisen tuen saanti eli perheen ja ystävien läheisyys, fyysinen terveys ja myönteiset varhaiset ihmissuhteet (kasvuympäristö). </a:t>
            </a:r>
          </a:p>
          <a:p>
            <a:r>
              <a:rPr lang="fi-FI" sz="2000">
                <a:solidFill>
                  <a:schemeClr val="bg1"/>
                </a:solidFill>
                <a:ea typeface="+mn-lt"/>
                <a:cs typeface="+mn-lt"/>
              </a:rPr>
              <a:t>Yhteiskunnalliset tekijät, kuten mahdollisuudet kouluttautua ja työskennellä, sekä yhteiskunnassa vallitsevat arvot ja ilmapiiri, kuten kyky suvaita erilaisuutta, ovat tärkeitä hyvän mielenterveyden edellytyksiä.</a:t>
            </a:r>
            <a:endParaRPr lang="fi-FI" sz="20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9088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FDFA307-46D0-473D-844E-6C058AC6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400">
                <a:cs typeface="Calibri Light"/>
              </a:rPr>
              <a:t>Mielenterveyden häiriöt</a:t>
            </a:r>
            <a:endParaRPr lang="fi-FI" sz="3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1A6755-2021-4002-A80F-C7404DAC4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Mielenterveyden häiriön tunnistaminen ei ole yksiselitteistä. 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Monet psyykkiset oireet ovat ohimeneviä. 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Mielenterveys kuormittuu joissain elämän vaiheissa enemmän kuin toisissa, ja tilapäinen henkinen pahoinvointi vaikeassa elämäntilanteessa on aivan normaalia. 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Kun mielenterveys järkkyy, on kuitenkin tärkeää, että häiriö tunnistetaan ja että siihen saadaan sopivaa hoitoa.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Mielenterveyden häiriöissä on kyse useiden tekijöiden summasta. Usein jokin stressitekijä lopulta laukaisee häiriön, jonka puhkeamiselle muut tekijät ovat jo aiemmin luoneet pohjaa.</a:t>
            </a:r>
            <a:endParaRPr lang="fi-FI" sz="22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06409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EE5E6E2-54FE-4D9B-AD50-DE302757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95A331-0659-4A22-95F1-7DB084D3F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Mielenterveyden häiriöksi ei lueta tavanomaisia reaktioita, jotka liittyvät arkielämään, kuten normaali surureaktio menetystilanteessa. 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Reaktioita normaaleihin elämän vastoinkäymisiin ei pidä nähdä sairautena. 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Myöskään voimakas ristiriita, esimerkiksi vakaumuksessa tai mielipiteissä, yksilön ja muiden ihmisten välillä ei ole peruste mielenterveyshäiriön diagnosoinnille.</a:t>
            </a:r>
            <a:endParaRPr lang="fi-FI" sz="22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031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6F5386C-E7FB-4DA8-A3B1-8CD57C7B3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...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FC70A9-161C-4D2D-A2F7-A9E939797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028944" cy="52545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Mielenterveyden häiriö on yleisnimike erilaisille psykiatrisille häiriöille. 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Ne ovat oireyhtymiä, joissa on kliinisesti merkitseviä psyykkisiä oireita, joihin liittyy kärsimystä tai haittaa. 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Mielenterveyden häiriöt luokitellaan oireiden ja vaikeusasteiden mukaan. Vakavimmat häiriöt aiheuttavat subjektiivista kärsimystä sekä toimintakyvyn ja elämänlaadun heikkenemistä. </a:t>
            </a:r>
          </a:p>
          <a:p>
            <a:r>
              <a:rPr lang="fi-FI" sz="2200">
                <a:solidFill>
                  <a:schemeClr val="bg1"/>
                </a:solidFill>
                <a:ea typeface="+mn-lt"/>
                <a:cs typeface="+mn-lt"/>
              </a:rPr>
              <a:t>Hyvän hoidon avulla vaikeastakin mielenterveyden häiriöstä kärsivä voi kuitenkin elää tyydyttävää elämää.</a:t>
            </a:r>
            <a:endParaRPr lang="fi-FI" sz="22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7042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E32B1C0-9100-4EDB-8402-9AD79EF4C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fi-FI" sz="4800">
                <a:solidFill>
                  <a:schemeClr val="bg1"/>
                </a:solidFill>
                <a:cs typeface="Calibri Light"/>
              </a:rPr>
              <a:t>Psykiatria</a:t>
            </a:r>
            <a:endParaRPr lang="fi-FI" sz="4800">
              <a:solidFill>
                <a:schemeClr val="bg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08A54C-16A8-4063-8A14-313ED4BC0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6076421" cy="505608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200">
                <a:cs typeface="Calibri"/>
              </a:rPr>
              <a:t>Psykiatria tutkii mielenterveyteen liittyviä häiriöitä.</a:t>
            </a:r>
          </a:p>
          <a:p>
            <a:r>
              <a:rPr lang="fi-FI" sz="2200">
                <a:ea typeface="+mn-lt"/>
                <a:cs typeface="+mn-lt"/>
              </a:rPr>
              <a:t>Erikoisaloina lasten-, nuoriso-, aikuis- ja oikeuspsykiatria sekä erityisosaamisen alueina mm. päihde- ja vanhuspsykiatria.</a:t>
            </a:r>
          </a:p>
          <a:p>
            <a:r>
              <a:rPr lang="fi-FI" sz="2200">
                <a:cs typeface="Calibri"/>
              </a:rPr>
              <a:t>Suurin osa hoidoista tapahtuu AVOHOIDOSSA, esimerkiksi psykiatrian poliklinikoilla, vastaanottavien sairaanhoitajien vastaanotoilla perusterveydenhuollossa tai erityisaloilla erikoissairaanhoidossa. </a:t>
            </a:r>
          </a:p>
          <a:p>
            <a:r>
              <a:rPr lang="fi-FI" sz="2200">
                <a:cs typeface="Calibri"/>
              </a:rPr>
              <a:t>Mielenterveyden häiriöitä kohdataan ja hoidetaan kaikkialla terveydenhuollossa.</a:t>
            </a:r>
          </a:p>
          <a:p>
            <a:r>
              <a:rPr lang="fi-FI" sz="2200">
                <a:cs typeface="Calibri"/>
              </a:rPr>
              <a:t>Sairaalahoito on erikoissairaanhoitoa.</a:t>
            </a:r>
          </a:p>
        </p:txBody>
      </p:sp>
    </p:spTree>
    <p:extLst>
      <p:ext uri="{BB962C8B-B14F-4D97-AF65-F5344CB8AC3E}">
        <p14:creationId xmlns:p14="http://schemas.microsoft.com/office/powerpoint/2010/main" val="224280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0028C10-4EA7-4EFC-91B8-E5EED647D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640263"/>
            <a:ext cx="3284331" cy="5254510"/>
          </a:xfrm>
        </p:spPr>
        <p:txBody>
          <a:bodyPr>
            <a:normAutofit/>
          </a:bodyPr>
          <a:lstStyle/>
          <a:p>
            <a:r>
              <a:rPr lang="fi-FI" sz="3400">
                <a:cs typeface="Calibri Light"/>
              </a:rPr>
              <a:t>Mitä mielenterveyden häiriöitä tunnetaan?</a:t>
            </a:r>
            <a:endParaRPr lang="fi-FI" sz="340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A10B2F-F146-4E72-9F23-82C43F155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263"/>
            <a:ext cx="6690302" cy="6074019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fi-FI" sz="1900">
                <a:solidFill>
                  <a:schemeClr val="bg1"/>
                </a:solidFill>
                <a:ea typeface="+mn-lt"/>
                <a:cs typeface="+mn-lt"/>
              </a:rPr>
              <a:t>Mielenterveyden häiriöitä ja sairauksia on monenlaisia. Ne ryhmitellään niille tyypillisten oireiden mukaan.</a:t>
            </a:r>
          </a:p>
          <a:p>
            <a:r>
              <a:rPr lang="fi-FI" sz="1900">
                <a:solidFill>
                  <a:schemeClr val="bg1"/>
                </a:solidFill>
                <a:ea typeface="+mn-lt"/>
                <a:cs typeface="+mn-lt"/>
              </a:rPr>
              <a:t>Samalla henkilöllä voi olla useita hoitoa vaativia häiriöitä tai sairauksia yhtä aikaa. Ne voivat olla toisistaan vaikeasti erotettavissa.</a:t>
            </a:r>
            <a:endParaRPr lang="fi-FI" sz="1900">
              <a:solidFill>
                <a:schemeClr val="bg1"/>
              </a:solidFill>
              <a:cs typeface="Calibri"/>
            </a:endParaRPr>
          </a:p>
          <a:p>
            <a:r>
              <a:rPr lang="fi-FI" sz="1900">
                <a:solidFill>
                  <a:schemeClr val="bg1"/>
                </a:solidFill>
                <a:ea typeface="+mn-lt"/>
                <a:cs typeface="+mn-lt"/>
              </a:rPr>
              <a:t>Tunne-elämän, ajatustoiminnan ja käytöksen häiriöt ovat psykiatrisille häiriöille ominaisia. Häiriöiden taustalla on usein erilaisia psyykelle sietämättömiä tunnetiloja – pelkoa, ahdistusta, surua, vihaa, häpeää, syyllisyyttä tai avuttomuutta.</a:t>
            </a:r>
            <a:endParaRPr lang="fi-FI" sz="1900">
              <a:solidFill>
                <a:schemeClr val="bg1"/>
              </a:solidFill>
              <a:cs typeface="Calibri"/>
            </a:endParaRPr>
          </a:p>
          <a:p>
            <a:endParaRPr lang="fi-FI" sz="1900" dirty="0">
              <a:solidFill>
                <a:schemeClr val="bg1"/>
              </a:solidFill>
              <a:cs typeface="Calibri"/>
            </a:endParaRP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Kriisit, esim. elämäntilannekriisit.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Ahdistuneisuushäiriöt.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Mielialahäiriöt.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Psykoosit.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Persoonallisuushäiriöt.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Neuropsykiatriset ongelmat.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Syömishäiriöt.</a:t>
            </a:r>
          </a:p>
          <a:p>
            <a:r>
              <a:rPr lang="fi-FI" sz="1900">
                <a:solidFill>
                  <a:srgbClr val="C00000"/>
                </a:solidFill>
                <a:cs typeface="Calibri"/>
              </a:rPr>
              <a:t>Päihteidenkäyttöön liittyvät ongelmat.</a:t>
            </a:r>
          </a:p>
          <a:p>
            <a:endParaRPr lang="fi-FI" sz="1500">
              <a:solidFill>
                <a:schemeClr val="bg1"/>
              </a:solidFill>
              <a:cs typeface="Calibri"/>
            </a:endParaRPr>
          </a:p>
          <a:p>
            <a:endParaRPr lang="fi-FI" sz="15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0200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ED195B0D-5296-4932-BD09-8813A0032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166932"/>
            <a:ext cx="3582073" cy="4279709"/>
          </a:xfrm>
        </p:spPr>
        <p:txBody>
          <a:bodyPr anchor="ctr">
            <a:normAutofit/>
          </a:bodyPr>
          <a:lstStyle/>
          <a:p>
            <a:r>
              <a:rPr lang="fi-FI">
                <a:solidFill>
                  <a:schemeClr val="bg1"/>
                </a:solidFill>
                <a:cs typeface="Calibri Light"/>
              </a:rPr>
              <a:t>Miksi mielenterveys heikkenee?</a:t>
            </a:r>
            <a:endParaRPr lang="fi-FI">
              <a:solidFill>
                <a:schemeClr val="bg1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82AC23-F6D2-46E2-B59D-8A08EC31F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3864" y="1166933"/>
            <a:ext cx="5716988" cy="427970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>
                <a:cs typeface="Calibri"/>
              </a:rPr>
              <a:t>Mielenterveydelle tunnetaan useita riskitekijöitä.</a:t>
            </a:r>
          </a:p>
          <a:p>
            <a:endParaRPr lang="fi-FI" dirty="0">
              <a:cs typeface="Calibri"/>
            </a:endParaRPr>
          </a:p>
          <a:p>
            <a:r>
              <a:rPr lang="fi-FI">
                <a:cs typeface="Calibri"/>
              </a:rPr>
              <a:t>Riskitekijät lisäävät mielenterveysongelmien ja mielenterveyden häiriöiden kehittymisen todennäköisyyttä ja saattavat lisätä mielenterveyden häiriön kestoa ja vakavuutta.</a:t>
            </a:r>
          </a:p>
          <a:p>
            <a:endParaRPr lang="fi-FI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263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B0E51E-95C5-43B0-B4D0-1A173080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     </a:t>
            </a:r>
            <a:endParaRPr lang="fi-FI" dirty="0"/>
          </a:p>
        </p:txBody>
      </p:sp>
      <p:pic>
        <p:nvPicPr>
          <p:cNvPr id="4" name="Kuva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D7AC781E-065A-49E2-A1E5-BF96CF1F5D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4882" y="200984"/>
            <a:ext cx="9338613" cy="7011148"/>
          </a:xfrm>
        </p:spPr>
      </p:pic>
    </p:spTree>
    <p:extLst>
      <p:ext uri="{BB962C8B-B14F-4D97-AF65-F5344CB8AC3E}">
        <p14:creationId xmlns:p14="http://schemas.microsoft.com/office/powerpoint/2010/main" val="2037187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Mielenterveyden häiriöt - mitä, milloin, miksi</vt:lpstr>
      <vt:lpstr>Mitä on mielenterveys?</vt:lpstr>
      <vt:lpstr>Mielenterveyden häiriöt</vt:lpstr>
      <vt:lpstr>...</vt:lpstr>
      <vt:lpstr>...</vt:lpstr>
      <vt:lpstr>Psykiatria</vt:lpstr>
      <vt:lpstr>Mitä mielenterveyden häiriöitä tunnetaan?</vt:lpstr>
      <vt:lpstr>Miksi mielenterveys heikkenee?</vt:lpstr>
      <vt:lpstr>     </vt:lpstr>
      <vt:lpstr>Sairastumisen riskit mielenterveydelle</vt:lpstr>
      <vt:lpstr>Artikkeli sairastumisesta ja uupumisesta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151</cp:revision>
  <dcterms:created xsi:type="dcterms:W3CDTF">2021-01-13T07:07:55Z</dcterms:created>
  <dcterms:modified xsi:type="dcterms:W3CDTF">2021-04-30T07:25:58Z</dcterms:modified>
</cp:coreProperties>
</file>