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2" r:id="rId9"/>
    <p:sldId id="264" r:id="rId10"/>
    <p:sldId id="265" r:id="rId11"/>
    <p:sldId id="263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28D8F5A-4E3F-932A-A4B9-9E0EC38637B3}" v="184" dt="2020-03-09T09:45:52.089"/>
    <p1510:client id="{A64A56D2-7D97-7BED-E072-1B07087403B4}" v="54" dt="2021-03-11T10:11:04.411"/>
    <p1510:client id="{E60353A4-F0A6-F231-5B65-DF7A99007781}" v="18" dt="2020-02-17T10:03:23.973"/>
    <p1510:client id="{EF7AE031-7445-E413-65F0-2B528A21BE4C}" v="641" dt="2020-02-03T11:26:47.22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30.4.2021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tFeXaAiRS2s" TargetMode="External"/><Relationship Id="rId2" Type="http://schemas.openxmlformats.org/officeDocument/2006/relationships/hyperlink" Target="https://mieli.fi/fi/mielenterveysseura/organisaatio-ja-toiminta/strategia/mit%C3%A4-mielenterveys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ammattinetti.fi/ammatit/detail/229_ammatti;jsessionid=2E59815238EC0B4A1D9A1D41CA502314?print=true" TargetMode="External"/><Relationship Id="rId5" Type="http://schemas.openxmlformats.org/officeDocument/2006/relationships/hyperlink" Target="https://ttk.fi/ajankohtaista/teemat/tue_mielenterveytta_tyossa.7675.news" TargetMode="External"/><Relationship Id="rId4" Type="http://schemas.openxmlformats.org/officeDocument/2006/relationships/hyperlink" Target="https://stm.fi/mielenterveyspalvelut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tint val="95000"/>
            <a:satMod val="17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746628" y="1783959"/>
            <a:ext cx="4645250" cy="2889114"/>
          </a:xfrm>
        </p:spPr>
        <p:txBody>
          <a:bodyPr anchor="b">
            <a:normAutofit/>
          </a:bodyPr>
          <a:lstStyle/>
          <a:p>
            <a:pPr algn="l"/>
            <a:r>
              <a:rPr lang="fi-FI" dirty="0">
                <a:cs typeface="Calibri Light"/>
              </a:rPr>
              <a:t>Mieli ja terveys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6746627" y="4750893"/>
            <a:ext cx="4645250" cy="1147863"/>
          </a:xfrm>
        </p:spPr>
        <p:txBody>
          <a:bodyPr anchor="t">
            <a:normAutofit/>
          </a:bodyPr>
          <a:lstStyle/>
          <a:p>
            <a:pPr algn="l"/>
            <a:r>
              <a:rPr lang="fi-FI" sz="2000" dirty="0">
                <a:cs typeface="Calibri"/>
              </a:rPr>
              <a:t>H.P. 2021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DB7C82F-AB7E-4F0C-B829-FA1B9C4151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rgbClr val="FFFFFF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Kuva 4" descr="Kuva, joka sisältää kohteen teksti, mies, henkilö, valokuva&#10;&#10;Kuvaus luotu, erittäin korkea luotettavuus">
            <a:extLst>
              <a:ext uri="{FF2B5EF4-FFF2-40B4-BE49-F238E27FC236}">
                <a16:creationId xmlns:a16="http://schemas.microsoft.com/office/drawing/2014/main" id="{F4C60077-FDFB-4F33-A912-11EBE1F71FE6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13" r="1" b="1"/>
          <a:stretch/>
        </p:blipFill>
        <p:spPr>
          <a:xfrm>
            <a:off x="20" y="10"/>
            <a:ext cx="6024134" cy="685799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7823856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E120B98-23AD-45DB-9CAE-652A6011FF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240834"/>
          </a:xfrm>
        </p:spPr>
        <p:txBody>
          <a:bodyPr>
            <a:normAutofit fontScale="90000"/>
          </a:bodyPr>
          <a:lstStyle/>
          <a:p>
            <a:r>
              <a:rPr lang="fi-FI" dirty="0">
                <a:cs typeface="Calibri Light"/>
              </a:rPr>
              <a:t>    </a:t>
            </a:r>
            <a:endParaRPr lang="fi-FI"/>
          </a:p>
        </p:txBody>
      </p:sp>
      <p:pic>
        <p:nvPicPr>
          <p:cNvPr id="4" name="Kuva 4" descr="Kuva, joka sisältää kohteen näyttökuva&#10;&#10;Kuvaus luotu, erittäin korkea luotettavuus">
            <a:extLst>
              <a:ext uri="{FF2B5EF4-FFF2-40B4-BE49-F238E27FC236}">
                <a16:creationId xmlns:a16="http://schemas.microsoft.com/office/drawing/2014/main" id="{12A33BC4-CA3C-4BC2-85DF-D18E8F2C14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11383" y="454026"/>
            <a:ext cx="8709257" cy="6538725"/>
          </a:xfrm>
        </p:spPr>
      </p:pic>
    </p:spTree>
    <p:extLst>
      <p:ext uri="{BB962C8B-B14F-4D97-AF65-F5344CB8AC3E}">
        <p14:creationId xmlns:p14="http://schemas.microsoft.com/office/powerpoint/2010/main" val="40688282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8A71641-A950-4E72-AB72-841BD85AF9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>
                <a:cs typeface="Calibri Light"/>
              </a:rPr>
              <a:t>Linkkejä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6EC8F7C-626D-4BBE-AAD4-E270CC3FC3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 lnSpcReduction="10000"/>
          </a:bodyPr>
          <a:lstStyle/>
          <a:p>
            <a:r>
              <a:rPr lang="fi-FI" dirty="0">
                <a:ea typeface="+mn-lt"/>
                <a:cs typeface="+mn-lt"/>
                <a:hlinkClick r:id="rId2"/>
              </a:rPr>
              <a:t>https://mieli.fi/fi/mielenterveysseura/organisaatio-ja-toiminta/strategia/mit%C3%A4-mielenterveys</a:t>
            </a:r>
            <a:endParaRPr lang="fi-FI">
              <a:ea typeface="+mn-lt"/>
              <a:cs typeface="+mn-lt"/>
            </a:endParaRPr>
          </a:p>
          <a:p>
            <a:endParaRPr lang="fi-FI" dirty="0">
              <a:cs typeface="Calibri"/>
            </a:endParaRPr>
          </a:p>
          <a:p>
            <a:r>
              <a:rPr lang="fi-FI" dirty="0">
                <a:ea typeface="+mn-lt"/>
                <a:cs typeface="+mn-lt"/>
                <a:hlinkClick r:id="rId3"/>
              </a:rPr>
              <a:t>https://www.youtube.com/watch?v=tFeXaAiRS2s</a:t>
            </a:r>
            <a:endParaRPr lang="fi-FI" dirty="0">
              <a:ea typeface="+mn-lt"/>
              <a:cs typeface="+mn-lt"/>
            </a:endParaRPr>
          </a:p>
          <a:p>
            <a:endParaRPr lang="fi-FI" dirty="0">
              <a:ea typeface="+mn-lt"/>
              <a:cs typeface="+mn-lt"/>
            </a:endParaRPr>
          </a:p>
          <a:p>
            <a:r>
              <a:rPr lang="fi-FI" dirty="0">
                <a:ea typeface="+mn-lt"/>
                <a:cs typeface="+mn-lt"/>
                <a:hlinkClick r:id="rId4"/>
              </a:rPr>
              <a:t>https://stm.fi/mielenterveyspalvelut</a:t>
            </a:r>
          </a:p>
          <a:p>
            <a:r>
              <a:rPr lang="fi-FI" dirty="0">
                <a:ea typeface="+mn-lt"/>
                <a:cs typeface="+mn-lt"/>
                <a:hlinkClick r:id="rId5"/>
              </a:rPr>
              <a:t>https://ttk.fi/ajankohtaista/teemat/tue_mielenterveytta_tyossa.7675.news</a:t>
            </a:r>
          </a:p>
          <a:p>
            <a:r>
              <a:rPr lang="fi-FI" dirty="0">
                <a:ea typeface="+mn-lt"/>
                <a:cs typeface="+mn-lt"/>
                <a:hlinkClick r:id="rId6"/>
              </a:rPr>
              <a:t>http://www.ammattinetti.fi/ammatit/detail/229_ammatti;jsessionid=2E59815238EC0B4A1D9A1D41CA502314?print=true</a:t>
            </a:r>
          </a:p>
          <a:p>
            <a:endParaRPr lang="fi-FI" dirty="0">
              <a:ea typeface="+mn-lt"/>
              <a:cs typeface="+mn-lt"/>
            </a:endParaRPr>
          </a:p>
          <a:p>
            <a:endParaRPr lang="fi-FI" dirty="0">
              <a:ea typeface="+mn-lt"/>
              <a:cs typeface="+mn-lt"/>
            </a:endParaRPr>
          </a:p>
          <a:p>
            <a:endParaRPr lang="fi-FI" dirty="0">
              <a:ea typeface="+mn-lt"/>
              <a:cs typeface="+mn-lt"/>
            </a:endParaRPr>
          </a:p>
          <a:p>
            <a:endParaRPr lang="fi-FI" dirty="0">
              <a:ea typeface="+mn-lt"/>
              <a:cs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10666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>
            <a:extLst>
              <a:ext uri="{FF2B5EF4-FFF2-40B4-BE49-F238E27FC236}">
                <a16:creationId xmlns:a16="http://schemas.microsoft.com/office/drawing/2014/main" id="{FAA1A79D-2BB4-4433-9697-AA62FF65465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25328" b="18422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6341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 descr="Kuva, joka sisältää kohteen merkki&#10;&#10;Kuvaus luotu, erittäin korkea luotettavuus">
            <a:extLst>
              <a:ext uri="{FF2B5EF4-FFF2-40B4-BE49-F238E27FC236}">
                <a16:creationId xmlns:a16="http://schemas.microsoft.com/office/drawing/2014/main" id="{22B63891-0D8A-42A5-B329-70ABCAEE68B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955" b="12540"/>
          <a:stretch/>
        </p:blipFill>
        <p:spPr>
          <a:xfrm>
            <a:off x="235857" y="-308418"/>
            <a:ext cx="12192000" cy="6857990"/>
          </a:xfrm>
          <a:prstGeom prst="rect">
            <a:avLst/>
          </a:prstGeom>
        </p:spPr>
      </p:pic>
      <p:sp>
        <p:nvSpPr>
          <p:cNvPr id="11" name="Freeform 5">
            <a:extLst>
              <a:ext uri="{FF2B5EF4-FFF2-40B4-BE49-F238E27FC236}">
                <a16:creationId xmlns:a16="http://schemas.microsoft.com/office/drawing/2014/main" id="{3CD9DF72-87A3-404E-A828-84CBF11A83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White">
          <a:xfrm flipH="1">
            <a:off x="0" y="998175"/>
            <a:ext cx="6017172" cy="5859825"/>
          </a:xfrm>
          <a:custGeom>
            <a:avLst/>
            <a:gdLst>
              <a:gd name="T0" fmla="*/ 1333 w 1333"/>
              <a:gd name="T1" fmla="*/ 1031 h 1298"/>
              <a:gd name="T2" fmla="*/ 1333 w 1333"/>
              <a:gd name="T3" fmla="*/ 380 h 1298"/>
              <a:gd name="T4" fmla="*/ 706 w 1333"/>
              <a:gd name="T5" fmla="*/ 0 h 1298"/>
              <a:gd name="T6" fmla="*/ 0 w 1333"/>
              <a:gd name="T7" fmla="*/ 706 h 1298"/>
              <a:gd name="T8" fmla="*/ 323 w 1333"/>
              <a:gd name="T9" fmla="*/ 1298 h 1298"/>
              <a:gd name="T10" fmla="*/ 1090 w 1333"/>
              <a:gd name="T11" fmla="*/ 1298 h 1298"/>
              <a:gd name="T12" fmla="*/ 1333 w 1333"/>
              <a:gd name="T13" fmla="*/ 1031 h 129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1333" h="1298">
                <a:moveTo>
                  <a:pt x="1333" y="1031"/>
                </a:moveTo>
                <a:cubicBezTo>
                  <a:pt x="1333" y="380"/>
                  <a:pt x="1333" y="380"/>
                  <a:pt x="1333" y="380"/>
                </a:cubicBezTo>
                <a:cubicBezTo>
                  <a:pt x="1215" y="154"/>
                  <a:pt x="979" y="0"/>
                  <a:pt x="706" y="0"/>
                </a:cubicBezTo>
                <a:cubicBezTo>
                  <a:pt x="317" y="0"/>
                  <a:pt x="0" y="316"/>
                  <a:pt x="0" y="706"/>
                </a:cubicBezTo>
                <a:cubicBezTo>
                  <a:pt x="0" y="954"/>
                  <a:pt x="129" y="1172"/>
                  <a:pt x="323" y="1298"/>
                </a:cubicBezTo>
                <a:cubicBezTo>
                  <a:pt x="1090" y="1298"/>
                  <a:pt x="1090" y="1298"/>
                  <a:pt x="1090" y="1298"/>
                </a:cubicBezTo>
                <a:cubicBezTo>
                  <a:pt x="1193" y="1232"/>
                  <a:pt x="1276" y="1140"/>
                  <a:pt x="1333" y="1031"/>
                </a:cubicBezTo>
                <a:close/>
              </a:path>
            </a:pathLst>
          </a:custGeom>
          <a:solidFill>
            <a:schemeClr val="bg1">
              <a:alpha val="75000"/>
            </a:schemeClr>
          </a:solidFill>
          <a:ln w="50800" cap="sq" cmpd="dbl">
            <a:noFill/>
            <a:miter lim="800000"/>
          </a:ln>
          <a:effectLst/>
        </p:spPr>
        <p:txBody>
          <a:bodyPr vert="horz" lIns="91440" tIns="45720" rIns="91440" bIns="45720" rtlCol="0" anchor="t">
            <a:normAutofit/>
          </a:bodyPr>
          <a:lstStyle/>
          <a:p>
            <a:pPr algn="ctr">
              <a:spcAft>
                <a:spcPts val="1000"/>
              </a:spcAft>
              <a:buClr>
                <a:schemeClr val="tx1"/>
              </a:buClr>
              <a:buSzPct val="100000"/>
              <a:buFont typeface="Arial"/>
              <a:buNone/>
            </a:pPr>
            <a:endParaRPr lang="en-US" sz="1600" cap="all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C1B3A724-4301-43D3-AE38-6551ADCC04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1448" y="1215450"/>
            <a:ext cx="5274564" cy="2413181"/>
          </a:xfrm>
        </p:spPr>
        <p:txBody>
          <a:bodyPr>
            <a:noAutofit/>
          </a:bodyPr>
          <a:lstStyle/>
          <a:p>
            <a:pPr algn="ctr"/>
            <a:r>
              <a:rPr lang="fi-FI" sz="4000" b="1" dirty="0">
                <a:latin typeface="Britannic Bold"/>
                <a:cs typeface="Calibri Light"/>
              </a:rPr>
              <a:t>Missä mielenterveystyötä tehdään?</a:t>
            </a:r>
            <a:endParaRPr lang="fi-FI" sz="4000" b="1" dirty="0">
              <a:latin typeface="Britannic Bold"/>
            </a:endParaRP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20E3A342-4D61-4E3F-AF90-1AB42AEB96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287051" y="3337139"/>
            <a:ext cx="935420" cy="0"/>
          </a:xfrm>
          <a:prstGeom prst="line">
            <a:avLst/>
          </a:prstGeom>
          <a:ln w="25400" cap="sq">
            <a:solidFill>
              <a:schemeClr val="tx1">
                <a:lumMod val="85000"/>
                <a:lumOff val="15000"/>
              </a:schemeClr>
            </a:solidFill>
            <a:bevel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BF24E6A-486A-4229-BC13-963083F94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14515" y="3925573"/>
            <a:ext cx="3704022" cy="2111839"/>
          </a:xfrm>
        </p:spPr>
        <p:txBody>
          <a:bodyPr anchor="ctr">
            <a:normAutofit/>
          </a:bodyPr>
          <a:lstStyle/>
          <a:p>
            <a:r>
              <a:rPr lang="en-US" sz="1800" dirty="0">
                <a:cs typeface="Calibri"/>
              </a:rPr>
              <a:t>  </a:t>
            </a:r>
            <a:r>
              <a:rPr lang="en-US" sz="3200" b="1" dirty="0">
                <a:cs typeface="Calibri"/>
              </a:rPr>
              <a:t> KAIKKIALLA!    </a:t>
            </a:r>
            <a:endParaRPr lang="en-US" sz="1800" b="1"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883410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Kuva 4" descr="Kuva, joka sisältää kohteen auringonlasku, mies&#10;&#10;Kuvaus luotu, erittäin korkea luotettavuus">
            <a:extLst>
              <a:ext uri="{FF2B5EF4-FFF2-40B4-BE49-F238E27FC236}">
                <a16:creationId xmlns:a16="http://schemas.microsoft.com/office/drawing/2014/main" id="{88B11080-4DB9-450D-AD06-BE705520933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3951" b="11780"/>
          <a:stretch/>
        </p:blipFill>
        <p:spPr>
          <a:xfrm>
            <a:off x="20" y="10"/>
            <a:ext cx="12191980" cy="68579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91610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0857522E-E7E8-4B13-AAEA-3D90FD2D06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524" y="0"/>
            <a:ext cx="12188952" cy="68580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Freeform 19">
            <a:extLst>
              <a:ext uri="{FF2B5EF4-FFF2-40B4-BE49-F238E27FC236}">
                <a16:creationId xmlns:a16="http://schemas.microsoft.com/office/drawing/2014/main" id="{51A5673D-423E-4E5D-B642-77D39FECBD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0" y="0"/>
            <a:ext cx="6487116" cy="6858000"/>
          </a:xfrm>
          <a:custGeom>
            <a:avLst/>
            <a:gdLst>
              <a:gd name="connsiteX0" fmla="*/ 0 w 6487116"/>
              <a:gd name="connsiteY0" fmla="*/ 0 h 6858000"/>
              <a:gd name="connsiteX1" fmla="*/ 1850111 w 6487116"/>
              <a:gd name="connsiteY1" fmla="*/ 0 h 6858000"/>
              <a:gd name="connsiteX2" fmla="*/ 6487116 w 6487116"/>
              <a:gd name="connsiteY2" fmla="*/ 0 h 6858000"/>
              <a:gd name="connsiteX3" fmla="*/ 6487116 w 6487116"/>
              <a:gd name="connsiteY3" fmla="*/ 1900238 h 6858000"/>
              <a:gd name="connsiteX4" fmla="*/ 6116700 w 6487116"/>
              <a:gd name="connsiteY4" fmla="*/ 2178050 h 6858000"/>
              <a:gd name="connsiteX5" fmla="*/ 6112466 w 6487116"/>
              <a:gd name="connsiteY5" fmla="*/ 2184400 h 6858000"/>
              <a:gd name="connsiteX6" fmla="*/ 6106116 w 6487116"/>
              <a:gd name="connsiteY6" fmla="*/ 2193925 h 6858000"/>
              <a:gd name="connsiteX7" fmla="*/ 6099766 w 6487116"/>
              <a:gd name="connsiteY7" fmla="*/ 2201863 h 6858000"/>
              <a:gd name="connsiteX8" fmla="*/ 6099766 w 6487116"/>
              <a:gd name="connsiteY8" fmla="*/ 2211388 h 6858000"/>
              <a:gd name="connsiteX9" fmla="*/ 6099766 w 6487116"/>
              <a:gd name="connsiteY9" fmla="*/ 2220913 h 6858000"/>
              <a:gd name="connsiteX10" fmla="*/ 6106116 w 6487116"/>
              <a:gd name="connsiteY10" fmla="*/ 2228850 h 6858000"/>
              <a:gd name="connsiteX11" fmla="*/ 6112466 w 6487116"/>
              <a:gd name="connsiteY11" fmla="*/ 2238375 h 6858000"/>
              <a:gd name="connsiteX12" fmla="*/ 6116700 w 6487116"/>
              <a:gd name="connsiteY12" fmla="*/ 2244725 h 6858000"/>
              <a:gd name="connsiteX13" fmla="*/ 6487116 w 6487116"/>
              <a:gd name="connsiteY13" fmla="*/ 2522538 h 6858000"/>
              <a:gd name="connsiteX14" fmla="*/ 6487116 w 6487116"/>
              <a:gd name="connsiteY14" fmla="*/ 6858000 h 6858000"/>
              <a:gd name="connsiteX15" fmla="*/ 1850111 w 6487116"/>
              <a:gd name="connsiteY15" fmla="*/ 6858000 h 6858000"/>
              <a:gd name="connsiteX16" fmla="*/ 0 w 6487116"/>
              <a:gd name="connsiteY1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6487116" h="6858000">
                <a:moveTo>
                  <a:pt x="0" y="0"/>
                </a:moveTo>
                <a:lnTo>
                  <a:pt x="1850111" y="0"/>
                </a:lnTo>
                <a:lnTo>
                  <a:pt x="6487116" y="0"/>
                </a:lnTo>
                <a:lnTo>
                  <a:pt x="6487116" y="1900238"/>
                </a:lnTo>
                <a:lnTo>
                  <a:pt x="6116700" y="2178050"/>
                </a:lnTo>
                <a:lnTo>
                  <a:pt x="6112466" y="2184400"/>
                </a:lnTo>
                <a:lnTo>
                  <a:pt x="6106116" y="2193925"/>
                </a:lnTo>
                <a:lnTo>
                  <a:pt x="6099766" y="2201863"/>
                </a:lnTo>
                <a:lnTo>
                  <a:pt x="6099766" y="2211388"/>
                </a:lnTo>
                <a:lnTo>
                  <a:pt x="6099766" y="2220913"/>
                </a:lnTo>
                <a:lnTo>
                  <a:pt x="6106116" y="2228850"/>
                </a:lnTo>
                <a:lnTo>
                  <a:pt x="6112466" y="2238375"/>
                </a:lnTo>
                <a:lnTo>
                  <a:pt x="6116700" y="2244725"/>
                </a:lnTo>
                <a:lnTo>
                  <a:pt x="6487116" y="2522538"/>
                </a:lnTo>
                <a:lnTo>
                  <a:pt x="6487116" y="6858000"/>
                </a:lnTo>
                <a:lnTo>
                  <a:pt x="1850111" y="6858000"/>
                </a:lnTo>
                <a:lnTo>
                  <a:pt x="0" y="6858000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106FE87C-EBFA-487D-B29D-A511360C70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4908082" cy="132556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000" b="1" dirty="0" err="1">
                <a:latin typeface="Georgia Pro"/>
                <a:cs typeface="Calibri Light"/>
              </a:rPr>
              <a:t>Mitä</a:t>
            </a:r>
            <a:r>
              <a:rPr lang="en-US" sz="4000" b="1" dirty="0">
                <a:latin typeface="Georgia Pro"/>
                <a:cs typeface="Calibri Light"/>
              </a:rPr>
              <a:t> on </a:t>
            </a:r>
            <a:r>
              <a:rPr lang="en-US" sz="4000" b="1" dirty="0" err="1">
                <a:latin typeface="Georgia Pro"/>
                <a:cs typeface="Calibri Light"/>
              </a:rPr>
              <a:t>terveys</a:t>
            </a:r>
            <a:r>
              <a:rPr lang="en-US" sz="4000" b="1" dirty="0">
                <a:latin typeface="Georgia Pro"/>
                <a:cs typeface="Calibri Light"/>
              </a:rPr>
              <a:t>?</a:t>
            </a:r>
            <a:endParaRPr lang="en-US" sz="4000" b="1" dirty="0">
              <a:latin typeface="Georgia Pro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2F7E1CC-6D64-48B0-9B48-8972FE457EB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8200" y="1825625"/>
            <a:ext cx="4908082" cy="4351338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>
                <a:latin typeface="Georgia Pro"/>
                <a:cs typeface="Calibri"/>
              </a:rPr>
              <a:t>Koko </a:t>
            </a:r>
            <a:r>
              <a:rPr lang="en-US" sz="2400" err="1">
                <a:latin typeface="Georgia Pro"/>
                <a:cs typeface="Calibri"/>
              </a:rPr>
              <a:t>ajan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err="1">
                <a:latin typeface="Georgia Pro"/>
                <a:cs typeface="Calibri"/>
              </a:rPr>
              <a:t>muuttuva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err="1">
                <a:latin typeface="Georgia Pro"/>
                <a:cs typeface="Calibri"/>
              </a:rPr>
              <a:t>tila</a:t>
            </a:r>
            <a:r>
              <a:rPr lang="en-US" sz="2400" dirty="0">
                <a:latin typeface="Georgia Pro"/>
                <a:cs typeface="Calibri"/>
              </a:rPr>
              <a:t>, </a:t>
            </a:r>
            <a:r>
              <a:rPr lang="en-US" sz="2400" err="1">
                <a:latin typeface="Georgia Pro"/>
                <a:cs typeface="Calibri"/>
              </a:rPr>
              <a:t>johon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err="1">
                <a:latin typeface="Georgia Pro"/>
                <a:cs typeface="Calibri"/>
              </a:rPr>
              <a:t>vaikuttavat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err="1">
                <a:latin typeface="Georgia Pro"/>
                <a:cs typeface="Calibri"/>
              </a:rPr>
              <a:t>sairaudet</a:t>
            </a:r>
            <a:r>
              <a:rPr lang="en-US" sz="2400" dirty="0">
                <a:latin typeface="Georgia Pro"/>
                <a:cs typeface="Calibri"/>
              </a:rPr>
              <a:t>, </a:t>
            </a:r>
            <a:r>
              <a:rPr lang="en-US" sz="2400">
                <a:latin typeface="Georgia Pro"/>
                <a:cs typeface="Calibri"/>
              </a:rPr>
              <a:t>elinympäristö sekä </a:t>
            </a:r>
            <a:r>
              <a:rPr lang="en-US" sz="2400" err="1">
                <a:latin typeface="Georgia Pro"/>
                <a:cs typeface="Calibri"/>
              </a:rPr>
              <a:t>omat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err="1">
                <a:latin typeface="Georgia Pro"/>
                <a:cs typeface="Calibri"/>
              </a:rPr>
              <a:t>kokemukset</a:t>
            </a:r>
            <a:r>
              <a:rPr lang="en-US" sz="2400">
                <a:latin typeface="Georgia Pro"/>
                <a:cs typeface="Calibri"/>
              </a:rPr>
              <a:t> ja </a:t>
            </a:r>
            <a:r>
              <a:rPr lang="en-US" sz="2400" err="1">
                <a:latin typeface="Georgia Pro"/>
                <a:cs typeface="Calibri"/>
              </a:rPr>
              <a:t>asenne</a:t>
            </a:r>
            <a:endParaRPr lang="en-US" sz="2400">
              <a:latin typeface="Georgia Pro"/>
              <a:cs typeface="Calibri"/>
            </a:endParaRP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Georgia Pro"/>
                <a:cs typeface="Calibri"/>
              </a:rPr>
              <a:t>Fyysistä</a:t>
            </a:r>
            <a:r>
              <a:rPr lang="en-US" sz="2400" dirty="0">
                <a:latin typeface="Georgia Pro"/>
                <a:cs typeface="Calibri"/>
              </a:rPr>
              <a:t>, </a:t>
            </a:r>
            <a:r>
              <a:rPr lang="en-US" sz="2400" dirty="0" err="1">
                <a:latin typeface="Georgia Pro"/>
                <a:cs typeface="Calibri"/>
              </a:rPr>
              <a:t>psyykkistä</a:t>
            </a:r>
            <a:r>
              <a:rPr lang="en-US" sz="2400" dirty="0">
                <a:latin typeface="Georgia Pro"/>
                <a:cs typeface="Calibri"/>
              </a:rPr>
              <a:t> ja </a:t>
            </a:r>
            <a:r>
              <a:rPr lang="en-US" sz="2400" dirty="0" err="1">
                <a:latin typeface="Georgia Pro"/>
                <a:cs typeface="Calibri"/>
              </a:rPr>
              <a:t>sosiaalista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hyvinvointia</a:t>
            </a:r>
            <a:endParaRPr lang="en-US" sz="2400">
              <a:latin typeface="Georgia Pro"/>
              <a:cs typeface="Calibri"/>
            </a:endParaRP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Georgia Pro"/>
                <a:cs typeface="Calibri"/>
              </a:rPr>
              <a:t>Sairauden</a:t>
            </a:r>
            <a:r>
              <a:rPr lang="en-US" sz="2400" dirty="0">
                <a:latin typeface="Georgia Pro"/>
                <a:cs typeface="Calibri"/>
              </a:rPr>
              <a:t> tai </a:t>
            </a:r>
            <a:r>
              <a:rPr lang="en-US" sz="2400" dirty="0" err="1">
                <a:latin typeface="Georgia Pro"/>
                <a:cs typeface="Calibri"/>
              </a:rPr>
              <a:t>vaivan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puuttumista</a:t>
            </a:r>
            <a:endParaRPr lang="en-US" sz="2400">
              <a:latin typeface="Georgia Pro"/>
              <a:cs typeface="Calibri"/>
            </a:endParaRP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Georgia Pro"/>
                <a:cs typeface="Calibri"/>
              </a:rPr>
              <a:t>Sopeutumiskykyä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elämän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myrskyissä</a:t>
            </a:r>
            <a:r>
              <a:rPr lang="en-US" sz="2400" dirty="0">
                <a:latin typeface="Georgia Pro"/>
                <a:cs typeface="Calibri"/>
              </a:rPr>
              <a:t> ja </a:t>
            </a:r>
            <a:r>
              <a:rPr lang="en-US" sz="2400" dirty="0" err="1">
                <a:latin typeface="Georgia Pro"/>
                <a:cs typeface="Calibri"/>
              </a:rPr>
              <a:t>kykyä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pärjätä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omillaan</a:t>
            </a:r>
            <a:endParaRPr lang="en-US" sz="2400" dirty="0">
              <a:latin typeface="Georgia Pro"/>
              <a:cs typeface="Calibri"/>
            </a:endParaRPr>
          </a:p>
          <a:p>
            <a:pPr indent="-228600">
              <a:buFont typeface="Arial" panose="020B0604020202020204" pitchFamily="34" charset="0"/>
              <a:buChar char="•"/>
            </a:pPr>
            <a:r>
              <a:rPr lang="en-US" sz="2400" dirty="0" err="1">
                <a:latin typeface="Georgia Pro"/>
                <a:cs typeface="Calibri"/>
              </a:rPr>
              <a:t>Jokainen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ihminen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määrittää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oman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terveytensä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omalla</a:t>
            </a:r>
            <a:r>
              <a:rPr lang="en-US" sz="2400" dirty="0">
                <a:latin typeface="Georgia Pro"/>
                <a:cs typeface="Calibri"/>
              </a:rPr>
              <a:t> </a:t>
            </a:r>
            <a:r>
              <a:rPr lang="en-US" sz="2400" dirty="0" err="1">
                <a:latin typeface="Georgia Pro"/>
                <a:cs typeface="Calibri"/>
              </a:rPr>
              <a:t>tavallaan</a:t>
            </a:r>
            <a:endParaRPr lang="en-US" sz="2400" dirty="0">
              <a:latin typeface="Georgia Pro"/>
              <a:cs typeface="Calibri"/>
            </a:endParaRPr>
          </a:p>
        </p:txBody>
      </p:sp>
      <p:sp>
        <p:nvSpPr>
          <p:cNvPr id="14" name="Rounded Rectangle 15">
            <a:extLst>
              <a:ext uri="{FF2B5EF4-FFF2-40B4-BE49-F238E27FC236}">
                <a16:creationId xmlns:a16="http://schemas.microsoft.com/office/drawing/2014/main" id="{BB08DC4E-794F-43A6-9197-15C12A7E59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128932" y="958640"/>
            <a:ext cx="4419604" cy="4945244"/>
          </a:xfrm>
          <a:prstGeom prst="roundRect">
            <a:avLst>
              <a:gd name="adj" fmla="val 3513"/>
            </a:avLst>
          </a:prstGeom>
          <a:solidFill>
            <a:srgbClr val="FFFFFF"/>
          </a:solidFill>
          <a:ln w="15875">
            <a:solidFill>
              <a:srgbClr val="A18A8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Kuva 5" descr="Kuva, joka sisältää kohteen lopetus, merkki, pysäköity&#10;&#10;Kuvaus luotu, erittäin korkea luotettavuus">
            <a:extLst>
              <a:ext uri="{FF2B5EF4-FFF2-40B4-BE49-F238E27FC236}">
                <a16:creationId xmlns:a16="http://schemas.microsoft.com/office/drawing/2014/main" id="{97B4661C-7AF1-4074-B68B-839CF02A6BD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2695" r="1638" b="5"/>
          <a:stretch/>
        </p:blipFill>
        <p:spPr>
          <a:xfrm>
            <a:off x="7410517" y="1258529"/>
            <a:ext cx="3832042" cy="4330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24112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447B990-0519-44E1-9A5C-E8A0A1D8A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8294" y="629266"/>
            <a:ext cx="4494149" cy="1676603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4400" b="1" dirty="0">
                <a:latin typeface="Georgia Pro"/>
                <a:cs typeface="Calibri Light"/>
              </a:rPr>
              <a:t> </a:t>
            </a:r>
            <a:r>
              <a:rPr lang="en-US" sz="4400" b="1" dirty="0" err="1">
                <a:latin typeface="Georgia Pro"/>
                <a:cs typeface="Calibri Light"/>
              </a:rPr>
              <a:t>Mielenterveys</a:t>
            </a:r>
            <a:endParaRPr lang="en-US" sz="4400" b="1" dirty="0" err="1">
              <a:latin typeface="Georgia Pro"/>
            </a:endParaRP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758F14E3-FE80-4701-BE57-FD9AED2F2E1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335167" y="2438400"/>
            <a:ext cx="3965230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pPr indent="-228600">
              <a:buFont typeface="Arial" panose="020B0604020202020204" pitchFamily="34" charset="0"/>
              <a:buChar char="•"/>
            </a:pPr>
            <a:r>
              <a:rPr lang="en-US" sz="3200" dirty="0">
                <a:latin typeface="Georgia Pro"/>
                <a:cs typeface="Calibri"/>
              </a:rPr>
              <a:t>MITÄ ON POSITIIVINEN MIELENTERVEYS?</a:t>
            </a:r>
            <a:endParaRPr lang="en-US" sz="3200" dirty="0">
              <a:latin typeface="Georgia Pro"/>
            </a:endParaRPr>
          </a:p>
        </p:txBody>
      </p:sp>
      <p:pic>
        <p:nvPicPr>
          <p:cNvPr id="5" name="Kuva 5" descr="Kuva, joka sisältää kohteen lelu&#10;&#10;Kuvaus luotu, erittäin korkea luotettavuus">
            <a:extLst>
              <a:ext uri="{FF2B5EF4-FFF2-40B4-BE49-F238E27FC236}">
                <a16:creationId xmlns:a16="http://schemas.microsoft.com/office/drawing/2014/main" id="{A71A6139-71AD-42F6-9483-1CD93531C7C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t="9201" r="-2" b="-2"/>
          <a:stretch/>
        </p:blipFill>
        <p:spPr>
          <a:xfrm>
            <a:off x="4639056" y="10"/>
            <a:ext cx="7552944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969657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Kuva 2" descr="Kuva, joka sisältää kohteen näyttökuva&#10;&#10;Kuvaus luotu, erittäin korkea luotettavuus">
            <a:extLst>
              <a:ext uri="{FF2B5EF4-FFF2-40B4-BE49-F238E27FC236}">
                <a16:creationId xmlns:a16="http://schemas.microsoft.com/office/drawing/2014/main" id="{B4D04356-37F4-4BE6-8524-2773FD88143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37" r="-1" b="2035"/>
          <a:stretch/>
        </p:blipFill>
        <p:spPr>
          <a:xfrm>
            <a:off x="1077034" y="60760"/>
            <a:ext cx="9768989" cy="6745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3276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8A9D2F2-B114-4465-ACFF-75AFA7D60F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097" y="799593"/>
            <a:ext cx="4751765" cy="1577992"/>
          </a:xfrm>
        </p:spPr>
        <p:txBody>
          <a:bodyPr>
            <a:normAutofit fontScale="90000"/>
          </a:bodyPr>
          <a:lstStyle/>
          <a:p>
            <a:r>
              <a:rPr lang="fi-FI" b="1">
                <a:latin typeface="Georgia Pro"/>
                <a:cs typeface="Calibri Light"/>
              </a:rPr>
              <a:t>Mielenterveyden kaksi ulottuvuutta</a:t>
            </a:r>
            <a:endParaRPr lang="fi-FI">
              <a:latin typeface="Georgia Pro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177AB166-596D-4DE8-8846-D09652CCC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02482" y="6320117"/>
            <a:ext cx="117014" cy="56102"/>
          </a:xfrm>
        </p:spPr>
        <p:txBody>
          <a:bodyPr>
            <a:normAutofit fontScale="25000" lnSpcReduction="20000"/>
          </a:bodyPr>
          <a:lstStyle/>
          <a:p>
            <a:endParaRPr lang="en-US" sz="1800"/>
          </a:p>
        </p:txBody>
      </p:sp>
      <p:pic>
        <p:nvPicPr>
          <p:cNvPr id="4" name="Kuva 4">
            <a:extLst>
              <a:ext uri="{FF2B5EF4-FFF2-40B4-BE49-F238E27FC236}">
                <a16:creationId xmlns:a16="http://schemas.microsoft.com/office/drawing/2014/main" id="{9DEB10EE-C2E7-4AC6-98E1-5973C3AA61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560" r="5444" b="1"/>
          <a:stretch/>
        </p:blipFill>
        <p:spPr>
          <a:xfrm>
            <a:off x="4895985" y="604223"/>
            <a:ext cx="7194234" cy="5577837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5005870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9BFCC033-0755-41F2-902F-4971CC56B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8224" y="-253440"/>
            <a:ext cx="10515600" cy="1325563"/>
          </a:xfrm>
        </p:spPr>
        <p:txBody>
          <a:bodyPr>
            <a:normAutofit/>
          </a:bodyPr>
          <a:lstStyle/>
          <a:p>
            <a:r>
              <a:rPr lang="fi-FI" sz="3600" dirty="0">
                <a:cs typeface="Calibri Light"/>
              </a:rPr>
              <a:t>Mielenterveyttä suojaavat ja heikentävät tekijät</a:t>
            </a:r>
            <a:endParaRPr lang="fi-FI" sz="3600" dirty="0"/>
          </a:p>
        </p:txBody>
      </p:sp>
      <p:pic>
        <p:nvPicPr>
          <p:cNvPr id="4" name="Kuva 4" descr="Kuva, joka sisältää kohteen näyttökuva&#10;&#10;Kuvaus luotu, erittäin korkea luotettavuus">
            <a:extLst>
              <a:ext uri="{FF2B5EF4-FFF2-40B4-BE49-F238E27FC236}">
                <a16:creationId xmlns:a16="http://schemas.microsoft.com/office/drawing/2014/main" id="{D10C9335-4337-4CD6-B894-EDB257DCA4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283738" y="615392"/>
            <a:ext cx="8512031" cy="6386324"/>
          </a:xfrm>
        </p:spPr>
      </p:pic>
    </p:spTree>
    <p:extLst>
      <p:ext uri="{BB962C8B-B14F-4D97-AF65-F5344CB8AC3E}">
        <p14:creationId xmlns:p14="http://schemas.microsoft.com/office/powerpoint/2010/main" val="2656076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11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Mieli ja terveys</vt:lpstr>
      <vt:lpstr>PowerPoint-esitys</vt:lpstr>
      <vt:lpstr>Missä mielenterveystyötä tehdään?</vt:lpstr>
      <vt:lpstr>PowerPoint-esitys</vt:lpstr>
      <vt:lpstr>Mitä on terveys?</vt:lpstr>
      <vt:lpstr> Mielenterveys</vt:lpstr>
      <vt:lpstr>PowerPoint-esitys</vt:lpstr>
      <vt:lpstr>Mielenterveyden kaksi ulottuvuutta</vt:lpstr>
      <vt:lpstr>Mielenterveyttä suojaavat ja heikentävät tekijät</vt:lpstr>
      <vt:lpstr>    </vt:lpstr>
      <vt:lpstr>Linkkejä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183</cp:revision>
  <dcterms:created xsi:type="dcterms:W3CDTF">2020-02-03T08:37:04Z</dcterms:created>
  <dcterms:modified xsi:type="dcterms:W3CDTF">2021-04-30T07:27:16Z</dcterms:modified>
</cp:coreProperties>
</file>