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57" r:id="rId6"/>
    <p:sldId id="261" r:id="rId7"/>
    <p:sldId id="263" r:id="rId8"/>
    <p:sldId id="262" r:id="rId9"/>
    <p:sldId id="264" r:id="rId10"/>
    <p:sldId id="265" r:id="rId11"/>
    <p:sldId id="266" r:id="rId12"/>
    <p:sldId id="267" r:id="rId13"/>
    <p:sldId id="268" r:id="rId1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71075C-E208-9F30-FFDA-4D351CA97EFE}" v="5" dt="2021-04-30T07:30:22.200"/>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Normaali tyyli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Vaalea tyyli 2 - Korostus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C90C00-5DBC-49FE-ACAF-55827BDD2B31}"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BC6E32A3-8CDB-4AFC-8594-DE41F25D1A41}">
      <dgm:prSet/>
      <dgm:spPr/>
      <dgm:t>
        <a:bodyPr/>
        <a:lstStyle/>
        <a:p>
          <a:r>
            <a:rPr lang="fi-FI" b="0" i="0"/>
            <a:t>Masennushäiriöt ovat kansanterveyden kannalta keskeisin mielenterveyshäiriö ja yksi suurimmista kansanterveysongelmistamme kaikki sairaudet mukaan lukien.</a:t>
          </a:r>
          <a:endParaRPr lang="en-US"/>
        </a:p>
      </dgm:t>
    </dgm:pt>
    <dgm:pt modelId="{8B057BBA-52A8-41F7-8A55-C18C724D003B}" type="parTrans" cxnId="{3D513219-0D11-425A-9609-12FFD5EB56FC}">
      <dgm:prSet/>
      <dgm:spPr/>
      <dgm:t>
        <a:bodyPr/>
        <a:lstStyle/>
        <a:p>
          <a:endParaRPr lang="en-US"/>
        </a:p>
      </dgm:t>
    </dgm:pt>
    <dgm:pt modelId="{CFCCC362-F4C7-46A4-9F0D-7F90ED82CFA9}" type="sibTrans" cxnId="{3D513219-0D11-425A-9609-12FFD5EB56FC}">
      <dgm:prSet/>
      <dgm:spPr/>
      <dgm:t>
        <a:bodyPr/>
        <a:lstStyle/>
        <a:p>
          <a:endParaRPr lang="en-US"/>
        </a:p>
      </dgm:t>
    </dgm:pt>
    <dgm:pt modelId="{B081B6C9-55E1-4F40-8DCB-8D407C64F14A}">
      <dgm:prSet/>
      <dgm:spPr/>
      <dgm:t>
        <a:bodyPr/>
        <a:lstStyle/>
        <a:p>
          <a:r>
            <a:rPr lang="fi-FI" b="0" i="0"/>
            <a:t>Vuoden aikana vakavasta masennustilasta kärsii aikuisväestöstä ainakin 5 prosenttia. Masennushäiriöihin liittyviä sairauspäivärahakausia on vuosittain 27 000. Uusia työkyvyttömyyseläkkeitä myönnetään masennushäiriöiden takia vuosittain 3 500.</a:t>
          </a:r>
          <a:endParaRPr lang="en-US"/>
        </a:p>
      </dgm:t>
    </dgm:pt>
    <dgm:pt modelId="{F9D484A6-7DA3-4E2F-B9A5-251CF127A128}" type="parTrans" cxnId="{D4D29306-2F31-4CCD-8223-583A41E87F4C}">
      <dgm:prSet/>
      <dgm:spPr/>
      <dgm:t>
        <a:bodyPr/>
        <a:lstStyle/>
        <a:p>
          <a:endParaRPr lang="en-US"/>
        </a:p>
      </dgm:t>
    </dgm:pt>
    <dgm:pt modelId="{D8935B4F-7290-4886-A99D-3F9B03F713DF}" type="sibTrans" cxnId="{D4D29306-2F31-4CCD-8223-583A41E87F4C}">
      <dgm:prSet/>
      <dgm:spPr/>
      <dgm:t>
        <a:bodyPr/>
        <a:lstStyle/>
        <a:p>
          <a:endParaRPr lang="en-US"/>
        </a:p>
      </dgm:t>
    </dgm:pt>
    <dgm:pt modelId="{6A1BE468-DE79-E344-8727-BE9462EE0620}" type="pres">
      <dgm:prSet presAssocID="{49C90C00-5DBC-49FE-ACAF-55827BDD2B31}" presName="vert0" presStyleCnt="0">
        <dgm:presLayoutVars>
          <dgm:dir/>
          <dgm:animOne val="branch"/>
          <dgm:animLvl val="lvl"/>
        </dgm:presLayoutVars>
      </dgm:prSet>
      <dgm:spPr/>
    </dgm:pt>
    <dgm:pt modelId="{54088F20-DB06-9D47-8B63-7765B0973401}" type="pres">
      <dgm:prSet presAssocID="{BC6E32A3-8CDB-4AFC-8594-DE41F25D1A41}" presName="thickLine" presStyleLbl="alignNode1" presStyleIdx="0" presStyleCnt="2"/>
      <dgm:spPr/>
    </dgm:pt>
    <dgm:pt modelId="{79FC64D2-2D7A-AE41-BB1B-780BF0DE63F5}" type="pres">
      <dgm:prSet presAssocID="{BC6E32A3-8CDB-4AFC-8594-DE41F25D1A41}" presName="horz1" presStyleCnt="0"/>
      <dgm:spPr/>
    </dgm:pt>
    <dgm:pt modelId="{60F7E722-7B42-1A41-9560-153BC1E64290}" type="pres">
      <dgm:prSet presAssocID="{BC6E32A3-8CDB-4AFC-8594-DE41F25D1A41}" presName="tx1" presStyleLbl="revTx" presStyleIdx="0" presStyleCnt="2"/>
      <dgm:spPr/>
    </dgm:pt>
    <dgm:pt modelId="{8D7A5D2B-0512-6A4E-8094-D6DD7A2A553B}" type="pres">
      <dgm:prSet presAssocID="{BC6E32A3-8CDB-4AFC-8594-DE41F25D1A41}" presName="vert1" presStyleCnt="0"/>
      <dgm:spPr/>
    </dgm:pt>
    <dgm:pt modelId="{083D1B1F-0ED0-9743-BB52-FC73702C9DED}" type="pres">
      <dgm:prSet presAssocID="{B081B6C9-55E1-4F40-8DCB-8D407C64F14A}" presName="thickLine" presStyleLbl="alignNode1" presStyleIdx="1" presStyleCnt="2"/>
      <dgm:spPr/>
    </dgm:pt>
    <dgm:pt modelId="{F7D883DC-657F-214B-A5A8-F860772DBA30}" type="pres">
      <dgm:prSet presAssocID="{B081B6C9-55E1-4F40-8DCB-8D407C64F14A}" presName="horz1" presStyleCnt="0"/>
      <dgm:spPr/>
    </dgm:pt>
    <dgm:pt modelId="{47124CB7-8DE5-BF43-B5B9-F36A390FDF7E}" type="pres">
      <dgm:prSet presAssocID="{B081B6C9-55E1-4F40-8DCB-8D407C64F14A}" presName="tx1" presStyleLbl="revTx" presStyleIdx="1" presStyleCnt="2"/>
      <dgm:spPr/>
    </dgm:pt>
    <dgm:pt modelId="{34B6587A-C39E-6C42-A7D8-EFE38071618D}" type="pres">
      <dgm:prSet presAssocID="{B081B6C9-55E1-4F40-8DCB-8D407C64F14A}" presName="vert1" presStyleCnt="0"/>
      <dgm:spPr/>
    </dgm:pt>
  </dgm:ptLst>
  <dgm:cxnLst>
    <dgm:cxn modelId="{D4D29306-2F31-4CCD-8223-583A41E87F4C}" srcId="{49C90C00-5DBC-49FE-ACAF-55827BDD2B31}" destId="{B081B6C9-55E1-4F40-8DCB-8D407C64F14A}" srcOrd="1" destOrd="0" parTransId="{F9D484A6-7DA3-4E2F-B9A5-251CF127A128}" sibTransId="{D8935B4F-7290-4886-A99D-3F9B03F713DF}"/>
    <dgm:cxn modelId="{3D513219-0D11-425A-9609-12FFD5EB56FC}" srcId="{49C90C00-5DBC-49FE-ACAF-55827BDD2B31}" destId="{BC6E32A3-8CDB-4AFC-8594-DE41F25D1A41}" srcOrd="0" destOrd="0" parTransId="{8B057BBA-52A8-41F7-8A55-C18C724D003B}" sibTransId="{CFCCC362-F4C7-46A4-9F0D-7F90ED82CFA9}"/>
    <dgm:cxn modelId="{E684B171-2BDD-264C-8559-03537E31973A}" type="presOf" srcId="{49C90C00-5DBC-49FE-ACAF-55827BDD2B31}" destId="{6A1BE468-DE79-E344-8727-BE9462EE0620}" srcOrd="0" destOrd="0" presId="urn:microsoft.com/office/officeart/2008/layout/LinedList"/>
    <dgm:cxn modelId="{FDA4F49F-C5A3-7240-B1F3-720C55152528}" type="presOf" srcId="{B081B6C9-55E1-4F40-8DCB-8D407C64F14A}" destId="{47124CB7-8DE5-BF43-B5B9-F36A390FDF7E}" srcOrd="0" destOrd="0" presId="urn:microsoft.com/office/officeart/2008/layout/LinedList"/>
    <dgm:cxn modelId="{19AEEFEA-BF0C-694B-82E3-762178953FB1}" type="presOf" srcId="{BC6E32A3-8CDB-4AFC-8594-DE41F25D1A41}" destId="{60F7E722-7B42-1A41-9560-153BC1E64290}" srcOrd="0" destOrd="0" presId="urn:microsoft.com/office/officeart/2008/layout/LinedList"/>
    <dgm:cxn modelId="{25C198ED-DE9A-934C-AD6E-2900267DED33}" type="presParOf" srcId="{6A1BE468-DE79-E344-8727-BE9462EE0620}" destId="{54088F20-DB06-9D47-8B63-7765B0973401}" srcOrd="0" destOrd="0" presId="urn:microsoft.com/office/officeart/2008/layout/LinedList"/>
    <dgm:cxn modelId="{F3FD6E92-B293-9747-A865-6026AB9008B6}" type="presParOf" srcId="{6A1BE468-DE79-E344-8727-BE9462EE0620}" destId="{79FC64D2-2D7A-AE41-BB1B-780BF0DE63F5}" srcOrd="1" destOrd="0" presId="urn:microsoft.com/office/officeart/2008/layout/LinedList"/>
    <dgm:cxn modelId="{DC52D4B8-4255-0240-8B15-FDC5DD779CA6}" type="presParOf" srcId="{79FC64D2-2D7A-AE41-BB1B-780BF0DE63F5}" destId="{60F7E722-7B42-1A41-9560-153BC1E64290}" srcOrd="0" destOrd="0" presId="urn:microsoft.com/office/officeart/2008/layout/LinedList"/>
    <dgm:cxn modelId="{DC961411-0B4A-0B42-83E7-18DE2E321E6B}" type="presParOf" srcId="{79FC64D2-2D7A-AE41-BB1B-780BF0DE63F5}" destId="{8D7A5D2B-0512-6A4E-8094-D6DD7A2A553B}" srcOrd="1" destOrd="0" presId="urn:microsoft.com/office/officeart/2008/layout/LinedList"/>
    <dgm:cxn modelId="{1CD50AA0-42FD-E24C-8968-98E7D3C45F82}" type="presParOf" srcId="{6A1BE468-DE79-E344-8727-BE9462EE0620}" destId="{083D1B1F-0ED0-9743-BB52-FC73702C9DED}" srcOrd="2" destOrd="0" presId="urn:microsoft.com/office/officeart/2008/layout/LinedList"/>
    <dgm:cxn modelId="{166986D0-B94E-914D-8A54-627C881EB4D8}" type="presParOf" srcId="{6A1BE468-DE79-E344-8727-BE9462EE0620}" destId="{F7D883DC-657F-214B-A5A8-F860772DBA30}" srcOrd="3" destOrd="0" presId="urn:microsoft.com/office/officeart/2008/layout/LinedList"/>
    <dgm:cxn modelId="{E46D1964-FFD0-8343-A430-7E95CEEA6C84}" type="presParOf" srcId="{F7D883DC-657F-214B-A5A8-F860772DBA30}" destId="{47124CB7-8DE5-BF43-B5B9-F36A390FDF7E}" srcOrd="0" destOrd="0" presId="urn:microsoft.com/office/officeart/2008/layout/LinedList"/>
    <dgm:cxn modelId="{F21A24DF-3594-E246-9E80-0832C13E6C0C}" type="presParOf" srcId="{F7D883DC-657F-214B-A5A8-F860772DBA30}" destId="{34B6587A-C39E-6C42-A7D8-EFE38071618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2F82D3-11A3-4EF0-8901-4F825C085AA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D488F5AA-B69E-49C0-A6D3-5563FE3B36D0}">
      <dgm:prSet/>
      <dgm:spPr/>
      <dgm:t>
        <a:bodyPr/>
        <a:lstStyle/>
        <a:p>
          <a:r>
            <a:rPr lang="fi-FI" b="0" i="0"/>
            <a:t>Akuuttivaiheen hoidon tavoitteena on oireettomuus, ja se kestää tämän tavoitteen saavuttamiseen asti.</a:t>
          </a:r>
          <a:endParaRPr lang="en-US"/>
        </a:p>
      </dgm:t>
    </dgm:pt>
    <dgm:pt modelId="{4ED7C103-4BEE-4727-9B8D-1EC6C0619CC3}" type="parTrans" cxnId="{8F7EACC4-E2DF-4FEE-80D4-3FD246B23325}">
      <dgm:prSet/>
      <dgm:spPr/>
      <dgm:t>
        <a:bodyPr/>
        <a:lstStyle/>
        <a:p>
          <a:endParaRPr lang="en-US"/>
        </a:p>
      </dgm:t>
    </dgm:pt>
    <dgm:pt modelId="{D22D13FE-9B7E-433D-9196-B37E8D268757}" type="sibTrans" cxnId="{8F7EACC4-E2DF-4FEE-80D4-3FD246B23325}">
      <dgm:prSet/>
      <dgm:spPr/>
      <dgm:t>
        <a:bodyPr/>
        <a:lstStyle/>
        <a:p>
          <a:endParaRPr lang="en-US"/>
        </a:p>
      </dgm:t>
    </dgm:pt>
    <dgm:pt modelId="{F835A98E-43AA-4714-A4D7-FC2F083C080F}">
      <dgm:prSet/>
      <dgm:spPr/>
      <dgm:t>
        <a:bodyPr/>
        <a:lstStyle/>
        <a:p>
          <a:r>
            <a:rPr lang="fi-FI" b="0" i="0"/>
            <a:t>Jatkohoidon tavoitteena on estää oireiden palaaminen (relapsi).</a:t>
          </a:r>
          <a:endParaRPr lang="en-US"/>
        </a:p>
      </dgm:t>
    </dgm:pt>
    <dgm:pt modelId="{FD276663-447C-4658-9B0A-31BE975BF329}" type="parTrans" cxnId="{7B425C83-F4A1-42BD-84BD-E287B50E3F16}">
      <dgm:prSet/>
      <dgm:spPr/>
      <dgm:t>
        <a:bodyPr/>
        <a:lstStyle/>
        <a:p>
          <a:endParaRPr lang="en-US"/>
        </a:p>
      </dgm:t>
    </dgm:pt>
    <dgm:pt modelId="{3BAAAE8A-8922-46ED-B681-FF028508748F}" type="sibTrans" cxnId="{7B425C83-F4A1-42BD-84BD-E287B50E3F16}">
      <dgm:prSet/>
      <dgm:spPr/>
      <dgm:t>
        <a:bodyPr/>
        <a:lstStyle/>
        <a:p>
          <a:endParaRPr lang="en-US"/>
        </a:p>
      </dgm:t>
    </dgm:pt>
    <dgm:pt modelId="{B26FF2FE-0322-43D1-9ED7-93E9F53E8D56}">
      <dgm:prSet/>
      <dgm:spPr/>
      <dgm:t>
        <a:bodyPr/>
        <a:lstStyle/>
        <a:p>
          <a:r>
            <a:rPr lang="fi-FI" b="0" i="0"/>
            <a:t>Ylläpitohoidon tavoitteena on ehkäistä uuden sairausjakson puhkeaminen.</a:t>
          </a:r>
          <a:endParaRPr lang="en-US"/>
        </a:p>
      </dgm:t>
    </dgm:pt>
    <dgm:pt modelId="{BE915DD0-DC2D-4FE6-99B5-02C27142C278}" type="parTrans" cxnId="{4CA82181-BB2C-459C-94B4-A98D98A3B84B}">
      <dgm:prSet/>
      <dgm:spPr/>
      <dgm:t>
        <a:bodyPr/>
        <a:lstStyle/>
        <a:p>
          <a:endParaRPr lang="en-US"/>
        </a:p>
      </dgm:t>
    </dgm:pt>
    <dgm:pt modelId="{863FFA99-6C63-44CB-9616-A9E926C13874}" type="sibTrans" cxnId="{4CA82181-BB2C-459C-94B4-A98D98A3B84B}">
      <dgm:prSet/>
      <dgm:spPr/>
      <dgm:t>
        <a:bodyPr/>
        <a:lstStyle/>
        <a:p>
          <a:endParaRPr lang="en-US"/>
        </a:p>
      </dgm:t>
    </dgm:pt>
    <dgm:pt modelId="{4F61AFF5-5207-EF49-BF64-09DC95D71B45}" type="pres">
      <dgm:prSet presAssocID="{2B2F82D3-11A3-4EF0-8901-4F825C085AA8}" presName="linear" presStyleCnt="0">
        <dgm:presLayoutVars>
          <dgm:animLvl val="lvl"/>
          <dgm:resizeHandles val="exact"/>
        </dgm:presLayoutVars>
      </dgm:prSet>
      <dgm:spPr/>
    </dgm:pt>
    <dgm:pt modelId="{3E648BED-7662-1346-8EF6-79ED91ECD681}" type="pres">
      <dgm:prSet presAssocID="{D488F5AA-B69E-49C0-A6D3-5563FE3B36D0}" presName="parentText" presStyleLbl="node1" presStyleIdx="0" presStyleCnt="3">
        <dgm:presLayoutVars>
          <dgm:chMax val="0"/>
          <dgm:bulletEnabled val="1"/>
        </dgm:presLayoutVars>
      </dgm:prSet>
      <dgm:spPr/>
    </dgm:pt>
    <dgm:pt modelId="{94BE7DDD-D5BA-A948-A7FE-EC048C78E6DF}" type="pres">
      <dgm:prSet presAssocID="{D22D13FE-9B7E-433D-9196-B37E8D268757}" presName="spacer" presStyleCnt="0"/>
      <dgm:spPr/>
    </dgm:pt>
    <dgm:pt modelId="{6897B455-8841-3543-80EA-58E9FD3AE681}" type="pres">
      <dgm:prSet presAssocID="{F835A98E-43AA-4714-A4D7-FC2F083C080F}" presName="parentText" presStyleLbl="node1" presStyleIdx="1" presStyleCnt="3">
        <dgm:presLayoutVars>
          <dgm:chMax val="0"/>
          <dgm:bulletEnabled val="1"/>
        </dgm:presLayoutVars>
      </dgm:prSet>
      <dgm:spPr/>
    </dgm:pt>
    <dgm:pt modelId="{4B8B8BC4-A18D-3247-8871-B2C9BC31B189}" type="pres">
      <dgm:prSet presAssocID="{3BAAAE8A-8922-46ED-B681-FF028508748F}" presName="spacer" presStyleCnt="0"/>
      <dgm:spPr/>
    </dgm:pt>
    <dgm:pt modelId="{B8157669-B1F6-5A4F-B20A-FC69271A3022}" type="pres">
      <dgm:prSet presAssocID="{B26FF2FE-0322-43D1-9ED7-93E9F53E8D56}" presName="parentText" presStyleLbl="node1" presStyleIdx="2" presStyleCnt="3">
        <dgm:presLayoutVars>
          <dgm:chMax val="0"/>
          <dgm:bulletEnabled val="1"/>
        </dgm:presLayoutVars>
      </dgm:prSet>
      <dgm:spPr/>
    </dgm:pt>
  </dgm:ptLst>
  <dgm:cxnLst>
    <dgm:cxn modelId="{75C1793F-286E-F648-8EA4-961D1CA10119}" type="presOf" srcId="{2B2F82D3-11A3-4EF0-8901-4F825C085AA8}" destId="{4F61AFF5-5207-EF49-BF64-09DC95D71B45}" srcOrd="0" destOrd="0" presId="urn:microsoft.com/office/officeart/2005/8/layout/vList2"/>
    <dgm:cxn modelId="{4CA82181-BB2C-459C-94B4-A98D98A3B84B}" srcId="{2B2F82D3-11A3-4EF0-8901-4F825C085AA8}" destId="{B26FF2FE-0322-43D1-9ED7-93E9F53E8D56}" srcOrd="2" destOrd="0" parTransId="{BE915DD0-DC2D-4FE6-99B5-02C27142C278}" sibTransId="{863FFA99-6C63-44CB-9616-A9E926C13874}"/>
    <dgm:cxn modelId="{7B425C83-F4A1-42BD-84BD-E287B50E3F16}" srcId="{2B2F82D3-11A3-4EF0-8901-4F825C085AA8}" destId="{F835A98E-43AA-4714-A4D7-FC2F083C080F}" srcOrd="1" destOrd="0" parTransId="{FD276663-447C-4658-9B0A-31BE975BF329}" sibTransId="{3BAAAE8A-8922-46ED-B681-FF028508748F}"/>
    <dgm:cxn modelId="{69BB6EA7-47E6-6C4E-B80E-134362A35525}" type="presOf" srcId="{F835A98E-43AA-4714-A4D7-FC2F083C080F}" destId="{6897B455-8841-3543-80EA-58E9FD3AE681}" srcOrd="0" destOrd="0" presId="urn:microsoft.com/office/officeart/2005/8/layout/vList2"/>
    <dgm:cxn modelId="{C9B6C0BE-D7FB-334D-A54A-3E62311C821F}" type="presOf" srcId="{B26FF2FE-0322-43D1-9ED7-93E9F53E8D56}" destId="{B8157669-B1F6-5A4F-B20A-FC69271A3022}" srcOrd="0" destOrd="0" presId="urn:microsoft.com/office/officeart/2005/8/layout/vList2"/>
    <dgm:cxn modelId="{8F7EACC4-E2DF-4FEE-80D4-3FD246B23325}" srcId="{2B2F82D3-11A3-4EF0-8901-4F825C085AA8}" destId="{D488F5AA-B69E-49C0-A6D3-5563FE3B36D0}" srcOrd="0" destOrd="0" parTransId="{4ED7C103-4BEE-4727-9B8D-1EC6C0619CC3}" sibTransId="{D22D13FE-9B7E-433D-9196-B37E8D268757}"/>
    <dgm:cxn modelId="{83A257CA-D366-2F40-9C58-9C72BE68A368}" type="presOf" srcId="{D488F5AA-B69E-49C0-A6D3-5563FE3B36D0}" destId="{3E648BED-7662-1346-8EF6-79ED91ECD681}" srcOrd="0" destOrd="0" presId="urn:microsoft.com/office/officeart/2005/8/layout/vList2"/>
    <dgm:cxn modelId="{3CEC53FF-ECD7-9246-9774-294F0988C408}" type="presParOf" srcId="{4F61AFF5-5207-EF49-BF64-09DC95D71B45}" destId="{3E648BED-7662-1346-8EF6-79ED91ECD681}" srcOrd="0" destOrd="0" presId="urn:microsoft.com/office/officeart/2005/8/layout/vList2"/>
    <dgm:cxn modelId="{206FC36B-96B5-3C4A-BCFF-138077DCF0AD}" type="presParOf" srcId="{4F61AFF5-5207-EF49-BF64-09DC95D71B45}" destId="{94BE7DDD-D5BA-A948-A7FE-EC048C78E6DF}" srcOrd="1" destOrd="0" presId="urn:microsoft.com/office/officeart/2005/8/layout/vList2"/>
    <dgm:cxn modelId="{90AA292F-CF24-3C48-ADA0-3A0E8391B60A}" type="presParOf" srcId="{4F61AFF5-5207-EF49-BF64-09DC95D71B45}" destId="{6897B455-8841-3543-80EA-58E9FD3AE681}" srcOrd="2" destOrd="0" presId="urn:microsoft.com/office/officeart/2005/8/layout/vList2"/>
    <dgm:cxn modelId="{408F10F0-118A-6E4C-BAF4-5A40C178EFD7}" type="presParOf" srcId="{4F61AFF5-5207-EF49-BF64-09DC95D71B45}" destId="{4B8B8BC4-A18D-3247-8871-B2C9BC31B189}" srcOrd="3" destOrd="0" presId="urn:microsoft.com/office/officeart/2005/8/layout/vList2"/>
    <dgm:cxn modelId="{BD61523D-7037-1340-833C-42FC1F8F625E}" type="presParOf" srcId="{4F61AFF5-5207-EF49-BF64-09DC95D71B45}" destId="{B8157669-B1F6-5A4F-B20A-FC69271A302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88F20-DB06-9D47-8B63-7765B0973401}">
      <dsp:nvSpPr>
        <dsp:cNvPr id="0" name=""/>
        <dsp:cNvSpPr/>
      </dsp:nvSpPr>
      <dsp:spPr>
        <a:xfrm>
          <a:off x="0" y="0"/>
          <a:ext cx="649287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F7E722-7B42-1A41-9560-153BC1E64290}">
      <dsp:nvSpPr>
        <dsp:cNvPr id="0" name=""/>
        <dsp:cNvSpPr/>
      </dsp:nvSpPr>
      <dsp:spPr>
        <a:xfrm>
          <a:off x="0" y="0"/>
          <a:ext cx="6492875" cy="255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fi-FI" sz="2700" b="0" i="0" kern="1200"/>
            <a:t>Masennushäiriöt ovat kansanterveyden kannalta keskeisin mielenterveyshäiriö ja yksi suurimmista kansanterveysongelmistamme kaikki sairaudet mukaan lukien.</a:t>
          </a:r>
          <a:endParaRPr lang="en-US" sz="2700" kern="1200"/>
        </a:p>
      </dsp:txBody>
      <dsp:txXfrm>
        <a:off x="0" y="0"/>
        <a:ext cx="6492875" cy="2552700"/>
      </dsp:txXfrm>
    </dsp:sp>
    <dsp:sp modelId="{083D1B1F-0ED0-9743-BB52-FC73702C9DED}">
      <dsp:nvSpPr>
        <dsp:cNvPr id="0" name=""/>
        <dsp:cNvSpPr/>
      </dsp:nvSpPr>
      <dsp:spPr>
        <a:xfrm>
          <a:off x="0" y="2552700"/>
          <a:ext cx="6492875"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124CB7-8DE5-BF43-B5B9-F36A390FDF7E}">
      <dsp:nvSpPr>
        <dsp:cNvPr id="0" name=""/>
        <dsp:cNvSpPr/>
      </dsp:nvSpPr>
      <dsp:spPr>
        <a:xfrm>
          <a:off x="0" y="2552700"/>
          <a:ext cx="6492875" cy="255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fi-FI" sz="2700" b="0" i="0" kern="1200"/>
            <a:t>Vuoden aikana vakavasta masennustilasta kärsii aikuisväestöstä ainakin 5 prosenttia. Masennushäiriöihin liittyviä sairauspäivärahakausia on vuosittain 27 000. Uusia työkyvyttömyyseläkkeitä myönnetään masennushäiriöiden takia vuosittain 3 500.</a:t>
          </a:r>
          <a:endParaRPr lang="en-US" sz="2700" kern="1200"/>
        </a:p>
      </dsp:txBody>
      <dsp:txXfrm>
        <a:off x="0" y="2552700"/>
        <a:ext cx="6492875" cy="25527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648BED-7662-1346-8EF6-79ED91ECD681}">
      <dsp:nvSpPr>
        <dsp:cNvPr id="0" name=""/>
        <dsp:cNvSpPr/>
      </dsp:nvSpPr>
      <dsp:spPr>
        <a:xfrm>
          <a:off x="0" y="532853"/>
          <a:ext cx="5257800" cy="142974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b="0" i="0" kern="1200"/>
            <a:t>Akuuttivaiheen hoidon tavoitteena on oireettomuus, ja se kestää tämän tavoitteen saavuttamiseen asti.</a:t>
          </a:r>
          <a:endParaRPr lang="en-US" sz="2600" kern="1200"/>
        </a:p>
      </dsp:txBody>
      <dsp:txXfrm>
        <a:off x="69794" y="602647"/>
        <a:ext cx="5118212" cy="1290152"/>
      </dsp:txXfrm>
    </dsp:sp>
    <dsp:sp modelId="{6897B455-8841-3543-80EA-58E9FD3AE681}">
      <dsp:nvSpPr>
        <dsp:cNvPr id="0" name=""/>
        <dsp:cNvSpPr/>
      </dsp:nvSpPr>
      <dsp:spPr>
        <a:xfrm>
          <a:off x="0" y="2037473"/>
          <a:ext cx="5257800" cy="142974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b="0" i="0" kern="1200"/>
            <a:t>Jatkohoidon tavoitteena on estää oireiden palaaminen (relapsi).</a:t>
          </a:r>
          <a:endParaRPr lang="en-US" sz="2600" kern="1200"/>
        </a:p>
      </dsp:txBody>
      <dsp:txXfrm>
        <a:off x="69794" y="2107267"/>
        <a:ext cx="5118212" cy="1290152"/>
      </dsp:txXfrm>
    </dsp:sp>
    <dsp:sp modelId="{B8157669-B1F6-5A4F-B20A-FC69271A3022}">
      <dsp:nvSpPr>
        <dsp:cNvPr id="0" name=""/>
        <dsp:cNvSpPr/>
      </dsp:nvSpPr>
      <dsp:spPr>
        <a:xfrm>
          <a:off x="0" y="3542094"/>
          <a:ext cx="5257800" cy="142974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fi-FI" sz="2600" b="0" i="0" kern="1200"/>
            <a:t>Ylläpitohoidon tavoitteena on ehkäistä uuden sairausjakson puhkeaminen.</a:t>
          </a:r>
          <a:endParaRPr lang="en-US" sz="2600" kern="1200"/>
        </a:p>
      </dsp:txBody>
      <dsp:txXfrm>
        <a:off x="69794" y="3611888"/>
        <a:ext cx="5118212" cy="129015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30.4.2021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30.4.2021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30.4.2021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30.4.2021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30.4.2021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30.4.2021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30.4.2021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30.4.2021</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3A25D70-4A55-4F72-B9C5-A69CDBF4D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4957100-6D8B-4161-9F2F-C0A949EC84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Rectangle 11">
            <a:extLst>
              <a:ext uri="{FF2B5EF4-FFF2-40B4-BE49-F238E27FC236}">
                <a16:creationId xmlns:a16="http://schemas.microsoft.com/office/drawing/2014/main" id="{0BD8B065-EE51-4AE2-A94C-86249998FD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p:cNvSpPr>
            <a:spLocks noGrp="1"/>
          </p:cNvSpPr>
          <p:nvPr>
            <p:ph type="ctrTitle"/>
          </p:nvPr>
        </p:nvSpPr>
        <p:spPr>
          <a:xfrm>
            <a:off x="3371787" y="1741337"/>
            <a:ext cx="5448730" cy="2387918"/>
          </a:xfrm>
        </p:spPr>
        <p:txBody>
          <a:bodyPr anchor="b">
            <a:normAutofit/>
          </a:bodyPr>
          <a:lstStyle/>
          <a:p>
            <a:r>
              <a:rPr lang="fi-FI" sz="5200">
                <a:solidFill>
                  <a:schemeClr val="tx2"/>
                </a:solidFill>
                <a:cs typeface="Calibri Light"/>
              </a:rPr>
              <a:t>Masennus</a:t>
            </a:r>
            <a:br>
              <a:rPr lang="fi-FI" sz="5200">
                <a:solidFill>
                  <a:schemeClr val="tx2"/>
                </a:solidFill>
                <a:cs typeface="Calibri Light"/>
              </a:rPr>
            </a:br>
            <a:r>
              <a:rPr lang="fi-FI" sz="5200">
                <a:solidFill>
                  <a:schemeClr val="tx2"/>
                </a:solidFill>
                <a:cs typeface="Calibri Light"/>
              </a:rPr>
              <a:t>(depressio)</a:t>
            </a:r>
            <a:endParaRPr lang="fi-FI" sz="5200">
              <a:solidFill>
                <a:schemeClr val="tx2"/>
              </a:solidFill>
            </a:endParaRPr>
          </a:p>
        </p:txBody>
      </p:sp>
      <p:sp>
        <p:nvSpPr>
          <p:cNvPr id="3" name="Alaotsikko 2"/>
          <p:cNvSpPr>
            <a:spLocks noGrp="1"/>
          </p:cNvSpPr>
          <p:nvPr>
            <p:ph type="subTitle" idx="1"/>
          </p:nvPr>
        </p:nvSpPr>
        <p:spPr>
          <a:xfrm>
            <a:off x="3371161" y="4200522"/>
            <a:ext cx="5449982" cy="682079"/>
          </a:xfrm>
        </p:spPr>
        <p:txBody>
          <a:bodyPr vert="horz" lIns="91440" tIns="45720" rIns="91440" bIns="45720" rtlCol="0" anchor="t">
            <a:normAutofit/>
          </a:bodyPr>
          <a:lstStyle/>
          <a:p>
            <a:r>
              <a:rPr lang="fi-FI" sz="1500" dirty="0">
                <a:solidFill>
                  <a:schemeClr val="tx2"/>
                </a:solidFill>
                <a:cs typeface="Calibri"/>
              </a:rPr>
              <a:t>Heidi Peltola</a:t>
            </a:r>
          </a:p>
          <a:p>
            <a:r>
              <a:rPr lang="fi-FI" sz="1500" dirty="0">
                <a:solidFill>
                  <a:schemeClr val="tx2"/>
                </a:solidFill>
                <a:cs typeface="Calibri"/>
              </a:rPr>
              <a:t>KSAO, 20</a:t>
            </a:r>
            <a:r>
              <a:rPr lang="en-US" sz="1500" dirty="0">
                <a:solidFill>
                  <a:schemeClr val="tx2"/>
                </a:solidFill>
                <a:cs typeface="Calibri"/>
              </a:rPr>
              <a:t>21</a:t>
            </a:r>
            <a:endParaRPr lang="fi-FI" sz="1500" dirty="0">
              <a:solidFill>
                <a:schemeClr val="tx2"/>
              </a:solidFill>
              <a:cs typeface="Calibri"/>
            </a:endParaRPr>
          </a:p>
        </p:txBody>
      </p:sp>
      <p:grpSp>
        <p:nvGrpSpPr>
          <p:cNvPr id="14" name="Group 13">
            <a:extLst>
              <a:ext uri="{FF2B5EF4-FFF2-40B4-BE49-F238E27FC236}">
                <a16:creationId xmlns:a16="http://schemas.microsoft.com/office/drawing/2014/main" id="{18999293-B054-4B57-A26F-D04C2BB113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43336"/>
            <a:ext cx="5163047" cy="2657478"/>
            <a:chOff x="6867015" y="-1"/>
            <a:chExt cx="5324985" cy="3251912"/>
          </a:xfrm>
          <a:solidFill>
            <a:schemeClr val="bg1">
              <a:alpha val="30000"/>
            </a:schemeClr>
          </a:solidFill>
        </p:grpSpPr>
        <p:sp>
          <p:nvSpPr>
            <p:cNvPr id="15" name="Freeform: Shape 14">
              <a:extLst>
                <a:ext uri="{FF2B5EF4-FFF2-40B4-BE49-F238E27FC236}">
                  <a16:creationId xmlns:a16="http://schemas.microsoft.com/office/drawing/2014/main" id="{5E505D8A-F41A-450D-A648-E77DF6B8D8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2BD6DCE-6A81-4F34-9958-67B578EA16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5C462BE8-CD72-48CF-8A7B-C716D2B99E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1C2CDB70-40F1-4D00-8F17-A532E732EB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761945C4-D997-42F3-B59A-984CF00667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21" name="Freeform: Shape 20">
              <a:extLst>
                <a:ext uri="{FF2B5EF4-FFF2-40B4-BE49-F238E27FC236}">
                  <a16:creationId xmlns:a16="http://schemas.microsoft.com/office/drawing/2014/main" id="{4651FE4A-9487-43BE-A388-134535743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F44B0EF3-9992-4B95-8A43-6206B3FC3F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041B1C1F-C2FE-4C47-9D74-ADB9B53F4B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4" name="Freeform: Shape 23">
              <a:extLst>
                <a:ext uri="{FF2B5EF4-FFF2-40B4-BE49-F238E27FC236}">
                  <a16:creationId xmlns:a16="http://schemas.microsoft.com/office/drawing/2014/main" id="{1048177B-A49E-4E24-9007-07A0EDD6A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782385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ulukko 4">
            <a:extLst>
              <a:ext uri="{FF2B5EF4-FFF2-40B4-BE49-F238E27FC236}">
                <a16:creationId xmlns:a16="http://schemas.microsoft.com/office/drawing/2014/main" id="{CD431998-9A5F-0C49-8A68-1154FFBC50B9}"/>
              </a:ext>
            </a:extLst>
          </p:cNvPr>
          <p:cNvGraphicFramePr/>
          <p:nvPr>
            <p:extLst>
              <p:ext uri="{D42A27DB-BD31-4B8C-83A1-F6EECF244321}">
                <p14:modId xmlns:p14="http://schemas.microsoft.com/office/powerpoint/2010/main" val="198495604"/>
              </p:ext>
            </p:extLst>
          </p:nvPr>
        </p:nvGraphicFramePr>
        <p:xfrm>
          <a:off x="897897" y="643466"/>
          <a:ext cx="10396209" cy="5571072"/>
        </p:xfrm>
        <a:graphic>
          <a:graphicData uri="http://schemas.openxmlformats.org/drawingml/2006/table">
            <a:tbl>
              <a:tblPr>
                <a:tableStyleId>{8EC20E35-A176-4012-BC5E-935CFFF8708E}</a:tableStyleId>
              </a:tblPr>
              <a:tblGrid>
                <a:gridCol w="2616074">
                  <a:extLst>
                    <a:ext uri="{9D8B030D-6E8A-4147-A177-3AD203B41FA5}">
                      <a16:colId xmlns:a16="http://schemas.microsoft.com/office/drawing/2014/main" val="4027451418"/>
                    </a:ext>
                  </a:extLst>
                </a:gridCol>
                <a:gridCol w="1531702">
                  <a:extLst>
                    <a:ext uri="{9D8B030D-6E8A-4147-A177-3AD203B41FA5}">
                      <a16:colId xmlns:a16="http://schemas.microsoft.com/office/drawing/2014/main" val="1091044802"/>
                    </a:ext>
                  </a:extLst>
                </a:gridCol>
                <a:gridCol w="2226622">
                  <a:extLst>
                    <a:ext uri="{9D8B030D-6E8A-4147-A177-3AD203B41FA5}">
                      <a16:colId xmlns:a16="http://schemas.microsoft.com/office/drawing/2014/main" val="3534360380"/>
                    </a:ext>
                  </a:extLst>
                </a:gridCol>
                <a:gridCol w="1795189">
                  <a:extLst>
                    <a:ext uri="{9D8B030D-6E8A-4147-A177-3AD203B41FA5}">
                      <a16:colId xmlns:a16="http://schemas.microsoft.com/office/drawing/2014/main" val="3197783824"/>
                    </a:ext>
                  </a:extLst>
                </a:gridCol>
                <a:gridCol w="2226622">
                  <a:extLst>
                    <a:ext uri="{9D8B030D-6E8A-4147-A177-3AD203B41FA5}">
                      <a16:colId xmlns:a16="http://schemas.microsoft.com/office/drawing/2014/main" val="3844357060"/>
                    </a:ext>
                  </a:extLst>
                </a:gridCol>
              </a:tblGrid>
              <a:tr h="495120">
                <a:tc>
                  <a:txBody>
                    <a:bodyPr/>
                    <a:lstStyle/>
                    <a:p>
                      <a:pPr algn="l" fontAlgn="t"/>
                      <a:r>
                        <a:rPr lang="fi-FI" sz="2300">
                          <a:effectLst/>
                        </a:rPr>
                        <a:t>Hoitomuoto</a:t>
                      </a:r>
                      <a:endParaRPr lang="fi-FI" sz="2300">
                        <a:solidFill>
                          <a:srgbClr val="FFFFFF"/>
                        </a:solidFill>
                        <a:effectLst/>
                      </a:endParaRPr>
                    </a:p>
                  </a:txBody>
                  <a:tcPr marL="48732" marR="48732" marT="48732" marB="48732"/>
                </a:tc>
                <a:tc>
                  <a:txBody>
                    <a:bodyPr/>
                    <a:lstStyle/>
                    <a:p>
                      <a:pPr algn="l" fontAlgn="t"/>
                      <a:r>
                        <a:rPr lang="fi-FI" sz="2300">
                          <a:effectLst/>
                        </a:rPr>
                        <a:t>Lievä</a:t>
                      </a:r>
                      <a:endParaRPr lang="fi-FI" sz="2300">
                        <a:solidFill>
                          <a:srgbClr val="FFFFFF"/>
                        </a:solidFill>
                        <a:effectLst/>
                      </a:endParaRPr>
                    </a:p>
                  </a:txBody>
                  <a:tcPr marL="48732" marR="48732" marT="48732" marB="48732"/>
                </a:tc>
                <a:tc>
                  <a:txBody>
                    <a:bodyPr/>
                    <a:lstStyle/>
                    <a:p>
                      <a:pPr algn="l" fontAlgn="t"/>
                      <a:r>
                        <a:rPr lang="fi-FI" sz="2300">
                          <a:effectLst/>
                        </a:rPr>
                        <a:t>Keskivaikea</a:t>
                      </a:r>
                      <a:endParaRPr lang="fi-FI" sz="2300">
                        <a:solidFill>
                          <a:srgbClr val="FFFFFF"/>
                        </a:solidFill>
                        <a:effectLst/>
                      </a:endParaRPr>
                    </a:p>
                  </a:txBody>
                  <a:tcPr marL="48732" marR="48732" marT="48732" marB="48732"/>
                </a:tc>
                <a:tc>
                  <a:txBody>
                    <a:bodyPr/>
                    <a:lstStyle/>
                    <a:p>
                      <a:pPr algn="l" fontAlgn="t"/>
                      <a:r>
                        <a:rPr lang="fi-FI" sz="2300">
                          <a:effectLst/>
                        </a:rPr>
                        <a:t>Vaikea</a:t>
                      </a:r>
                      <a:endParaRPr lang="fi-FI" sz="2300">
                        <a:solidFill>
                          <a:srgbClr val="FFFFFF"/>
                        </a:solidFill>
                        <a:effectLst/>
                      </a:endParaRPr>
                    </a:p>
                  </a:txBody>
                  <a:tcPr marL="48732" marR="48732" marT="48732" marB="48732"/>
                </a:tc>
                <a:tc>
                  <a:txBody>
                    <a:bodyPr/>
                    <a:lstStyle/>
                    <a:p>
                      <a:pPr algn="l" fontAlgn="t"/>
                      <a:r>
                        <a:rPr lang="fi-FI" sz="2300">
                          <a:effectLst/>
                        </a:rPr>
                        <a:t>Psykoottinen</a:t>
                      </a:r>
                      <a:endParaRPr lang="fi-FI" sz="2300">
                        <a:solidFill>
                          <a:srgbClr val="FFFFFF"/>
                        </a:solidFill>
                        <a:effectLst/>
                      </a:endParaRPr>
                    </a:p>
                  </a:txBody>
                  <a:tcPr marL="48732" marR="48732" marT="48732" marB="48732"/>
                </a:tc>
                <a:extLst>
                  <a:ext uri="{0D108BD9-81ED-4DB2-BD59-A6C34878D82A}">
                    <a16:rowId xmlns:a16="http://schemas.microsoft.com/office/drawing/2014/main" val="270314805"/>
                  </a:ext>
                </a:extLst>
              </a:tr>
              <a:tr h="845992">
                <a:tc gridSpan="5">
                  <a:txBody>
                    <a:bodyPr/>
                    <a:lstStyle/>
                    <a:p>
                      <a:pPr algn="l" fontAlgn="t"/>
                      <a:r>
                        <a:rPr lang="fi-FI" sz="2300">
                          <a:effectLst/>
                        </a:rPr>
                        <a:t>+ = riittävä vaikuttavuus osoitettu myös yksinomaisena hoitomuotona</a:t>
                      </a:r>
                      <a:br>
                        <a:rPr lang="fi-FI" sz="2300">
                          <a:effectLst/>
                        </a:rPr>
                      </a:br>
                      <a:r>
                        <a:rPr lang="fi-FI" sz="2300">
                          <a:effectLst/>
                        </a:rPr>
                        <a:t>(+) = vaikuttavuus yksinomaisena hoitomuotona epävarma tai riittämätön</a:t>
                      </a:r>
                    </a:p>
                  </a:txBody>
                  <a:tcPr marL="48732" marR="48732" marT="48732" marB="48732"/>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714446767"/>
                  </a:ext>
                </a:extLst>
              </a:tr>
              <a:tr h="1547736">
                <a:tc>
                  <a:txBody>
                    <a:bodyPr/>
                    <a:lstStyle/>
                    <a:p>
                      <a:pPr algn="l" fontAlgn="t"/>
                      <a:r>
                        <a:rPr lang="fi-FI" sz="2300">
                          <a:effectLst/>
                        </a:rPr>
                        <a:t>Internetvälitteiset tietotekniikka-avusteiset terapiat (nettiterapiat)</a:t>
                      </a:r>
                    </a:p>
                  </a:txBody>
                  <a:tcPr marL="48732" marR="48732" marT="48732" marB="48732"/>
                </a:tc>
                <a:tc>
                  <a:txBody>
                    <a:bodyPr/>
                    <a:lstStyle/>
                    <a:p>
                      <a:pPr algn="ctr" fontAlgn="t"/>
                      <a:r>
                        <a:rPr lang="fi-FI" sz="2300">
                          <a:effectLst/>
                        </a:rPr>
                        <a:t>+</a:t>
                      </a:r>
                    </a:p>
                  </a:txBody>
                  <a:tcPr marL="48732" marR="48732" marT="48732" marB="48732"/>
                </a:tc>
                <a:tc>
                  <a:txBody>
                    <a:bodyPr/>
                    <a:lstStyle/>
                    <a:p>
                      <a:pPr algn="ctr" fontAlgn="t"/>
                      <a:r>
                        <a:rPr lang="fi-FI" sz="2300">
                          <a:effectLst/>
                        </a:rPr>
                        <a:t>+</a:t>
                      </a:r>
                    </a:p>
                  </a:txBody>
                  <a:tcPr marL="48732" marR="48732" marT="48732" marB="48732"/>
                </a:tc>
                <a:tc>
                  <a:txBody>
                    <a:bodyPr/>
                    <a:lstStyle/>
                    <a:p>
                      <a:pPr algn="ctr" fontAlgn="t"/>
                      <a:endParaRPr lang="fi-FI" sz="2300">
                        <a:effectLst/>
                      </a:endParaRPr>
                    </a:p>
                  </a:txBody>
                  <a:tcPr marL="48732" marR="48732" marT="48732" marB="48732"/>
                </a:tc>
                <a:tc>
                  <a:txBody>
                    <a:bodyPr/>
                    <a:lstStyle/>
                    <a:p>
                      <a:pPr algn="ctr" fontAlgn="t"/>
                      <a:endParaRPr lang="fi-FI" sz="2300">
                        <a:effectLst/>
                      </a:endParaRPr>
                    </a:p>
                  </a:txBody>
                  <a:tcPr marL="48732" marR="48732" marT="48732" marB="48732"/>
                </a:tc>
                <a:extLst>
                  <a:ext uri="{0D108BD9-81ED-4DB2-BD59-A6C34878D82A}">
                    <a16:rowId xmlns:a16="http://schemas.microsoft.com/office/drawing/2014/main" val="1800108754"/>
                  </a:ext>
                </a:extLst>
              </a:tr>
              <a:tr h="495120">
                <a:tc>
                  <a:txBody>
                    <a:bodyPr/>
                    <a:lstStyle/>
                    <a:p>
                      <a:pPr algn="l" fontAlgn="t"/>
                      <a:r>
                        <a:rPr lang="fi-FI" sz="2300">
                          <a:effectLst/>
                        </a:rPr>
                        <a:t>Psykoterapiat</a:t>
                      </a:r>
                    </a:p>
                  </a:txBody>
                  <a:tcPr marL="48732" marR="48732" marT="48732" marB="48732"/>
                </a:tc>
                <a:tc>
                  <a:txBody>
                    <a:bodyPr/>
                    <a:lstStyle/>
                    <a:p>
                      <a:pPr algn="ctr" fontAlgn="t"/>
                      <a:r>
                        <a:rPr lang="fi-FI" sz="2300">
                          <a:effectLst/>
                        </a:rPr>
                        <a:t>+</a:t>
                      </a:r>
                    </a:p>
                  </a:txBody>
                  <a:tcPr marL="48732" marR="48732" marT="48732" marB="48732"/>
                </a:tc>
                <a:tc>
                  <a:txBody>
                    <a:bodyPr/>
                    <a:lstStyle/>
                    <a:p>
                      <a:pPr algn="ctr" fontAlgn="t"/>
                      <a:r>
                        <a:rPr lang="fi-FI" sz="2300">
                          <a:effectLst/>
                        </a:rPr>
                        <a:t>+</a:t>
                      </a:r>
                    </a:p>
                  </a:txBody>
                  <a:tcPr marL="48732" marR="48732" marT="48732" marB="48732"/>
                </a:tc>
                <a:tc>
                  <a:txBody>
                    <a:bodyPr/>
                    <a:lstStyle/>
                    <a:p>
                      <a:pPr algn="ctr" fontAlgn="t"/>
                      <a:r>
                        <a:rPr lang="fi-FI" sz="2300">
                          <a:effectLst/>
                        </a:rPr>
                        <a:t>(+)</a:t>
                      </a:r>
                    </a:p>
                  </a:txBody>
                  <a:tcPr marL="48732" marR="48732" marT="48732" marB="48732"/>
                </a:tc>
                <a:tc>
                  <a:txBody>
                    <a:bodyPr/>
                    <a:lstStyle/>
                    <a:p>
                      <a:pPr algn="ctr" fontAlgn="t"/>
                      <a:endParaRPr lang="fi-FI" sz="2300">
                        <a:effectLst/>
                      </a:endParaRPr>
                    </a:p>
                  </a:txBody>
                  <a:tcPr marL="48732" marR="48732" marT="48732" marB="48732"/>
                </a:tc>
                <a:extLst>
                  <a:ext uri="{0D108BD9-81ED-4DB2-BD59-A6C34878D82A}">
                    <a16:rowId xmlns:a16="http://schemas.microsoft.com/office/drawing/2014/main" val="3858404361"/>
                  </a:ext>
                </a:extLst>
              </a:tr>
              <a:tr h="495120">
                <a:tc>
                  <a:txBody>
                    <a:bodyPr/>
                    <a:lstStyle/>
                    <a:p>
                      <a:pPr algn="l" fontAlgn="t"/>
                      <a:r>
                        <a:rPr lang="fi-FI" sz="2300">
                          <a:effectLst/>
                        </a:rPr>
                        <a:t>Masennuslääkkeet</a:t>
                      </a:r>
                    </a:p>
                  </a:txBody>
                  <a:tcPr marL="48732" marR="48732" marT="48732" marB="48732"/>
                </a:tc>
                <a:tc>
                  <a:txBody>
                    <a:bodyPr/>
                    <a:lstStyle/>
                    <a:p>
                      <a:pPr algn="ctr" fontAlgn="t"/>
                      <a:r>
                        <a:rPr lang="fi-FI" sz="2300">
                          <a:effectLst/>
                        </a:rPr>
                        <a:t>+</a:t>
                      </a:r>
                    </a:p>
                  </a:txBody>
                  <a:tcPr marL="48732" marR="48732" marT="48732" marB="48732"/>
                </a:tc>
                <a:tc>
                  <a:txBody>
                    <a:bodyPr/>
                    <a:lstStyle/>
                    <a:p>
                      <a:pPr algn="ctr" fontAlgn="t"/>
                      <a:r>
                        <a:rPr lang="fi-FI" sz="2300">
                          <a:effectLst/>
                        </a:rPr>
                        <a:t>+</a:t>
                      </a:r>
                    </a:p>
                  </a:txBody>
                  <a:tcPr marL="48732" marR="48732" marT="48732" marB="48732"/>
                </a:tc>
                <a:tc>
                  <a:txBody>
                    <a:bodyPr/>
                    <a:lstStyle/>
                    <a:p>
                      <a:pPr algn="ctr" fontAlgn="t"/>
                      <a:r>
                        <a:rPr lang="fi-FI" sz="2300">
                          <a:effectLst/>
                        </a:rPr>
                        <a:t>+</a:t>
                      </a:r>
                    </a:p>
                  </a:txBody>
                  <a:tcPr marL="48732" marR="48732" marT="48732" marB="48732"/>
                </a:tc>
                <a:tc>
                  <a:txBody>
                    <a:bodyPr/>
                    <a:lstStyle/>
                    <a:p>
                      <a:pPr algn="ctr" fontAlgn="t"/>
                      <a:r>
                        <a:rPr lang="fi-FI" sz="2300">
                          <a:effectLst/>
                        </a:rPr>
                        <a:t>(+)</a:t>
                      </a:r>
                    </a:p>
                  </a:txBody>
                  <a:tcPr marL="48732" marR="48732" marT="48732" marB="48732"/>
                </a:tc>
                <a:extLst>
                  <a:ext uri="{0D108BD9-81ED-4DB2-BD59-A6C34878D82A}">
                    <a16:rowId xmlns:a16="http://schemas.microsoft.com/office/drawing/2014/main" val="3597065251"/>
                  </a:ext>
                </a:extLst>
              </a:tr>
              <a:tr h="1196864">
                <a:tc>
                  <a:txBody>
                    <a:bodyPr/>
                    <a:lstStyle/>
                    <a:p>
                      <a:pPr algn="l" fontAlgn="t"/>
                      <a:r>
                        <a:rPr lang="fi-FI" sz="2300">
                          <a:effectLst/>
                        </a:rPr>
                        <a:t>Masennus- ja psykoosilääke yhtäaikaisesti</a:t>
                      </a:r>
                    </a:p>
                  </a:txBody>
                  <a:tcPr marL="48732" marR="48732" marT="48732" marB="48732"/>
                </a:tc>
                <a:tc>
                  <a:txBody>
                    <a:bodyPr/>
                    <a:lstStyle/>
                    <a:p>
                      <a:pPr algn="l" fontAlgn="t"/>
                      <a:endParaRPr lang="fi-FI" sz="2300">
                        <a:effectLst/>
                      </a:endParaRPr>
                    </a:p>
                  </a:txBody>
                  <a:tcPr marL="48732" marR="48732" marT="48732" marB="48732"/>
                </a:tc>
                <a:tc>
                  <a:txBody>
                    <a:bodyPr/>
                    <a:lstStyle/>
                    <a:p>
                      <a:pPr algn="ctr" fontAlgn="t"/>
                      <a:endParaRPr lang="fi-FI" sz="2300">
                        <a:effectLst/>
                      </a:endParaRPr>
                    </a:p>
                  </a:txBody>
                  <a:tcPr marL="48732" marR="48732" marT="48732" marB="48732"/>
                </a:tc>
                <a:tc>
                  <a:txBody>
                    <a:bodyPr/>
                    <a:lstStyle/>
                    <a:p>
                      <a:pPr algn="ctr" fontAlgn="t"/>
                      <a:endParaRPr lang="fi-FI" sz="2300">
                        <a:effectLst/>
                      </a:endParaRPr>
                    </a:p>
                  </a:txBody>
                  <a:tcPr marL="48732" marR="48732" marT="48732" marB="48732"/>
                </a:tc>
                <a:tc>
                  <a:txBody>
                    <a:bodyPr/>
                    <a:lstStyle/>
                    <a:p>
                      <a:pPr algn="ctr" fontAlgn="t"/>
                      <a:r>
                        <a:rPr lang="fi-FI" sz="2300">
                          <a:effectLst/>
                        </a:rPr>
                        <a:t>+</a:t>
                      </a:r>
                    </a:p>
                  </a:txBody>
                  <a:tcPr marL="48732" marR="48732" marT="48732" marB="48732"/>
                </a:tc>
                <a:extLst>
                  <a:ext uri="{0D108BD9-81ED-4DB2-BD59-A6C34878D82A}">
                    <a16:rowId xmlns:a16="http://schemas.microsoft.com/office/drawing/2014/main" val="2287651681"/>
                  </a:ext>
                </a:extLst>
              </a:tr>
              <a:tr h="495120">
                <a:tc>
                  <a:txBody>
                    <a:bodyPr/>
                    <a:lstStyle/>
                    <a:p>
                      <a:pPr algn="l" fontAlgn="t"/>
                      <a:r>
                        <a:rPr lang="fi-FI" sz="2300">
                          <a:effectLst/>
                        </a:rPr>
                        <a:t>Sähköhoito (ECT)</a:t>
                      </a:r>
                    </a:p>
                  </a:txBody>
                  <a:tcPr marL="48732" marR="48732" marT="48732" marB="48732"/>
                </a:tc>
                <a:tc>
                  <a:txBody>
                    <a:bodyPr/>
                    <a:lstStyle/>
                    <a:p>
                      <a:pPr algn="l" fontAlgn="t"/>
                      <a:endParaRPr lang="fi-FI" sz="2300">
                        <a:effectLst/>
                      </a:endParaRPr>
                    </a:p>
                  </a:txBody>
                  <a:tcPr marL="48732" marR="48732" marT="48732" marB="48732"/>
                </a:tc>
                <a:tc>
                  <a:txBody>
                    <a:bodyPr/>
                    <a:lstStyle/>
                    <a:p>
                      <a:pPr algn="ctr" fontAlgn="t"/>
                      <a:endParaRPr lang="fi-FI" sz="2300">
                        <a:effectLst/>
                      </a:endParaRPr>
                    </a:p>
                  </a:txBody>
                  <a:tcPr marL="48732" marR="48732" marT="48732" marB="48732"/>
                </a:tc>
                <a:tc>
                  <a:txBody>
                    <a:bodyPr/>
                    <a:lstStyle/>
                    <a:p>
                      <a:pPr algn="ctr" fontAlgn="t"/>
                      <a:r>
                        <a:rPr lang="fi-FI" sz="2300">
                          <a:effectLst/>
                        </a:rPr>
                        <a:t>+</a:t>
                      </a:r>
                    </a:p>
                  </a:txBody>
                  <a:tcPr marL="48732" marR="48732" marT="48732" marB="48732"/>
                </a:tc>
                <a:tc>
                  <a:txBody>
                    <a:bodyPr/>
                    <a:lstStyle/>
                    <a:p>
                      <a:pPr algn="ctr" fontAlgn="t"/>
                      <a:r>
                        <a:rPr lang="fi-FI" sz="2300">
                          <a:effectLst/>
                        </a:rPr>
                        <a:t>+</a:t>
                      </a:r>
                    </a:p>
                  </a:txBody>
                  <a:tcPr marL="48732" marR="48732" marT="48732" marB="48732"/>
                </a:tc>
                <a:extLst>
                  <a:ext uri="{0D108BD9-81ED-4DB2-BD59-A6C34878D82A}">
                    <a16:rowId xmlns:a16="http://schemas.microsoft.com/office/drawing/2014/main" val="2414979399"/>
                  </a:ext>
                </a:extLst>
              </a:tr>
            </a:tbl>
          </a:graphicData>
        </a:graphic>
      </p:graphicFrame>
    </p:spTree>
    <p:extLst>
      <p:ext uri="{BB962C8B-B14F-4D97-AF65-F5344CB8AC3E}">
        <p14:creationId xmlns:p14="http://schemas.microsoft.com/office/powerpoint/2010/main" val="261505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127DDF9A-83C7-EB4B-A4DA-E125E0C66E61}"/>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Lääkehoito</a:t>
            </a:r>
            <a:endParaRPr lang="fi-FI" sz="4000">
              <a:solidFill>
                <a:srgbClr val="FFFFFF"/>
              </a:solidFill>
            </a:endParaRPr>
          </a:p>
        </p:txBody>
      </p:sp>
      <p:sp>
        <p:nvSpPr>
          <p:cNvPr id="3" name="Sisällön paikkamerkki 2">
            <a:extLst>
              <a:ext uri="{FF2B5EF4-FFF2-40B4-BE49-F238E27FC236}">
                <a16:creationId xmlns:a16="http://schemas.microsoft.com/office/drawing/2014/main" id="{8FAB6C6C-EFFC-6240-BBDC-DF92D1780947}"/>
              </a:ext>
            </a:extLst>
          </p:cNvPr>
          <p:cNvSpPr>
            <a:spLocks noGrp="1"/>
          </p:cNvSpPr>
          <p:nvPr>
            <p:ph idx="1"/>
          </p:nvPr>
        </p:nvSpPr>
        <p:spPr>
          <a:xfrm>
            <a:off x="1367624" y="2490436"/>
            <a:ext cx="9708995" cy="3567173"/>
          </a:xfrm>
        </p:spPr>
        <p:txBody>
          <a:bodyPr anchor="ctr">
            <a:normAutofit fontScale="92500"/>
          </a:bodyPr>
          <a:lstStyle/>
          <a:p>
            <a:r>
              <a:rPr lang="fi-FI" sz="2400" b="0" i="0">
                <a:effectLst/>
                <a:latin typeface="Lato"/>
              </a:rPr>
              <a:t>Lääkehoito on sitä tärkeämpää, mitä vaikeammasta depressiosta on kysymys.</a:t>
            </a:r>
          </a:p>
          <a:p>
            <a:pPr lvl="1"/>
            <a:r>
              <a:rPr lang="fi-FI" b="0" i="0">
                <a:effectLst/>
                <a:latin typeface="Lato"/>
              </a:rPr>
              <a:t>Vaikeassa tai psykoottisessa depressiossa on aina syytä käyttää lääkehoitoa.</a:t>
            </a:r>
          </a:p>
          <a:p>
            <a:pPr lvl="1"/>
            <a:r>
              <a:rPr lang="fi-FI" b="0" i="0">
                <a:effectLst/>
                <a:latin typeface="Lato"/>
              </a:rPr>
              <a:t>Keskivaikeassa depressiossa masennuslääkehoito on yleensä tarpeen.</a:t>
            </a:r>
          </a:p>
          <a:p>
            <a:pPr lvl="1"/>
            <a:r>
              <a:rPr lang="fi-FI" b="0" i="0">
                <a:effectLst/>
                <a:latin typeface="Lato"/>
              </a:rPr>
              <a:t>Lievässäkin depressiossa masennuslääkehoito on yleensä hyödyksi.</a:t>
            </a:r>
          </a:p>
          <a:p>
            <a:pPr lvl="1"/>
            <a:r>
              <a:rPr lang="fi-FI" b="0" i="0">
                <a:effectLst/>
                <a:latin typeface="Lato"/>
              </a:rPr>
              <a:t>Lääkehoidon sijasta tai rinnalla voidaan lievässä ja keskivaikeassa depressiossa käyttää vaikuttavaksi osoitettua psykoterapiaa.</a:t>
            </a:r>
          </a:p>
          <a:p>
            <a:r>
              <a:rPr lang="fi-FI" sz="2400" b="0" i="0">
                <a:effectLst/>
                <a:latin typeface="Lato"/>
              </a:rPr>
              <a:t>Noin kaksi kolmasosaa masennuslääkettä säännöllisesti käyttävistä saa selvän vasteen ja noin 40–50 %:lla oireet häviävät melko täydellisesti noin 4–12 viikon aikana</a:t>
            </a:r>
            <a:r>
              <a:rPr lang="en-US" sz="2400" b="0" i="0">
                <a:effectLst/>
                <a:latin typeface="Lato"/>
              </a:rPr>
              <a:t>.</a:t>
            </a:r>
            <a:endParaRPr lang="fi-FI" sz="2400" b="0" i="0">
              <a:effectLst/>
              <a:latin typeface="Lato"/>
            </a:endParaRPr>
          </a:p>
          <a:p>
            <a:endParaRPr lang="fi-FI" sz="2000"/>
          </a:p>
        </p:txBody>
      </p:sp>
    </p:spTree>
    <p:extLst>
      <p:ext uri="{BB962C8B-B14F-4D97-AF65-F5344CB8AC3E}">
        <p14:creationId xmlns:p14="http://schemas.microsoft.com/office/powerpoint/2010/main" val="1707831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2BC605F-1FE5-0841-AC34-4B4E5DA077E4}"/>
              </a:ext>
            </a:extLst>
          </p:cNvPr>
          <p:cNvSpPr>
            <a:spLocks noGrp="1"/>
          </p:cNvSpPr>
          <p:nvPr>
            <p:ph type="title"/>
          </p:nvPr>
        </p:nvSpPr>
        <p:spPr>
          <a:xfrm>
            <a:off x="686834" y="1153572"/>
            <a:ext cx="3200400" cy="4461163"/>
          </a:xfrm>
        </p:spPr>
        <p:txBody>
          <a:bodyPr>
            <a:normAutofit/>
          </a:bodyPr>
          <a:lstStyle/>
          <a:p>
            <a:r>
              <a:rPr lang="en-US" sz="3100">
                <a:solidFill>
                  <a:srgbClr val="FFFFFF"/>
                </a:solidFill>
              </a:rPr>
              <a:t>    Erilaisia masennuslääkkeitä</a:t>
            </a:r>
            <a:endParaRPr lang="fi-FI" sz="31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E61A660D-9205-6F4D-9E84-0EF2B0035A83}"/>
              </a:ext>
            </a:extLst>
          </p:cNvPr>
          <p:cNvSpPr>
            <a:spLocks noGrp="1"/>
          </p:cNvSpPr>
          <p:nvPr>
            <p:ph idx="1"/>
          </p:nvPr>
        </p:nvSpPr>
        <p:spPr>
          <a:xfrm>
            <a:off x="4447308" y="591344"/>
            <a:ext cx="6906491" cy="5585619"/>
          </a:xfrm>
        </p:spPr>
        <p:txBody>
          <a:bodyPr anchor="ctr">
            <a:normAutofit/>
          </a:bodyPr>
          <a:lstStyle/>
          <a:p>
            <a:r>
              <a:rPr lang="en-US" sz="1600"/>
              <a:t>SSRI-lääkkeet (selektiivisen serotoniinin takaisinoton estäjät)</a:t>
            </a:r>
          </a:p>
          <a:p>
            <a:pPr>
              <a:buFontTx/>
              <a:buChar char="-"/>
            </a:pPr>
            <a:r>
              <a:rPr lang="en-US" sz="1600"/>
              <a:t>eniten käytetty lääkeaineryhmä</a:t>
            </a:r>
          </a:p>
          <a:p>
            <a:pPr>
              <a:buFontTx/>
              <a:buChar char="-"/>
            </a:pPr>
            <a:r>
              <a:rPr lang="en-US" sz="1600"/>
              <a:t>esim. </a:t>
            </a:r>
            <a:r>
              <a:rPr lang="fi-FI" sz="1600" b="0" i="0">
                <a:effectLst/>
                <a:latin typeface="Open sans"/>
              </a:rPr>
              <a:t>essitalopraami, fluoksetiini, fluvoksamiini, paroksetiini, sertraliini ja sitalopraami</a:t>
            </a:r>
            <a:endParaRPr lang="en-US" sz="1600" b="0" i="0">
              <a:effectLst/>
              <a:latin typeface="Open sans"/>
            </a:endParaRPr>
          </a:p>
          <a:p>
            <a:pPr>
              <a:buFontTx/>
              <a:buChar char="-"/>
            </a:pPr>
            <a:endParaRPr lang="en-US" sz="1600"/>
          </a:p>
          <a:p>
            <a:r>
              <a:rPr lang="en-US" sz="1600"/>
              <a:t>SNRI-lääkkeet (serotoniinin ja noradrenaliinin takaisinoton estäjät)</a:t>
            </a:r>
          </a:p>
          <a:p>
            <a:pPr marL="0" indent="0">
              <a:buNone/>
            </a:pPr>
            <a:r>
              <a:rPr lang="en-US" sz="1600"/>
              <a:t>-  esim. venlafaksiini, duloksetiini, mirtatsapiini</a:t>
            </a:r>
          </a:p>
          <a:p>
            <a:endParaRPr lang="en-US" sz="1600"/>
          </a:p>
          <a:p>
            <a:r>
              <a:rPr lang="en-US" sz="1600"/>
              <a:t>Trisykliset masennuslääkkeet</a:t>
            </a:r>
          </a:p>
          <a:p>
            <a:pPr>
              <a:buFontTx/>
              <a:buChar char="-"/>
            </a:pPr>
            <a:r>
              <a:rPr lang="en-US" sz="1600"/>
              <a:t>ns. vanhat lääkkeet, jotka ovat myös sedatiivisia, eli rauhoittavia vaikutukseltaan</a:t>
            </a:r>
          </a:p>
          <a:p>
            <a:pPr>
              <a:buFontTx/>
              <a:buChar char="-"/>
            </a:pPr>
            <a:r>
              <a:rPr lang="en-US" sz="1600"/>
              <a:t>voidaan käyttää myös mm. kipuoireyhtymien ja ahdistuneisuushäiriöiden hoitoon</a:t>
            </a:r>
          </a:p>
          <a:p>
            <a:pPr>
              <a:buFontTx/>
              <a:buChar char="-"/>
            </a:pPr>
            <a:r>
              <a:rPr lang="en-US" sz="1600"/>
              <a:t>esim. amitriptyliini, doksepiini</a:t>
            </a:r>
          </a:p>
          <a:p>
            <a:pPr>
              <a:buFontTx/>
              <a:buChar char="-"/>
            </a:pPr>
            <a:endParaRPr lang="en-US" sz="1600"/>
          </a:p>
          <a:p>
            <a:r>
              <a:rPr lang="en-US" sz="1600"/>
              <a:t>Muut masennuksen hoidossa käytettävät lääkkeet</a:t>
            </a:r>
          </a:p>
          <a:p>
            <a:pPr marL="0" indent="0">
              <a:buNone/>
            </a:pPr>
            <a:r>
              <a:rPr lang="en-US" sz="1600"/>
              <a:t>- esim. mielialan tasaajat, psykoosilääkkeet; mm. ketiapiini</a:t>
            </a:r>
            <a:endParaRPr lang="fi-FI" sz="1600"/>
          </a:p>
        </p:txBody>
      </p:sp>
    </p:spTree>
    <p:extLst>
      <p:ext uri="{BB962C8B-B14F-4D97-AF65-F5344CB8AC3E}">
        <p14:creationId xmlns:p14="http://schemas.microsoft.com/office/powerpoint/2010/main" val="32730856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D55E05-51A2-4173-A7FA-869DE4F71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1345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80ACF76F-3165-AC4E-AAB2-3C2474BA9669}"/>
              </a:ext>
            </a:extLst>
          </p:cNvPr>
          <p:cNvSpPr>
            <a:spLocks noGrp="1"/>
          </p:cNvSpPr>
          <p:nvPr>
            <p:ph type="title"/>
          </p:nvPr>
        </p:nvSpPr>
        <p:spPr>
          <a:xfrm>
            <a:off x="838200" y="621792"/>
            <a:ext cx="4795157" cy="5413248"/>
          </a:xfrm>
        </p:spPr>
        <p:txBody>
          <a:bodyPr>
            <a:normAutofit/>
          </a:bodyPr>
          <a:lstStyle/>
          <a:p>
            <a:r>
              <a:rPr lang="en-US" sz="5200">
                <a:solidFill>
                  <a:schemeClr val="bg1"/>
                </a:solidFill>
              </a:rPr>
              <a:t>Kuinka kauan lääkkeitä käytetään?</a:t>
            </a:r>
            <a:endParaRPr lang="fi-FI" sz="5200">
              <a:solidFill>
                <a:schemeClr val="bg1"/>
              </a:solidFill>
            </a:endParaRPr>
          </a:p>
        </p:txBody>
      </p:sp>
      <p:sp>
        <p:nvSpPr>
          <p:cNvPr id="3" name="Sisällön paikkamerkki 2">
            <a:extLst>
              <a:ext uri="{FF2B5EF4-FFF2-40B4-BE49-F238E27FC236}">
                <a16:creationId xmlns:a16="http://schemas.microsoft.com/office/drawing/2014/main" id="{3093AE19-CE97-F142-BDF4-0E41A3C84C9E}"/>
              </a:ext>
            </a:extLst>
          </p:cNvPr>
          <p:cNvSpPr>
            <a:spLocks noGrp="1"/>
          </p:cNvSpPr>
          <p:nvPr>
            <p:ph idx="1"/>
          </p:nvPr>
        </p:nvSpPr>
        <p:spPr>
          <a:xfrm>
            <a:off x="6521450" y="621792"/>
            <a:ext cx="4832349" cy="5413248"/>
          </a:xfrm>
        </p:spPr>
        <p:txBody>
          <a:bodyPr anchor="ctr">
            <a:normAutofit/>
          </a:bodyPr>
          <a:lstStyle/>
          <a:p>
            <a:r>
              <a:rPr lang="fi-FI" sz="2200" b="0" i="0">
                <a:effectLst/>
                <a:latin typeface="Lato"/>
              </a:rPr>
              <a:t>Masennuslääkehoitoa on aina syytä jatkaa noin puolen vuoden ajan vielä akuuttivaiheen jälkeenkin eli siitä ajankohdasta, jolloin potilas on tullut oireettomaksi. Oireiden uusiutumisen vaara on suuri, jos hoito lopetetaan heti niiden hävitessä.</a:t>
            </a:r>
          </a:p>
          <a:p>
            <a:r>
              <a:rPr lang="fi-FI" sz="2200" b="0" i="0">
                <a:effectLst/>
                <a:latin typeface="Lato"/>
              </a:rPr>
              <a:t>Hoitoannosta ei ole syytä pienentää ilman erityistä syytä.</a:t>
            </a:r>
          </a:p>
          <a:p>
            <a:r>
              <a:rPr lang="fi-FI" sz="2200" b="0" i="0">
                <a:effectLst/>
                <a:latin typeface="Lato"/>
              </a:rPr>
              <a:t>Ellei hoito jatku ylläpitohoitona ja potilas on ollut puolen vuoden ajan yhtäjaksoisesti oireeton, lääkehoito voidaan sen jälkeen lopettaa.</a:t>
            </a:r>
          </a:p>
          <a:p>
            <a:endParaRPr lang="fi-FI" sz="2200"/>
          </a:p>
        </p:txBody>
      </p:sp>
    </p:spTree>
    <p:extLst>
      <p:ext uri="{BB962C8B-B14F-4D97-AF65-F5344CB8AC3E}">
        <p14:creationId xmlns:p14="http://schemas.microsoft.com/office/powerpoint/2010/main" val="469516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A90DF8-0E84-4ABD-A03D-C2DC082E11DC}"/>
              </a:ext>
            </a:extLst>
          </p:cNvPr>
          <p:cNvSpPr>
            <a:spLocks noGrp="1"/>
          </p:cNvSpPr>
          <p:nvPr>
            <p:ph type="title"/>
          </p:nvPr>
        </p:nvSpPr>
        <p:spPr>
          <a:xfrm>
            <a:off x="1136428" y="627564"/>
            <a:ext cx="7474172" cy="1325563"/>
          </a:xfrm>
        </p:spPr>
        <p:txBody>
          <a:bodyPr/>
          <a:lstStyle/>
          <a:p>
            <a:r>
              <a:rPr lang="fi-FI">
                <a:cs typeface="Calibri Light"/>
              </a:rPr>
              <a:t>Masennus</a:t>
            </a:r>
            <a:endParaRPr lang="fi-FI"/>
          </a:p>
        </p:txBody>
      </p:sp>
      <p:sp>
        <p:nvSpPr>
          <p:cNvPr id="3" name="Sisällön paikkamerkki 2">
            <a:extLst>
              <a:ext uri="{FF2B5EF4-FFF2-40B4-BE49-F238E27FC236}">
                <a16:creationId xmlns:a16="http://schemas.microsoft.com/office/drawing/2014/main" id="{7899EDF3-D081-47AA-AB84-3872A02EFECC}"/>
              </a:ext>
            </a:extLst>
          </p:cNvPr>
          <p:cNvSpPr>
            <a:spLocks noGrp="1"/>
          </p:cNvSpPr>
          <p:nvPr>
            <p:ph idx="1"/>
          </p:nvPr>
        </p:nvSpPr>
        <p:spPr>
          <a:xfrm>
            <a:off x="1136429" y="2278173"/>
            <a:ext cx="6467867" cy="3450613"/>
          </a:xfrm>
        </p:spPr>
        <p:txBody>
          <a:bodyPr vert="horz" lIns="91440" tIns="45720" rIns="91440" bIns="45720" rtlCol="0" anchor="ctr">
            <a:normAutofit fontScale="70000" lnSpcReduction="20000"/>
          </a:bodyPr>
          <a:lstStyle/>
          <a:p>
            <a:pPr marL="0" indent="0">
              <a:buNone/>
            </a:pPr>
            <a:endParaRPr lang="en-US" sz="1700">
              <a:cs typeface="Calibri"/>
            </a:endParaRPr>
          </a:p>
          <a:p>
            <a:r>
              <a:rPr lang="fi-FI" b="0" i="0">
                <a:effectLst/>
                <a:latin typeface="Arial" panose="020B0604020202020204" pitchFamily="34" charset="0"/>
                <a:cs typeface="Arial" panose="020B0604020202020204" pitchFamily="34" charset="0"/>
              </a:rPr>
              <a:t>Masennushäiriöt ovat yleisiä elämän eri vaiheissa lapsuudesta vanhuuteen. Niille on ominaista mielialan häiriintyminen, mikä ilmenee moninaisina oireina, erityisesti mielialan laskuna ja mielihyvän menetyksenä. Niillä on usein taipumus toistua. Vaikeusasteen perusteella masennustila luokitellaan joko lieväksi, keskivaikeaksi, vaikeaksi tai psykoositasoiseksi. Masentuneella voi siten olla myös psykoosioireita.</a:t>
            </a:r>
            <a:endParaRPr lang="fi-FI">
              <a:latin typeface="Arial" panose="020B0604020202020204" pitchFamily="34" charset="0"/>
              <a:cs typeface="Arial" panose="020B0604020202020204" pitchFamily="34" charset="0"/>
            </a:endParaRPr>
          </a:p>
          <a:p>
            <a:r>
              <a:rPr lang="fi-FI">
                <a:latin typeface="Arial" panose="020B0604020202020204" pitchFamily="34" charset="0"/>
                <a:cs typeface="Arial" panose="020B0604020202020204" pitchFamily="34" charset="0"/>
              </a:rPr>
              <a:t>Kaikenikäiset voivat sairastua masennukseen</a:t>
            </a:r>
          </a:p>
          <a:p>
            <a:pPr lvl="1"/>
            <a:r>
              <a:rPr lang="fi-FI" sz="2800">
                <a:latin typeface="Arial" panose="020B0604020202020204" pitchFamily="34" charset="0"/>
                <a:cs typeface="Arial" panose="020B0604020202020204" pitchFamily="34" charset="0"/>
              </a:rPr>
              <a:t>Eniten sairastetaan myöhäisessä keski-iässä</a:t>
            </a:r>
          </a:p>
          <a:p>
            <a:r>
              <a:rPr lang="fi-FI">
                <a:latin typeface="Arial" panose="020B0604020202020204" pitchFamily="34" charset="0"/>
                <a:cs typeface="Arial" panose="020B0604020202020204" pitchFamily="34" charset="0"/>
              </a:rPr>
              <a:t>Kaksi kertaa yleisempää naisilla kuin miehillä</a:t>
            </a:r>
          </a:p>
          <a:p>
            <a:endParaRPr lang="fi-FI" sz="1700">
              <a:cs typeface="Calibri"/>
            </a:endParaRPr>
          </a:p>
        </p:txBody>
      </p:sp>
      <p:pic>
        <p:nvPicPr>
          <p:cNvPr id="7" name="Graphic 6" descr="Kysymykset">
            <a:extLst>
              <a:ext uri="{FF2B5EF4-FFF2-40B4-BE49-F238E27FC236}">
                <a16:creationId xmlns:a16="http://schemas.microsoft.com/office/drawing/2014/main" id="{F1EB8B60-20D1-4A92-A095-61AF9E8AE4E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36649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2"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3"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4"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5"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6"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7"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Otsikko 1">
            <a:extLst>
              <a:ext uri="{FF2B5EF4-FFF2-40B4-BE49-F238E27FC236}">
                <a16:creationId xmlns:a16="http://schemas.microsoft.com/office/drawing/2014/main" id="{9A247D01-7FFD-4A4E-911A-22A80AFCD5D1}"/>
              </a:ext>
            </a:extLst>
          </p:cNvPr>
          <p:cNvSpPr>
            <a:spLocks noGrp="1"/>
          </p:cNvSpPr>
          <p:nvPr>
            <p:ph type="title"/>
          </p:nvPr>
        </p:nvSpPr>
        <p:spPr>
          <a:xfrm>
            <a:off x="535020" y="685800"/>
            <a:ext cx="2780271" cy="5105400"/>
          </a:xfrm>
        </p:spPr>
        <p:txBody>
          <a:bodyPr>
            <a:normAutofit/>
          </a:bodyPr>
          <a:lstStyle/>
          <a:p>
            <a:r>
              <a:rPr lang="fi-FI" sz="4000" b="0" i="0">
                <a:solidFill>
                  <a:srgbClr val="FFFFFF"/>
                </a:solidFill>
                <a:effectLst/>
                <a:latin typeface="source sans pro" panose="02000000000000000000" pitchFamily="2" charset="0"/>
              </a:rPr>
              <a:t>Yleisyys Suomessa</a:t>
            </a:r>
            <a:br>
              <a:rPr lang="fi-FI" sz="4000" b="0" i="0">
                <a:solidFill>
                  <a:srgbClr val="FFFFFF"/>
                </a:solidFill>
                <a:effectLst/>
                <a:latin typeface="source sans pro" panose="02000000000000000000" pitchFamily="2" charset="0"/>
              </a:rPr>
            </a:br>
            <a:endParaRPr lang="fi-FI" sz="4000">
              <a:solidFill>
                <a:srgbClr val="FFFFFF"/>
              </a:solidFill>
            </a:endParaRPr>
          </a:p>
        </p:txBody>
      </p:sp>
      <p:graphicFrame>
        <p:nvGraphicFramePr>
          <p:cNvPr id="5" name="Sisällön paikkamerkki 2">
            <a:extLst>
              <a:ext uri="{FF2B5EF4-FFF2-40B4-BE49-F238E27FC236}">
                <a16:creationId xmlns:a16="http://schemas.microsoft.com/office/drawing/2014/main" id="{19B5294D-E54A-4CF0-83B1-9EEE53DAB0F5}"/>
              </a:ext>
            </a:extLst>
          </p:cNvPr>
          <p:cNvGraphicFramePr>
            <a:graphicFrameLocks noGrp="1"/>
          </p:cNvGraphicFramePr>
          <p:nvPr>
            <p:ph idx="1"/>
            <p:extLst>
              <p:ext uri="{D42A27DB-BD31-4B8C-83A1-F6EECF244321}">
                <p14:modId xmlns:p14="http://schemas.microsoft.com/office/powerpoint/2010/main" val="4201381510"/>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406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FA67CD3-AB4E-4A7A-BEB8-53C445D8C4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7CF545F-9C2E-4446-97CD-AD92990C2B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0709178C-CE5E-584C-A0DC-972D6ED70383}"/>
              </a:ext>
            </a:extLst>
          </p:cNvPr>
          <p:cNvSpPr>
            <a:spLocks noGrp="1"/>
          </p:cNvSpPr>
          <p:nvPr>
            <p:ph type="title"/>
          </p:nvPr>
        </p:nvSpPr>
        <p:spPr>
          <a:xfrm>
            <a:off x="6094105" y="802955"/>
            <a:ext cx="4977976" cy="1454051"/>
          </a:xfrm>
        </p:spPr>
        <p:txBody>
          <a:bodyPr/>
          <a:lstStyle/>
          <a:p>
            <a:r>
              <a:rPr lang="en-US">
                <a:solidFill>
                  <a:srgbClr val="000000"/>
                </a:solidFill>
              </a:rPr>
              <a:t>Taustatekijät</a:t>
            </a:r>
            <a:endParaRPr lang="fi-FI">
              <a:solidFill>
                <a:srgbClr val="000000"/>
              </a:solidFill>
            </a:endParaRPr>
          </a:p>
        </p:txBody>
      </p:sp>
      <p:sp>
        <p:nvSpPr>
          <p:cNvPr id="14" name="Freeform 62">
            <a:extLst>
              <a:ext uri="{FF2B5EF4-FFF2-40B4-BE49-F238E27FC236}">
                <a16:creationId xmlns:a16="http://schemas.microsoft.com/office/drawing/2014/main" id="{339C8D78-A644-462F-B674-F440635E53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7" name="Graphic 6" descr="Right Pointing Backhand Index">
            <a:extLst>
              <a:ext uri="{FF2B5EF4-FFF2-40B4-BE49-F238E27FC236}">
                <a16:creationId xmlns:a16="http://schemas.microsoft.com/office/drawing/2014/main" id="{E58C85E5-E506-48FB-A666-D5BF771AD8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0254" y="1629089"/>
            <a:ext cx="3620021" cy="3620021"/>
          </a:xfrm>
          <a:prstGeom prst="rect">
            <a:avLst/>
          </a:prstGeom>
        </p:spPr>
      </p:pic>
      <p:sp>
        <p:nvSpPr>
          <p:cNvPr id="3" name="Sisällön paikkamerkki 2">
            <a:extLst>
              <a:ext uri="{FF2B5EF4-FFF2-40B4-BE49-F238E27FC236}">
                <a16:creationId xmlns:a16="http://schemas.microsoft.com/office/drawing/2014/main" id="{078EB4AC-8D3C-2745-BD43-16A61DEA1DA6}"/>
              </a:ext>
            </a:extLst>
          </p:cNvPr>
          <p:cNvSpPr>
            <a:spLocks noGrp="1"/>
          </p:cNvSpPr>
          <p:nvPr>
            <p:ph idx="1"/>
          </p:nvPr>
        </p:nvSpPr>
        <p:spPr>
          <a:xfrm>
            <a:off x="6090574" y="2421682"/>
            <a:ext cx="4977578" cy="3639289"/>
          </a:xfrm>
        </p:spPr>
        <p:txBody>
          <a:bodyPr anchor="ctr">
            <a:noAutofit/>
          </a:bodyPr>
          <a:lstStyle/>
          <a:p>
            <a:r>
              <a:rPr lang="fi-FI" sz="2400" b="0" i="0">
                <a:solidFill>
                  <a:srgbClr val="000000"/>
                </a:solidFill>
                <a:effectLst/>
                <a:latin typeface="source sans pro" panose="02000000000000000000" pitchFamily="2" charset="0"/>
              </a:rPr>
              <a:t>Masennushäiriöiden tausta on monitekijäinen. </a:t>
            </a:r>
            <a:endParaRPr lang="en-US" sz="2400" b="0" i="0">
              <a:solidFill>
                <a:srgbClr val="000000"/>
              </a:solidFill>
              <a:effectLst/>
              <a:latin typeface="source sans pro" panose="02000000000000000000" pitchFamily="2" charset="0"/>
            </a:endParaRPr>
          </a:p>
          <a:p>
            <a:r>
              <a:rPr lang="fi-FI" sz="2400" b="0" i="0">
                <a:solidFill>
                  <a:srgbClr val="000000"/>
                </a:solidFill>
                <a:effectLst/>
                <a:latin typeface="source sans pro" panose="02000000000000000000" pitchFamily="2" charset="0"/>
              </a:rPr>
              <a:t>Sairausmekanismit liittyvät sekä aivojen fysiologiaan että psykologiseen kehitykseen, psyykkiseen itsesäätelyyn ja sosiaaliseen vuorovaikutukseen. Masennushäiriö voi olla suora seuraus elimellisestä sairaudesta. Masennushäiriö voi aiheutua myös lääkkeistä tai päihteiden käytöstä.</a:t>
            </a:r>
            <a:endParaRPr lang="fi-FI" sz="2400">
              <a:solidFill>
                <a:srgbClr val="000000"/>
              </a:solidFill>
            </a:endParaRPr>
          </a:p>
        </p:txBody>
      </p:sp>
    </p:spTree>
    <p:extLst>
      <p:ext uri="{BB962C8B-B14F-4D97-AF65-F5344CB8AC3E}">
        <p14:creationId xmlns:p14="http://schemas.microsoft.com/office/powerpoint/2010/main" val="3576287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F42FC973-86B1-4326-A2E7-5FD5A8899D66}"/>
              </a:ext>
            </a:extLst>
          </p:cNvPr>
          <p:cNvSpPr>
            <a:spLocks noGrp="1"/>
          </p:cNvSpPr>
          <p:nvPr>
            <p:ph type="title"/>
          </p:nvPr>
        </p:nvSpPr>
        <p:spPr>
          <a:xfrm>
            <a:off x="686834" y="1153572"/>
            <a:ext cx="3200400" cy="4461163"/>
          </a:xfrm>
        </p:spPr>
        <p:txBody>
          <a:bodyPr>
            <a:normAutofit/>
          </a:bodyPr>
          <a:lstStyle/>
          <a:p>
            <a:r>
              <a:rPr lang="fi-FI" sz="2800">
                <a:solidFill>
                  <a:srgbClr val="FFFFFF"/>
                </a:solidFill>
                <a:cs typeface="Calibri Light"/>
              </a:rPr>
              <a:t>Masennuksen oire</a:t>
            </a:r>
            <a:r>
              <a:rPr lang="en-US" sz="2800">
                <a:solidFill>
                  <a:srgbClr val="FFFFFF"/>
                </a:solidFill>
                <a:cs typeface="Calibri Light"/>
              </a:rPr>
              <a:t>ita</a:t>
            </a:r>
            <a:br>
              <a:rPr lang="en-US" sz="2800">
                <a:solidFill>
                  <a:srgbClr val="FFFFFF"/>
                </a:solidFill>
                <a:cs typeface="Calibri Light"/>
              </a:rPr>
            </a:br>
            <a:r>
              <a:rPr lang="en-US" sz="2800">
                <a:solidFill>
                  <a:srgbClr val="FFFFFF"/>
                </a:solidFill>
                <a:cs typeface="Calibri Light"/>
              </a:rPr>
              <a:t>(kaikilla ei kaikkea)</a:t>
            </a:r>
            <a:endParaRPr lang="fi-FI" sz="28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C17AD7E6-69E6-4C90-9152-46BAA4A0249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fi-FI" sz="2000">
                <a:cs typeface="Calibri"/>
              </a:rPr>
              <a:t>Matala mieliala</a:t>
            </a:r>
            <a:endParaRPr lang="fi-FI" sz="2000"/>
          </a:p>
          <a:p>
            <a:pPr marL="0" indent="0">
              <a:buNone/>
            </a:pPr>
            <a:r>
              <a:rPr lang="fi-FI" sz="2000">
                <a:cs typeface="Calibri"/>
              </a:rPr>
              <a:t>Ahdistus</a:t>
            </a:r>
          </a:p>
          <a:p>
            <a:pPr marL="0" indent="0">
              <a:buNone/>
            </a:pPr>
            <a:r>
              <a:rPr lang="fi-FI" sz="2000">
                <a:cs typeface="Calibri"/>
              </a:rPr>
              <a:t>Keskittymisvaikeus</a:t>
            </a:r>
          </a:p>
          <a:p>
            <a:pPr marL="0" indent="0">
              <a:buNone/>
            </a:pPr>
            <a:r>
              <a:rPr lang="fi-FI" sz="2000">
                <a:cs typeface="Calibri"/>
              </a:rPr>
              <a:t>Eristäytyminen muista</a:t>
            </a:r>
            <a:endParaRPr lang="fi-FI" sz="2000"/>
          </a:p>
          <a:p>
            <a:pPr marL="0" indent="0">
              <a:buNone/>
            </a:pPr>
            <a:r>
              <a:rPr lang="fi-FI" sz="2000">
                <a:cs typeface="Calibri"/>
              </a:rPr>
              <a:t>Itsetuhoajatukset, itsetuhoisuus</a:t>
            </a:r>
          </a:p>
          <a:p>
            <a:pPr marL="0" indent="0">
              <a:buNone/>
            </a:pPr>
            <a:r>
              <a:rPr lang="fi-FI" sz="2000">
                <a:cs typeface="Calibri"/>
              </a:rPr>
              <a:t>Sosiaalisten suhteiden katkeaminen</a:t>
            </a:r>
          </a:p>
          <a:p>
            <a:pPr marL="0" indent="0">
              <a:buNone/>
            </a:pPr>
            <a:r>
              <a:rPr lang="fi-FI" sz="2000">
                <a:cs typeface="Calibri"/>
              </a:rPr>
              <a:t>Uupumus</a:t>
            </a:r>
          </a:p>
          <a:p>
            <a:pPr marL="0" indent="0">
              <a:buNone/>
            </a:pPr>
            <a:r>
              <a:rPr lang="fi-FI" sz="2000">
                <a:cs typeface="Calibri"/>
              </a:rPr>
              <a:t>Saamattomuus, päättämättömyys</a:t>
            </a:r>
          </a:p>
          <a:p>
            <a:pPr marL="0" indent="0">
              <a:buNone/>
            </a:pPr>
            <a:r>
              <a:rPr lang="fi-FI" sz="2000">
                <a:cs typeface="Calibri"/>
              </a:rPr>
              <a:t>Mielihyvän menetys</a:t>
            </a:r>
          </a:p>
          <a:p>
            <a:pPr marL="0" indent="0">
              <a:buNone/>
            </a:pPr>
            <a:r>
              <a:rPr lang="fi-FI" sz="2000">
                <a:cs typeface="Calibri"/>
              </a:rPr>
              <a:t>Unihäiriöt</a:t>
            </a:r>
          </a:p>
          <a:p>
            <a:pPr marL="0" indent="0">
              <a:buNone/>
            </a:pPr>
            <a:r>
              <a:rPr lang="fi-FI" sz="2000">
                <a:cs typeface="Calibri"/>
              </a:rPr>
              <a:t>Ruokahalun ja painon muutos</a:t>
            </a:r>
          </a:p>
          <a:p>
            <a:pPr marL="0" indent="0">
              <a:buNone/>
            </a:pPr>
            <a:r>
              <a:rPr lang="fi-FI" sz="2000">
                <a:cs typeface="Calibri"/>
              </a:rPr>
              <a:t>Syyllisyyden tunteet</a:t>
            </a:r>
          </a:p>
          <a:p>
            <a:pPr marL="0" indent="0">
              <a:buNone/>
            </a:pPr>
            <a:r>
              <a:rPr lang="fi-FI" sz="2000">
                <a:cs typeface="Calibri"/>
              </a:rPr>
              <a:t>Kiihtyneisyys, hidastuneisuus, pysähtyneisyys</a:t>
            </a:r>
          </a:p>
          <a:p>
            <a:pPr marL="0" indent="0">
              <a:buNone/>
            </a:pPr>
            <a:r>
              <a:rPr lang="fi-FI" sz="2000">
                <a:cs typeface="Calibri"/>
              </a:rPr>
              <a:t>Päihdeongelma</a:t>
            </a:r>
          </a:p>
        </p:txBody>
      </p:sp>
    </p:spTree>
    <p:extLst>
      <p:ext uri="{BB962C8B-B14F-4D97-AF65-F5344CB8AC3E}">
        <p14:creationId xmlns:p14="http://schemas.microsoft.com/office/powerpoint/2010/main" val="1358047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D9269EB-BE1C-E048-9020-01DB3E6BEC40}"/>
              </a:ext>
            </a:extLst>
          </p:cNvPr>
          <p:cNvSpPr>
            <a:spLocks noGrp="1"/>
          </p:cNvSpPr>
          <p:nvPr>
            <p:ph type="title"/>
          </p:nvPr>
        </p:nvSpPr>
        <p:spPr>
          <a:xfrm>
            <a:off x="686834" y="1153572"/>
            <a:ext cx="3200400" cy="4461163"/>
          </a:xfrm>
        </p:spPr>
        <p:txBody>
          <a:bodyPr>
            <a:normAutofit/>
          </a:bodyPr>
          <a:lstStyle/>
          <a:p>
            <a:r>
              <a:rPr lang="en-US" sz="4100">
                <a:solidFill>
                  <a:srgbClr val="FFFFFF"/>
                </a:solidFill>
              </a:rPr>
              <a:t>Masennuksen hoito</a:t>
            </a:r>
            <a:endParaRPr lang="fi-FI" sz="41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502575A6-03B7-4A4A-86C0-556CD7D62996}"/>
              </a:ext>
            </a:extLst>
          </p:cNvPr>
          <p:cNvSpPr>
            <a:spLocks noGrp="1"/>
          </p:cNvSpPr>
          <p:nvPr>
            <p:ph idx="1"/>
          </p:nvPr>
        </p:nvSpPr>
        <p:spPr>
          <a:xfrm>
            <a:off x="4447308" y="591344"/>
            <a:ext cx="6906491" cy="5585619"/>
          </a:xfrm>
        </p:spPr>
        <p:txBody>
          <a:bodyPr anchor="ctr">
            <a:normAutofit fontScale="92500" lnSpcReduction="10000"/>
          </a:bodyPr>
          <a:lstStyle/>
          <a:p>
            <a:r>
              <a:rPr lang="fi-FI" b="0" i="0">
                <a:effectLst/>
                <a:latin typeface="source sans pro" panose="02000000000000000000" pitchFamily="2" charset="0"/>
              </a:rPr>
              <a:t>Kansanterveyden kannalta keskeistä on masennustilojen havaitseminen perusterveydenhuollossa.</a:t>
            </a:r>
            <a:endParaRPr lang="en-US" b="0" i="0">
              <a:effectLst/>
              <a:latin typeface="source sans pro" panose="02000000000000000000" pitchFamily="2" charset="0"/>
            </a:endParaRPr>
          </a:p>
          <a:p>
            <a:r>
              <a:rPr lang="fi-FI" b="0" i="0">
                <a:effectLst/>
                <a:latin typeface="source sans pro" panose="02000000000000000000" pitchFamily="2" charset="0"/>
              </a:rPr>
              <a:t>Masennushäiriötä sairastavan potilaan hoidossa tulisi yhdistää masennuksen eri hoitokeinoja. Hoitokeinoja ovat muun muassa psykoterapia, lääkehoito ja psykososiaaliset hoitomuodot. Hoidon teho kasvaa lääkehoitoa ja psykoterapiaa yhdistämällä, ja molempien avulla voidaan ehkäistä tilan uusiutumista.</a:t>
            </a:r>
            <a:endParaRPr lang="en-US" b="0" i="0">
              <a:effectLst/>
              <a:latin typeface="source sans pro" panose="02000000000000000000" pitchFamily="2" charset="0"/>
            </a:endParaRPr>
          </a:p>
          <a:p>
            <a:r>
              <a:rPr lang="fi-FI" b="0" i="0">
                <a:effectLst/>
                <a:latin typeface="Lato"/>
              </a:rPr>
              <a:t>Hoidossa tutkitaan potilaan elämäntilannetta, erityisesti mahdollisia depression laukaisseita ja sitä ylläpitäviä kuormittavia tekijöitä, ja tuetaan hänen rakentavia selviytymiskeinojaan. On tärkeää, ettei potilas jää vain hoidon passiivisen vastaanottajan rooliin.</a:t>
            </a:r>
            <a:endParaRPr lang="fi-FI"/>
          </a:p>
        </p:txBody>
      </p:sp>
    </p:spTree>
    <p:extLst>
      <p:ext uri="{BB962C8B-B14F-4D97-AF65-F5344CB8AC3E}">
        <p14:creationId xmlns:p14="http://schemas.microsoft.com/office/powerpoint/2010/main" val="1880175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E134B5-E743-834D-A19C-EF802CCFC2E5}"/>
              </a:ext>
            </a:extLst>
          </p:cNvPr>
          <p:cNvSpPr>
            <a:spLocks noGrp="1"/>
          </p:cNvSpPr>
          <p:nvPr>
            <p:ph type="title"/>
          </p:nvPr>
        </p:nvSpPr>
        <p:spPr>
          <a:xfrm>
            <a:off x="640080" y="5576887"/>
            <a:ext cx="10911840" cy="640081"/>
          </a:xfrm>
        </p:spPr>
        <p:txBody>
          <a:bodyPr vert="horz" lIns="91440" tIns="45720" rIns="91440" bIns="45720" rtlCol="0" anchor="ctr">
            <a:normAutofit/>
          </a:bodyPr>
          <a:lstStyle/>
          <a:p>
            <a:pPr algn="ctr"/>
            <a:r>
              <a:rPr lang="en-US" sz="3200"/>
              <a:t>Hoidon vaiheet</a:t>
            </a:r>
          </a:p>
        </p:txBody>
      </p:sp>
      <p:pic>
        <p:nvPicPr>
          <p:cNvPr id="4" name="Sisällön paikkamerkki 3">
            <a:extLst>
              <a:ext uri="{FF2B5EF4-FFF2-40B4-BE49-F238E27FC236}">
                <a16:creationId xmlns:a16="http://schemas.microsoft.com/office/drawing/2014/main" id="{017F1169-6EF2-FA48-8D76-0687CE7FD7D5}"/>
              </a:ext>
            </a:extLst>
          </p:cNvPr>
          <p:cNvPicPr>
            <a:picLocks noGrp="1" noChangeAspect="1"/>
          </p:cNvPicPr>
          <p:nvPr>
            <p:ph idx="1"/>
          </p:nvPr>
        </p:nvPicPr>
        <p:blipFill rotWithShape="1">
          <a:blip r:embed="rId2"/>
          <a:srcRect r="3555" b="-1"/>
          <a:stretch/>
        </p:blipFill>
        <p:spPr>
          <a:xfrm>
            <a:off x="640080" y="640080"/>
            <a:ext cx="10911840" cy="4836795"/>
          </a:xfrm>
          <a:prstGeom prst="rect">
            <a:avLst/>
          </a:prstGeom>
          <a:ln w="19050">
            <a:solidFill>
              <a:schemeClr val="tx1"/>
            </a:solidFill>
            <a:miter lim="800000"/>
          </a:ln>
        </p:spPr>
      </p:pic>
    </p:spTree>
    <p:extLst>
      <p:ext uri="{BB962C8B-B14F-4D97-AF65-F5344CB8AC3E}">
        <p14:creationId xmlns:p14="http://schemas.microsoft.com/office/powerpoint/2010/main" val="3395713917"/>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B9E3644-B9BC-5949-9DC5-2E48A74F45F9}"/>
              </a:ext>
            </a:extLst>
          </p:cNvPr>
          <p:cNvSpPr>
            <a:spLocks noGrp="1"/>
          </p:cNvSpPr>
          <p:nvPr>
            <p:ph type="title"/>
          </p:nvPr>
        </p:nvSpPr>
        <p:spPr>
          <a:xfrm>
            <a:off x="519545" y="621792"/>
            <a:ext cx="5181503" cy="5504688"/>
          </a:xfrm>
        </p:spPr>
        <p:txBody>
          <a:bodyPr>
            <a:normAutofit/>
          </a:bodyPr>
          <a:lstStyle/>
          <a:p>
            <a:r>
              <a:rPr lang="en-US" sz="4800"/>
              <a:t>Kolmivaiheinen hoito</a:t>
            </a:r>
            <a:endParaRPr lang="fi-FI" sz="4800"/>
          </a:p>
        </p:txBody>
      </p:sp>
      <p:sp>
        <p:nvSpPr>
          <p:cNvPr id="9" name="Rectangle 8">
            <a:extLst>
              <a:ext uri="{FF2B5EF4-FFF2-40B4-BE49-F238E27FC236}">
                <a16:creationId xmlns:a16="http://schemas.microsoft.com/office/drawing/2014/main" id="{2F56F8EA-3356-4455-9899-320874F6E4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5" name="Sisällön paikkamerkki 2">
            <a:extLst>
              <a:ext uri="{FF2B5EF4-FFF2-40B4-BE49-F238E27FC236}">
                <a16:creationId xmlns:a16="http://schemas.microsoft.com/office/drawing/2014/main" id="{1C534131-2E8C-4D3F-9C77-B566264FBF73}"/>
              </a:ext>
            </a:extLst>
          </p:cNvPr>
          <p:cNvGraphicFramePr>
            <a:graphicFrameLocks noGrp="1"/>
          </p:cNvGraphicFramePr>
          <p:nvPr>
            <p:ph idx="1"/>
            <p:extLst>
              <p:ext uri="{D42A27DB-BD31-4B8C-83A1-F6EECF244321}">
                <p14:modId xmlns:p14="http://schemas.microsoft.com/office/powerpoint/2010/main" val="2659185983"/>
              </p:ext>
            </p:extLst>
          </p:nvPr>
        </p:nvGraphicFramePr>
        <p:xfrm>
          <a:off x="6099048" y="621792"/>
          <a:ext cx="525780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8861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56CA2FF-3EE1-4A41-9590-D795B510C4B6}"/>
              </a:ext>
            </a:extLst>
          </p:cNvPr>
          <p:cNvSpPr>
            <a:spLocks noGrp="1"/>
          </p:cNvSpPr>
          <p:nvPr>
            <p:ph type="title"/>
          </p:nvPr>
        </p:nvSpPr>
        <p:spPr>
          <a:xfrm>
            <a:off x="686834" y="1153572"/>
            <a:ext cx="3200400" cy="4461163"/>
          </a:xfrm>
        </p:spPr>
        <p:txBody>
          <a:bodyPr>
            <a:normAutofit/>
          </a:bodyPr>
          <a:lstStyle/>
          <a:p>
            <a:r>
              <a:rPr lang="en-US" sz="4100">
                <a:solidFill>
                  <a:srgbClr val="FFFFFF"/>
                </a:solidFill>
              </a:rPr>
              <a:t>Hoidossa huomioitavaa:</a:t>
            </a:r>
            <a:endParaRPr lang="fi-FI" sz="41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0341F16A-AC18-3548-8769-2EBB962B093A}"/>
              </a:ext>
            </a:extLst>
          </p:cNvPr>
          <p:cNvSpPr>
            <a:spLocks noGrp="1"/>
          </p:cNvSpPr>
          <p:nvPr>
            <p:ph idx="1"/>
          </p:nvPr>
        </p:nvSpPr>
        <p:spPr>
          <a:xfrm>
            <a:off x="4447308" y="591344"/>
            <a:ext cx="6906491" cy="5585619"/>
          </a:xfrm>
        </p:spPr>
        <p:txBody>
          <a:bodyPr anchor="ctr">
            <a:normAutofit/>
          </a:bodyPr>
          <a:lstStyle/>
          <a:p>
            <a:r>
              <a:rPr lang="en-US">
                <a:latin typeface="Lato"/>
              </a:rPr>
              <a:t>P</a:t>
            </a:r>
            <a:r>
              <a:rPr lang="fi-FI" b="0" i="0">
                <a:effectLst/>
                <a:latin typeface="Lato"/>
              </a:rPr>
              <a:t>otilaan omat toiveet hoitoaan kohtaan</a:t>
            </a:r>
          </a:p>
          <a:p>
            <a:r>
              <a:rPr lang="en-US">
                <a:latin typeface="Lato"/>
              </a:rPr>
              <a:t>A</a:t>
            </a:r>
            <a:r>
              <a:rPr lang="fi-FI" b="0" i="0">
                <a:effectLst/>
                <a:latin typeface="Lato"/>
              </a:rPr>
              <a:t>iempien depressiojaksojen vaikeusaste, erityisesti jos ne ovat olleet nykyistä vaikeampia</a:t>
            </a:r>
          </a:p>
          <a:p>
            <a:r>
              <a:rPr lang="en-US" b="0" i="0">
                <a:effectLst/>
                <a:latin typeface="Lato"/>
              </a:rPr>
              <a:t>P</a:t>
            </a:r>
            <a:r>
              <a:rPr lang="fi-FI" b="0" i="0">
                <a:effectLst/>
                <a:latin typeface="Lato"/>
              </a:rPr>
              <a:t>sykiatrinen monihäiriöisyys</a:t>
            </a:r>
          </a:p>
          <a:p>
            <a:r>
              <a:rPr lang="en-US">
                <a:latin typeface="Lato"/>
              </a:rPr>
              <a:t>M</a:t>
            </a:r>
            <a:r>
              <a:rPr lang="fi-FI" b="0" i="0">
                <a:effectLst/>
                <a:latin typeface="Lato"/>
              </a:rPr>
              <a:t>ahdollisten aiempien hoitoyritysten teho ja haitat</a:t>
            </a:r>
          </a:p>
          <a:p>
            <a:r>
              <a:rPr lang="en-US">
                <a:latin typeface="Lato"/>
              </a:rPr>
              <a:t>I</a:t>
            </a:r>
            <a:r>
              <a:rPr lang="fi-FI" b="0" i="0">
                <a:effectLst/>
                <a:latin typeface="Lato"/>
              </a:rPr>
              <a:t>tsemurhavaar</a:t>
            </a:r>
            <a:r>
              <a:rPr lang="en-US" b="0" i="0">
                <a:effectLst/>
                <a:latin typeface="Lato"/>
              </a:rPr>
              <a:t>a</a:t>
            </a:r>
            <a:endParaRPr lang="fi-FI" b="0" i="0">
              <a:effectLst/>
              <a:latin typeface="Lato"/>
            </a:endParaRPr>
          </a:p>
          <a:p>
            <a:r>
              <a:rPr lang="en-US">
                <a:latin typeface="Lato"/>
              </a:rPr>
              <a:t>T</a:t>
            </a:r>
            <a:r>
              <a:rPr lang="fi-FI" b="0" i="0">
                <a:effectLst/>
                <a:latin typeface="Lato"/>
              </a:rPr>
              <a:t>oimintakyky</a:t>
            </a:r>
          </a:p>
          <a:p>
            <a:r>
              <a:rPr lang="en-US">
                <a:latin typeface="Lato"/>
              </a:rPr>
              <a:t>S</a:t>
            </a:r>
            <a:r>
              <a:rPr lang="fi-FI" b="0" i="0">
                <a:effectLst/>
                <a:latin typeface="Lato"/>
              </a:rPr>
              <a:t>omaattinen terveydentila ja somaattiseen sairauteen tarvittava lääkehoito.</a:t>
            </a:r>
          </a:p>
          <a:p>
            <a:endParaRPr lang="fi-FI"/>
          </a:p>
        </p:txBody>
      </p:sp>
    </p:spTree>
    <p:extLst>
      <p:ext uri="{BB962C8B-B14F-4D97-AF65-F5344CB8AC3E}">
        <p14:creationId xmlns:p14="http://schemas.microsoft.com/office/powerpoint/2010/main" val="3327559637"/>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Laajakuva</PresentationFormat>
  <Slides>13</Slides>
  <Notes>0</Notes>
  <HiddenSlides>0</HiddenSlides>
  <ScaleCrop>false</ScaleCrop>
  <HeadingPairs>
    <vt:vector size="4" baseType="variant">
      <vt:variant>
        <vt:lpstr>Teema</vt:lpstr>
      </vt:variant>
      <vt:variant>
        <vt:i4>1</vt:i4>
      </vt:variant>
      <vt:variant>
        <vt:lpstr>Dian otsikot</vt:lpstr>
      </vt:variant>
      <vt:variant>
        <vt:i4>13</vt:i4>
      </vt:variant>
    </vt:vector>
  </HeadingPairs>
  <TitlesOfParts>
    <vt:vector size="14" baseType="lpstr">
      <vt:lpstr>Office-teema</vt:lpstr>
      <vt:lpstr>Masennus (depressio)</vt:lpstr>
      <vt:lpstr>Masennus</vt:lpstr>
      <vt:lpstr>Yleisyys Suomessa </vt:lpstr>
      <vt:lpstr>Taustatekijät</vt:lpstr>
      <vt:lpstr>Masennuksen oireita (kaikilla ei kaikkea)</vt:lpstr>
      <vt:lpstr>Masennuksen hoito</vt:lpstr>
      <vt:lpstr>Hoidon vaiheet</vt:lpstr>
      <vt:lpstr>Kolmivaiheinen hoito</vt:lpstr>
      <vt:lpstr>Hoidossa huomioitavaa:</vt:lpstr>
      <vt:lpstr>PowerPoint-esitys</vt:lpstr>
      <vt:lpstr>Lääkehoito</vt:lpstr>
      <vt:lpstr>    Erilaisia masennuslääkkeitä</vt:lpstr>
      <vt:lpstr>Kuinka kauan lääkkeitä käytetään?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
  <cp:lastModifiedBy>Peltola Heidi</cp:lastModifiedBy>
  <cp:revision>6</cp:revision>
  <dcterms:created xsi:type="dcterms:W3CDTF">2012-08-08T08:08:12Z</dcterms:created>
  <dcterms:modified xsi:type="dcterms:W3CDTF">2021-04-30T07:30:35Z</dcterms:modified>
</cp:coreProperties>
</file>