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2" r:id="rId9"/>
    <p:sldId id="267" r:id="rId10"/>
    <p:sldId id="263" r:id="rId11"/>
    <p:sldId id="264" r:id="rId12"/>
    <p:sldId id="265" r:id="rId13"/>
    <p:sldId id="266" r:id="rId14"/>
    <p:sldId id="269" r:id="rId15"/>
    <p:sldId id="270" r:id="rId16"/>
    <p:sldId id="268" r:id="rId17"/>
    <p:sldId id="261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30.4.2021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lkari.fi/bitstream/handle/10024/129668/TT_Alkoholinriskit_PAINO.pdf?sequence=1&amp;isAllowed=y" TargetMode="External"/><Relationship Id="rId2" Type="http://schemas.openxmlformats.org/officeDocument/2006/relationships/hyperlink" Target="http://www.thl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ihdelinkki.fi/fi/testit-ja-laskurit/huumeet/huumeidenkayttotesti-dast20" TargetMode="External"/><Relationship Id="rId4" Type="http://schemas.openxmlformats.org/officeDocument/2006/relationships/hyperlink" Target="https://www.youtube.com/watch?v=IJCj50Haqq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ihdelinkki.fi/fi/kohderyhma/nuoril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Päihteet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 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8FE7F942-A696-409A-AC80-FE57BFC1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64" y="58527"/>
            <a:ext cx="6750470" cy="67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7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F53CA82D-36E8-4073-A3B7-31E85D87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22" y="3443"/>
            <a:ext cx="6805555" cy="67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6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077FFC76-A5F1-4364-9B96-3231826C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366" y="76889"/>
            <a:ext cx="6713748" cy="67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86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, näyttökuva&#10;&#10;Kuvaus luotu, korkea luotettavuus">
            <a:extLst>
              <a:ext uri="{FF2B5EF4-FFF2-40B4-BE49-F238E27FC236}">
                <a16:creationId xmlns:a16="http://schemas.microsoft.com/office/drawing/2014/main" id="{AC65D849-CD33-46A8-9469-018F4EBB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79" y="305776"/>
            <a:ext cx="10443072" cy="58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075141-AE56-43AF-8276-96F737E4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     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B04F94-BFED-4AA2-93B0-7755D0F10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Tärkeää on ottaa puheeksi asiakkaan päihteiden käyttö, tunnistaa riskikulutus ja antaa neuvontaa käytön vähentämiseksi tilanteessa, jossa haittoja ei vielä esiinny merkittävästi. </a:t>
            </a:r>
          </a:p>
          <a:p>
            <a:r>
              <a:rPr lang="fi-FI" dirty="0">
                <a:ea typeface="+mn-lt"/>
                <a:cs typeface="+mn-lt"/>
              </a:rPr>
              <a:t>Mitä varhemmin riskikäyttöön puututaan, sitä parempi. </a:t>
            </a:r>
            <a:endParaRPr lang="fi-FI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</a:rPr>
              <a:t>Käytöstä kysyttäessä kannattaa pitää mielessä empaattisuus ja neutraalius, eikä kannata vähätellä käyttöön liittyviä ongelmia.</a:t>
            </a:r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87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66070A-7794-4894-8334-515472D9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Mini-interventio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52F855-C962-4A9F-BF7D-20B9D74A8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</a:rPr>
              <a:t>Terveydenhuollossa tapahtuva alkoholin riskikuluttajan lyhyt neuvonta</a:t>
            </a:r>
          </a:p>
          <a:p>
            <a:r>
              <a:rPr lang="fi-FI" dirty="0">
                <a:ea typeface="+mn-lt"/>
                <a:cs typeface="+mn-lt"/>
              </a:rPr>
              <a:t>Sen avulla hoitaja tai lääkäri pyrkii tukemaan potilasta alkoholin käytön vähentämisessä silloin, kun käyttö on runsasta, mutta siitä ei ole vielä ehtinyt aiheutua mainittavia haittoja.</a:t>
            </a:r>
          </a:p>
          <a:p>
            <a:r>
              <a:rPr lang="fi-FI" dirty="0">
                <a:ea typeface="+mn-lt"/>
                <a:cs typeface="+mn-lt"/>
              </a:rPr>
              <a:t>Mini-interventio sisältää alkoholin kulutuksen kartoittamisen, neuvonnan ja mahdollisesti muutaman seurantakäynnin. Käynnit ovat lyhyitä, normaalin terveyskeskuskäynnin mittaisia.</a:t>
            </a:r>
          </a:p>
          <a:p>
            <a:r>
              <a:rPr lang="fi-FI" dirty="0">
                <a:ea typeface="+mn-lt"/>
                <a:cs typeface="+mn-lt"/>
              </a:rPr>
              <a:t>Haastattelun lisäksi saatetaan pyytää täyttämään esimerkiksi AUDIT-lomake.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963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E71F1A9A-D8B1-45A7-993C-8A478F7B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26" y="845530"/>
            <a:ext cx="11149066" cy="34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3C1EC-856E-491B-88EA-03CE0C8C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Lähteet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616EDD-B8AA-4CE8-A9F2-16477AED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Anttila, Hirvelä ym. 2019. Sairaanhoito ja huolenpito.</a:t>
            </a:r>
          </a:p>
          <a:p>
            <a:r>
              <a:rPr lang="fi-FI" dirty="0">
                <a:cs typeface="Calibri"/>
                <a:hlinkClick r:id="rId2"/>
              </a:rPr>
              <a:t>www.thl.fi</a:t>
            </a:r>
          </a:p>
          <a:p>
            <a:r>
              <a:rPr lang="fi-FI" dirty="0">
                <a:ea typeface="+mn-lt"/>
                <a:cs typeface="+mn-lt"/>
                <a:hlinkClick r:id="rId3"/>
              </a:rPr>
              <a:t>http://www.julkari.fi/bitstream/handle/10024/129668/TT_Alkoholinriskit_PAINO.pdf?sequence=1&amp;isAllowed=y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  <a:hlinkClick r:id="rId4"/>
              </a:rPr>
              <a:t>https://www.youtube.com/watch?v=IJCj50Haqqs</a:t>
            </a:r>
            <a:r>
              <a:rPr lang="fi-FI" dirty="0">
                <a:ea typeface="+mn-lt"/>
                <a:cs typeface="+mn-lt"/>
              </a:rPr>
              <a:t> (Tolkullista hoitoa päihderiippuvaisille-video)</a:t>
            </a:r>
          </a:p>
          <a:p>
            <a:r>
              <a:rPr lang="fi-FI" dirty="0">
                <a:ea typeface="+mn-lt"/>
                <a:cs typeface="+mn-lt"/>
                <a:hlinkClick r:id="rId5"/>
              </a:rPr>
              <a:t>https://paihdelinkki.fi/fi/testit-ja-laskurit/huumeet/huumeidenkayttotesti-dast20</a:t>
            </a:r>
          </a:p>
          <a:p>
            <a:endParaRPr lang="fi-FI" dirty="0">
              <a:ea typeface="+mn-lt"/>
              <a:cs typeface="+mn-lt"/>
            </a:endParaRPr>
          </a:p>
          <a:p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50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99AFD-575D-49DF-A856-DA790EB5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Yleistä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82E2B3-58D3-438A-AFCA-CD86E328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cs typeface="Calibri"/>
              </a:rPr>
              <a:t>Alkoholi ja tupakka ovat nuorten eniten käyttämiä päihteitä - näistä aiheutuu suurin osa ongelmista</a:t>
            </a:r>
          </a:p>
          <a:p>
            <a:r>
              <a:rPr lang="fi-FI" dirty="0">
                <a:ea typeface="+mn-lt"/>
                <a:cs typeface="+mn-lt"/>
                <a:hlinkClick r:id="rId2"/>
              </a:rPr>
              <a:t>https://paihdelinkki.fi/fi/kohderyhma/nuorille</a:t>
            </a:r>
          </a:p>
          <a:p>
            <a:endParaRPr lang="fi-FI">
              <a:cs typeface="Calibri"/>
            </a:endParaRPr>
          </a:p>
          <a:p>
            <a:r>
              <a:rPr lang="fi-FI" dirty="0">
                <a:cs typeface="Calibri"/>
              </a:rPr>
              <a:t>Riippuvuus voi kehittyä lähes mihin tahansa aineeseen / toimintaan</a:t>
            </a:r>
          </a:p>
          <a:p>
            <a:r>
              <a:rPr lang="fi-FI" dirty="0">
                <a:cs typeface="Calibri"/>
              </a:rPr>
              <a:t>Riippuvuus kapeuttaa elämää</a:t>
            </a:r>
          </a:p>
          <a:p>
            <a:r>
              <a:rPr lang="fi-FI" dirty="0">
                <a:cs typeface="Calibri"/>
              </a:rPr>
              <a:t>Päihteisiin kuuluvat mm. alkoholi, huumausaineet ja väärinkäytetyt lääkkeet</a:t>
            </a:r>
          </a:p>
          <a:p>
            <a:r>
              <a:rPr lang="fi-FI" dirty="0">
                <a:cs typeface="Calibri"/>
              </a:rPr>
              <a:t>Päihteet vaikuttavat keskushermostoon ja muuttavat tajunnantilaa</a:t>
            </a:r>
          </a:p>
          <a:p>
            <a:r>
              <a:rPr lang="fi-FI" dirty="0">
                <a:cs typeface="Calibri"/>
              </a:rPr>
              <a:t>Päihteidenkäyttö aiheuttaa muiden terveyshaittojen lisäksi huomattavaa psyykkistä sairastuvuutta</a:t>
            </a: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34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FF3FFD9-8F41-44A2-84E4-272A11E4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i-FI" b="1">
                <a:solidFill>
                  <a:srgbClr val="000000"/>
                </a:solidFill>
                <a:cs typeface="Calibri Light"/>
              </a:rPr>
              <a:t>KESKUSTELU</a:t>
            </a:r>
            <a:endParaRPr lang="fi-FI" b="1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Keskustelu">
            <a:extLst>
              <a:ext uri="{FF2B5EF4-FFF2-40B4-BE49-F238E27FC236}">
                <a16:creationId xmlns:a16="http://schemas.microsoft.com/office/drawing/2014/main" id="{9BB5AE2C-4EEF-45B6-B876-7794BAAE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5ED594-59E6-4EB6-8DD8-D233F5DB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979660" cy="28877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i-FI" sz="4000">
                <a:solidFill>
                  <a:srgbClr val="000000"/>
                </a:solidFill>
                <a:cs typeface="Calibri"/>
              </a:rPr>
              <a:t>Mikä saa koukuttumaan päihteisiin?</a:t>
            </a:r>
          </a:p>
          <a:p>
            <a:pPr marL="0" indent="0">
              <a:buNone/>
            </a:pPr>
            <a:r>
              <a:rPr lang="fi-FI" sz="4000">
                <a:solidFill>
                  <a:srgbClr val="000000"/>
                </a:solidFill>
                <a:cs typeface="Calibri"/>
              </a:rPr>
              <a:t>Miten "kokeiluikää" voisi nostaa?</a:t>
            </a:r>
          </a:p>
        </p:txBody>
      </p:sp>
    </p:spTree>
    <p:extLst>
      <p:ext uri="{BB962C8B-B14F-4D97-AF65-F5344CB8AC3E}">
        <p14:creationId xmlns:p14="http://schemas.microsoft.com/office/powerpoint/2010/main" val="161978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12476-1486-4A48-BCDD-4D01B1AB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Alkoholi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062941-EC97-4E85-9999-42A2A92D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dirty="0">
                <a:ea typeface="+mn-lt"/>
                <a:cs typeface="+mn-lt"/>
              </a:rPr>
              <a:t>Väestöstämme kymmenesosa juo noin puolet kaikesta kulutetusta alkoholista. --- Yli puoli miljoonaa juo yli riskirajojen.</a:t>
            </a:r>
          </a:p>
          <a:p>
            <a:r>
              <a:rPr lang="fi-FI" dirty="0">
                <a:ea typeface="+mn-lt"/>
                <a:cs typeface="+mn-lt"/>
              </a:rPr>
              <a:t>Valtaosa suomalaisista kuitenkin käyttää päihteitä, joten päihteisiin liittyvien ongelmien varhainen tunnistaminen ja hoito ovat keskeisiä keinoja päihteistä aiheutuvien haittojen ja sairauksien </a:t>
            </a:r>
            <a:r>
              <a:rPr lang="fi-FI">
                <a:ea typeface="+mn-lt"/>
                <a:cs typeface="+mn-lt"/>
              </a:rPr>
              <a:t>minimoimiseksi.</a:t>
            </a:r>
            <a:endParaRPr lang="en-US">
              <a:ea typeface="+mn-lt"/>
              <a:cs typeface="+mn-lt"/>
            </a:endParaRPr>
          </a:p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Kansainvälisessä vertailussa suomalaisten</a:t>
            </a:r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 alkoholin</a:t>
            </a:r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 kokonaiskulutus on tällä hetkellä eurooppalaista keskitasoa. Juomatapojen osalta Suomi kuuluu itäisten ja pohjoisten maiden juomiskulttuureihin, joissa alkoholia käytetään jonkin verran harvemmin kuin eteläisemmissä Euroopan maissa, mutta kerralla keskimäärin suurempia määriä.</a:t>
            </a:r>
            <a:endParaRPr lang="fi-FI" dirty="0">
              <a:ea typeface="+mn-lt"/>
              <a:cs typeface="+mn-lt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8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822B5C-F5AE-C747-A598-3F6588E8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Alkoholin haitat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2B3CDE-B93D-7F4A-AA1D-A0FE21BE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Alkoholiongelmien ajallinen kehitys elinkaaressa on tärkeä ottaa huomioon, kun pohditaan sitä, missä määrin alkoholihaitat keskittyvät suurkuluttajiin. </a:t>
            </a:r>
            <a:endParaRPr lang="en-US" b="0" i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Esimerkiksi alkoholisyistä keski-ikäisinä kuolleet ihmiset olivat vuotta ennen kuolemaansa pitkälti ajautuneet pois työelämästä, mutta 17 vuotta ennen kuolemaa nämä henkilöt kävivät töissä lähes samassa mitassa kuin muu väestö</a:t>
            </a:r>
            <a:r>
              <a:rPr lang="en-US" b="0" i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Tavoitteena tietenkin tulisi olla, että erilaisin toimin kyettäisiin ennalta ehkäisemään siirtymää riskikäytön kautta ongelmakäyttöön ja vakaviin haittoihin</a:t>
            </a:r>
            <a:r>
              <a:rPr lang="en-US">
                <a:solidFill>
                  <a:srgbClr val="000000"/>
                </a:solidFill>
                <a:latin typeface="Open sans"/>
              </a:rPr>
              <a:t>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23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AC0C86-8B81-A545-AE20-B53B6429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6A4EEC-246B-4F40-AF54-32540AB9C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Varsinaisilla alkoholisairauksilla tarkoitetaan sairauksia, joiden ainoa tai tärkein aiheuttaja on runsas alkoholinkäyttö. </a:t>
            </a:r>
            <a:endParaRPr lang="en-US" b="0" i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Näistä merkittävimpiä ovat alkoholiriippuvuus, alkoholimyrkytys, alkoholipsykoosit, alkoholimaksasairaudet ja haimatulehdus. </a:t>
            </a:r>
            <a:endParaRPr lang="en-US" b="0" i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Runsas alkoholinkäyttö aiheuttaa lisäksi neurologisia ja psykiatrisia sairauksia, syöpää, verisairauksia, hormoni- ja ravitsemushäiriöitä, aivoverenvuotoja, sydänlihaksen rappeutumista ja rytmihäiriöitä ja kohottaa verenpainetta. </a:t>
            </a:r>
            <a:endParaRPr lang="en-US" b="0" i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fi-FI" b="0" i="0">
                <a:solidFill>
                  <a:srgbClr val="000000"/>
                </a:solidFill>
                <a:effectLst/>
                <a:latin typeface="Open sans"/>
              </a:rPr>
              <a:t>Raskaudenaikainen alkoholinkäyttö voi aiheuttaa sikiövaurioita. 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15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794EA5BB-0CCD-4845-B579-865BD61E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52666"/>
            <a:ext cx="10415529" cy="58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3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F50436C2-531D-40CE-A209-4BA9C8B25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0" y="305776"/>
            <a:ext cx="11306059" cy="63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C7963592-A47B-493B-840F-BB346DD6C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5" y="131341"/>
            <a:ext cx="11682469" cy="65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8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17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Päihteet</vt:lpstr>
      <vt:lpstr>Yleistä</vt:lpstr>
      <vt:lpstr>KESKUSTELU</vt:lpstr>
      <vt:lpstr>Alkoholi</vt:lpstr>
      <vt:lpstr>Alkoholin haitat</vt:lpstr>
      <vt:lpstr>…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     </vt:lpstr>
      <vt:lpstr>Mini-interventio</vt:lpstr>
      <vt:lpstr>PowerPoint-esitys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Peltola Heidi</cp:lastModifiedBy>
  <cp:revision>207</cp:revision>
  <dcterms:created xsi:type="dcterms:W3CDTF">2012-08-08T08:08:12Z</dcterms:created>
  <dcterms:modified xsi:type="dcterms:W3CDTF">2021-04-30T07:31:54Z</dcterms:modified>
</cp:coreProperties>
</file>