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0" r:id="rId3"/>
    <p:sldId id="321" r:id="rId4"/>
    <p:sldId id="304" r:id="rId5"/>
    <p:sldId id="257" r:id="rId6"/>
    <p:sldId id="258" r:id="rId7"/>
    <p:sldId id="263" r:id="rId8"/>
    <p:sldId id="261" r:id="rId9"/>
    <p:sldId id="306" r:id="rId10"/>
    <p:sldId id="305" r:id="rId11"/>
    <p:sldId id="308" r:id="rId12"/>
    <p:sldId id="309" r:id="rId13"/>
    <p:sldId id="310" r:id="rId14"/>
    <p:sldId id="311" r:id="rId15"/>
    <p:sldId id="312" r:id="rId16"/>
    <p:sldId id="307" r:id="rId17"/>
    <p:sldId id="319" r:id="rId18"/>
    <p:sldId id="32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 Partanen" initials="MP" lastIdx="1" clrIdx="0">
    <p:extLst>
      <p:ext uri="{19B8F6BF-5375-455C-9EA6-DF929625EA0E}">
        <p15:presenceInfo xmlns:p15="http://schemas.microsoft.com/office/powerpoint/2012/main" userId="Mari Parta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ymsote.fi/medias/Kymsote-alueellinen-l-kehoitosuunnitelma-2019.pdf?context=bWFzdGVyfHBkZi1hdHRhY2htZW50c3wxMTk4NjI5fGFwcGxpY2F0aW9uL3BkZnxoMTcvaDRhLzg4Mjk3MjIxOTgwNDYvS3ltc290ZV9hbHVlZWxsaW5lbiBsw6TDpGtlaG9pdG9zdXVubml0ZWxtYV8gMjAxOS5wZGZ8YjI3ZjJlMDFiNzZkY2E3NjJlYTJkNTc5ODJiY2FlMjYxNzhmYzA1YmRlZTMxMDEyNzIwOGJkNzQxZjRhZDhmO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lkari.fi/bitstream/handle/10024/129969/URN_ISBN_978-952-302-577-6.pdf?sequence=1&amp;isAllowed=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julkaisut.valtioneuvosto.fi/bitstream/handle/10024/80352/09_2017_Potilas-%20ja%20asiakasturvallisuusstrategia%202017-2021_suomi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490978-475B-44B3-A84A-DE5EE5255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Lääkehoidon toteuttaminen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EA0DA72-FBCD-4C3B-88DA-CAD37BD75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098964"/>
          </a:xfrm>
        </p:spPr>
        <p:txBody>
          <a:bodyPr>
            <a:normAutofit/>
          </a:bodyPr>
          <a:lstStyle/>
          <a:p>
            <a:r>
              <a:rPr lang="fi-FI" dirty="0" smtClean="0"/>
              <a:t>Hyvinvoinnin ja toimintakyvyn edistäminen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510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E4FD0C-356F-4F18-8B4F-764384385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061" y="976091"/>
            <a:ext cx="6200163" cy="4448616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4803F8-9A0B-42B1-B02D-AB7EE93471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0617" y="2367092"/>
            <a:ext cx="4417135" cy="3424107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Lääke</a:t>
            </a:r>
            <a:r>
              <a:rPr lang="en-US" dirty="0"/>
              <a:t> on </a:t>
            </a:r>
            <a:r>
              <a:rPr lang="en-US" dirty="0" err="1"/>
              <a:t>valmiste</a:t>
            </a:r>
            <a:r>
              <a:rPr lang="en-US" dirty="0"/>
              <a:t>, </a:t>
            </a:r>
            <a:r>
              <a:rPr lang="en-US" dirty="0" err="1"/>
              <a:t>jonka</a:t>
            </a:r>
            <a:r>
              <a:rPr lang="en-US" dirty="0"/>
              <a:t> </a:t>
            </a:r>
            <a:r>
              <a:rPr lang="en-US" dirty="0" err="1"/>
              <a:t>tarkoituksena</a:t>
            </a:r>
            <a:r>
              <a:rPr lang="en-US" dirty="0"/>
              <a:t> on </a:t>
            </a:r>
            <a:r>
              <a:rPr lang="en-US" dirty="0" err="1"/>
              <a:t>joko</a:t>
            </a:r>
            <a:r>
              <a:rPr lang="en-US" dirty="0"/>
              <a:t> </a:t>
            </a:r>
            <a:r>
              <a:rPr lang="en-US" dirty="0" err="1"/>
              <a:t>sisäisesti</a:t>
            </a:r>
            <a:r>
              <a:rPr lang="en-US" dirty="0"/>
              <a:t> tai </a:t>
            </a:r>
            <a:r>
              <a:rPr lang="en-US" dirty="0" err="1"/>
              <a:t>ulkoisesti</a:t>
            </a:r>
            <a:r>
              <a:rPr lang="en-US" dirty="0"/>
              <a:t> </a:t>
            </a:r>
            <a:r>
              <a:rPr lang="en-US" dirty="0" err="1"/>
              <a:t>käyettynä</a:t>
            </a:r>
            <a:r>
              <a:rPr lang="en-US" dirty="0"/>
              <a:t> </a:t>
            </a:r>
            <a:r>
              <a:rPr lang="en-US" dirty="0" err="1"/>
              <a:t>estää</a:t>
            </a:r>
            <a:r>
              <a:rPr lang="en-US" dirty="0"/>
              <a:t>, </a:t>
            </a:r>
            <a:r>
              <a:rPr lang="en-US" dirty="0" err="1"/>
              <a:t>parantaa</a:t>
            </a:r>
            <a:r>
              <a:rPr lang="en-US" dirty="0"/>
              <a:t> tai </a:t>
            </a:r>
            <a:r>
              <a:rPr lang="en-US" dirty="0" err="1"/>
              <a:t>helpottaa</a:t>
            </a:r>
            <a:r>
              <a:rPr lang="en-US" dirty="0"/>
              <a:t> </a:t>
            </a:r>
            <a:r>
              <a:rPr lang="en-US" dirty="0" err="1"/>
              <a:t>sairautta</a:t>
            </a:r>
            <a:r>
              <a:rPr lang="en-US" dirty="0"/>
              <a:t> tai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oireita</a:t>
            </a:r>
            <a:r>
              <a:rPr lang="en-US" dirty="0"/>
              <a:t> tai jota </a:t>
            </a:r>
            <a:r>
              <a:rPr lang="en-US" dirty="0" err="1"/>
              <a:t>käytetään</a:t>
            </a:r>
            <a:r>
              <a:rPr lang="en-US" dirty="0"/>
              <a:t> </a:t>
            </a:r>
            <a:r>
              <a:rPr lang="en-US" dirty="0" err="1"/>
              <a:t>sisäisesti</a:t>
            </a:r>
            <a:r>
              <a:rPr lang="en-US" dirty="0"/>
              <a:t> tai </a:t>
            </a:r>
            <a:r>
              <a:rPr lang="en-US" dirty="0" err="1"/>
              <a:t>ulkoisesti</a:t>
            </a:r>
            <a:r>
              <a:rPr lang="en-US" dirty="0"/>
              <a:t> </a:t>
            </a:r>
            <a:r>
              <a:rPr lang="en-US" dirty="0" err="1"/>
              <a:t>terveydentilan</a:t>
            </a:r>
            <a:r>
              <a:rPr lang="en-US" dirty="0"/>
              <a:t> </a:t>
            </a:r>
            <a:r>
              <a:rPr lang="en-US" dirty="0" err="1"/>
              <a:t>tutkimiseen</a:t>
            </a:r>
            <a:endParaRPr lang="en-US" dirty="0"/>
          </a:p>
          <a:p>
            <a:pPr algn="ctr"/>
            <a:r>
              <a:rPr lang="en-US" dirty="0" err="1"/>
              <a:t>Esim</a:t>
            </a:r>
            <a:r>
              <a:rPr lang="en-US" dirty="0"/>
              <a:t>. V-pen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30DF44E-362A-4141-AEAF-46DBEA7A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fi-FI" sz="3200" dirty="0"/>
              <a:t>Mikä lääke on?</a:t>
            </a:r>
          </a:p>
        </p:txBody>
      </p:sp>
    </p:spTree>
    <p:extLst>
      <p:ext uri="{BB962C8B-B14F-4D97-AF65-F5344CB8AC3E}">
        <p14:creationId xmlns:p14="http://schemas.microsoft.com/office/powerpoint/2010/main" val="416605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B7ADE0-25DF-4F26-97E3-0FED6B2A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kauppanimi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620A0-7F8A-4F26-B00A-6339684611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Lääkevalmisteen nimi voi olla keksitty tai yleisnimi tai tieteellinen nimi yhdistettynä tavaramerkin, valmistajan, </a:t>
            </a:r>
            <a:r>
              <a:rPr lang="fi-FI" dirty="0" err="1"/>
              <a:t>myyntiLuvan</a:t>
            </a:r>
            <a:r>
              <a:rPr lang="fi-FI" dirty="0"/>
              <a:t> </a:t>
            </a:r>
            <a:r>
              <a:rPr lang="fi-FI" dirty="0" err="1"/>
              <a:t>haltijaN</a:t>
            </a:r>
            <a:r>
              <a:rPr lang="fi-FI" dirty="0"/>
              <a:t> tai edustajan nimeen</a:t>
            </a:r>
          </a:p>
          <a:p>
            <a:r>
              <a:rPr lang="fi-FI" dirty="0"/>
              <a:t>Lääkevalmisteen nimeen liitetään vahvuus ja lääkemuoto</a:t>
            </a:r>
          </a:p>
          <a:p>
            <a:r>
              <a:rPr lang="fi-FI" cap="none" dirty="0"/>
              <a:t>Look </a:t>
            </a:r>
            <a:r>
              <a:rPr lang="fi-FI" cap="none" dirty="0" err="1"/>
              <a:t>Alike</a:t>
            </a:r>
            <a:r>
              <a:rPr lang="fi-FI" cap="none" dirty="0"/>
              <a:t> Sound </a:t>
            </a:r>
            <a:r>
              <a:rPr lang="fi-FI" cap="none" dirty="0" err="1"/>
              <a:t>Alike</a:t>
            </a:r>
            <a:r>
              <a:rPr lang="fi-FI" cap="none" dirty="0"/>
              <a:t> (LASA), LÄÄKITYSTURVALLISUUDEN ONGELMAKOHTA</a:t>
            </a:r>
          </a:p>
          <a:p>
            <a:r>
              <a:rPr lang="fi-FI" cap="none" dirty="0"/>
              <a:t>USA:ssa ON </a:t>
            </a:r>
            <a:r>
              <a:rPr lang="fi-FI" cap="none" dirty="0" smtClean="0"/>
              <a:t>ESITETTY </a:t>
            </a:r>
            <a:r>
              <a:rPr lang="fi-FI" cap="none" dirty="0"/>
              <a:t>ARVIOITA, JOIDEN MUKAAN LÄÄKITYSPOIKKEAMISTA JOPA 25 % LIITTYY LÄÄKEVALMISTEIDEN NIMEN SEKOITTUMISEEN JA 33 % LÄÄKEPAKKAUSTEN SEKOITTUMISEEN</a:t>
            </a:r>
          </a:p>
          <a:p>
            <a:endParaRPr lang="fi-FI" cap="none" dirty="0"/>
          </a:p>
        </p:txBody>
      </p:sp>
    </p:spTree>
    <p:extLst>
      <p:ext uri="{BB962C8B-B14F-4D97-AF65-F5344CB8AC3E}">
        <p14:creationId xmlns:p14="http://schemas.microsoft.com/office/powerpoint/2010/main" val="3919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3AA7F-45CA-425E-AE7C-9324FD11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2">
            <a:extLst>
              <a:ext uri="{FF2B5EF4-FFF2-40B4-BE49-F238E27FC236}">
                <a16:creationId xmlns:a16="http://schemas.microsoft.com/office/drawing/2014/main" id="{FFFC4BF9-1A1E-4696-8B9D-A3CDA9281F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0"/>
            <a:ext cx="97821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7175863" y="6078583"/>
            <a:ext cx="47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Tehdäänkös lääkelasku?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0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738F47-2B41-4734-B0E3-03083740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8278C1-3A10-48F9-94D4-A6203EA51F5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630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7489371" y="6278880"/>
            <a:ext cx="307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Entäs</a:t>
            </a:r>
            <a:r>
              <a:rPr lang="fi-FI" dirty="0" smtClean="0"/>
              <a:t> tästä?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3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4CC0D5-6CBB-4A41-916F-360A44EF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67FEC2D-1972-4F46-8374-C0A8AAD2370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0"/>
            <a:ext cx="9782175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14D8AD-E651-4E58-ABAE-2B92CA11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77FCE3E-408B-4C8B-A6F8-481C5255010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0"/>
            <a:ext cx="10744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4A1A9A-F0CB-4365-82C2-9EEA24DC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LÄÄKKEEN VAHVUUS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CE068-FDF0-42E0-8D6F-B3776CD27E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91380"/>
            <a:ext cx="10363826" cy="3424107"/>
          </a:xfrm>
        </p:spPr>
        <p:txBody>
          <a:bodyPr/>
          <a:lstStyle/>
          <a:p>
            <a:r>
              <a:rPr lang="fi-FI" dirty="0"/>
              <a:t>Lääkkeen vahvuus eli vaikuttavan aineen määrä ilmoitetaan </a:t>
            </a:r>
            <a:r>
              <a:rPr lang="fi-FI" altLang="fi-FI" dirty="0"/>
              <a:t>grammoina (</a:t>
            </a:r>
            <a:r>
              <a:rPr lang="fi-FI" altLang="fi-FI" cap="none" dirty="0"/>
              <a:t>g</a:t>
            </a:r>
            <a:r>
              <a:rPr lang="fi-FI" altLang="fi-FI" dirty="0"/>
              <a:t>), </a:t>
            </a:r>
            <a:r>
              <a:rPr lang="fi-FI" dirty="0"/>
              <a:t>milligrammoina (</a:t>
            </a:r>
            <a:r>
              <a:rPr lang="fi-FI" cap="none" dirty="0"/>
              <a:t>mg</a:t>
            </a:r>
            <a:r>
              <a:rPr lang="fi-FI" dirty="0"/>
              <a:t>), mikrogrammoina (</a:t>
            </a:r>
            <a:r>
              <a:rPr lang="fi-FI" altLang="fi-FI" sz="1600" cap="none" dirty="0"/>
              <a:t>µ</a:t>
            </a:r>
            <a:r>
              <a:rPr lang="fi-FI" altLang="fi-FI" cap="none" dirty="0"/>
              <a:t>g</a:t>
            </a:r>
            <a:r>
              <a:rPr lang="fi-FI" altLang="fi-FI" dirty="0"/>
              <a:t>), millimooleina (</a:t>
            </a:r>
            <a:r>
              <a:rPr lang="fi-FI" altLang="fi-FI" cap="none" dirty="0" err="1"/>
              <a:t>mmol</a:t>
            </a:r>
            <a:r>
              <a:rPr lang="fi-FI" altLang="fi-FI" dirty="0"/>
              <a:t>), prosentteina (%), pitoisuuksina esim. </a:t>
            </a:r>
            <a:r>
              <a:rPr lang="fi-FI" altLang="fi-FI" cap="none" dirty="0"/>
              <a:t>mg/ml </a:t>
            </a:r>
          </a:p>
          <a:p>
            <a:r>
              <a:rPr lang="fi-FI" cap="none" dirty="0" err="1"/>
              <a:t>Panadol</a:t>
            </a:r>
            <a:r>
              <a:rPr lang="fi-FI" cap="none" dirty="0"/>
              <a:t> forte 1 g</a:t>
            </a:r>
          </a:p>
          <a:p>
            <a:r>
              <a:rPr lang="fi-FI" cap="none" dirty="0"/>
              <a:t>Burana 400 mg</a:t>
            </a:r>
          </a:p>
          <a:p>
            <a:r>
              <a:rPr lang="fi-FI" cap="none" dirty="0" err="1"/>
              <a:t>Thyroxin</a:t>
            </a:r>
            <a:r>
              <a:rPr lang="fi-FI" cap="none" dirty="0"/>
              <a:t> 25 </a:t>
            </a:r>
            <a:r>
              <a:rPr lang="fi-FI" altLang="fi-FI" sz="1600" cap="none" dirty="0"/>
              <a:t>µ</a:t>
            </a:r>
            <a:r>
              <a:rPr lang="fi-FI" cap="none" dirty="0"/>
              <a:t>g</a:t>
            </a:r>
          </a:p>
          <a:p>
            <a:r>
              <a:rPr lang="fi-FI" cap="none" dirty="0" err="1"/>
              <a:t>Kaliumklorid</a:t>
            </a:r>
            <a:r>
              <a:rPr lang="fi-FI" cap="none" dirty="0"/>
              <a:t> 150 mg/ml,  sisältää kaliumia 2 </a:t>
            </a:r>
            <a:r>
              <a:rPr lang="fi-FI" cap="none" dirty="0" err="1"/>
              <a:t>mmol</a:t>
            </a:r>
            <a:r>
              <a:rPr lang="fi-FI" cap="none" dirty="0"/>
              <a:t>/ml, kloridia 2 </a:t>
            </a:r>
            <a:r>
              <a:rPr lang="fi-FI" cap="none" dirty="0" err="1"/>
              <a:t>mmol</a:t>
            </a:r>
            <a:r>
              <a:rPr lang="fi-FI" cap="none" dirty="0"/>
              <a:t>)ml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1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844732"/>
            <a:ext cx="10363826" cy="4946468"/>
          </a:xfrm>
        </p:spPr>
        <p:txBody>
          <a:bodyPr>
            <a:normAutofit/>
          </a:bodyPr>
          <a:lstStyle/>
          <a:p>
            <a:r>
              <a:rPr lang="fi-FI" sz="3200" dirty="0"/>
              <a:t>Keski-ikäinen mies on alkanut käyttää verenpainelääkettä (</a:t>
            </a:r>
            <a:r>
              <a:rPr lang="fi-FI" sz="3200" dirty="0" err="1"/>
              <a:t>bisoprololi</a:t>
            </a:r>
            <a:r>
              <a:rPr lang="fi-FI" sz="3200" dirty="0"/>
              <a:t>), mutta jättänyt nyt lääkkeet käyttämättä. Hän valittaa, että siitä lähtien kun hän alkoi ottaa näitä tabletteja, hän ei ole kyennyt tekemään tavanomaista 10 km:n saunalenkkiään hengästymisen vuoksi. Minkälaisen neuvon annat hänelle?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8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lääkehoitosuunnitelma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Kymsote-alueellinen-l-kehoitosuunnitelma-2019.pdf</a:t>
            </a:r>
            <a:endParaRPr lang="fi-FI" dirty="0" smtClean="0"/>
          </a:p>
          <a:p>
            <a:r>
              <a:rPr lang="fi-FI" dirty="0" smtClean="0"/>
              <a:t>Tiedostot, </a:t>
            </a:r>
            <a:r>
              <a:rPr lang="fi-FI" smtClean="0"/>
              <a:t>luokan materiaali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96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Lääkehoidon toteuttaminen</a:t>
            </a:r>
            <a:r>
              <a:rPr lang="fi-FI" dirty="0"/>
              <a:t>	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1306286"/>
            <a:ext cx="10363826" cy="5129348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  <a:p>
            <a:endParaRPr lang="fi-FI" sz="7200" dirty="0"/>
          </a:p>
          <a:p>
            <a:r>
              <a:rPr lang="fi-FI" sz="8000" dirty="0"/>
              <a:t>toimii oman vastuualueensa mukaisesti sekä turvallisesti yksikön ja asiakkaan lääkehoitosuunnitelmaa noudattaen</a:t>
            </a:r>
          </a:p>
          <a:p>
            <a:r>
              <a:rPr lang="fi-FI" sz="8000" dirty="0" smtClean="0"/>
              <a:t>tietää </a:t>
            </a:r>
            <a:r>
              <a:rPr lang="fi-FI" sz="8000" dirty="0"/>
              <a:t>yleisimpien lääketietokantojen toimintaperiaatteet ja hyödyntää niitä aktiivisesti </a:t>
            </a:r>
            <a:r>
              <a:rPr lang="fi-FI" sz="8000" dirty="0" smtClean="0"/>
              <a:t>työssään</a:t>
            </a:r>
            <a:endParaRPr lang="fi-FI" sz="8000" dirty="0"/>
          </a:p>
          <a:p>
            <a:r>
              <a:rPr lang="fi-FI" sz="8000" dirty="0" smtClean="0"/>
              <a:t>käsittelee </a:t>
            </a:r>
            <a:r>
              <a:rPr lang="fi-FI" sz="8000" dirty="0"/>
              <a:t>ja annostelee lääkkeet aseptisesti, virheettömästi ja turvallisesti</a:t>
            </a:r>
          </a:p>
          <a:p>
            <a:r>
              <a:rPr lang="fi-FI" sz="8000" dirty="0" smtClean="0"/>
              <a:t>tekee </a:t>
            </a:r>
            <a:r>
              <a:rPr lang="fi-FI" sz="8000" dirty="0"/>
              <a:t>virheettömästi annoslaskut sekä yksikönmuunnokset</a:t>
            </a:r>
          </a:p>
          <a:p>
            <a:r>
              <a:rPr lang="fi-FI" sz="8000" dirty="0" smtClean="0"/>
              <a:t>tunnistaa </a:t>
            </a:r>
            <a:r>
              <a:rPr lang="fi-FI" sz="8000" dirty="0"/>
              <a:t>asiakkaan lääkehoidon tarpeen ja muutostarpeen, tarkistaa asiakkaan lääkityslistan ajantasaisuuden ja selvittää mahdolliset riskitiedot kuten lääkeaineallergiat</a:t>
            </a:r>
          </a:p>
          <a:p>
            <a:r>
              <a:rPr lang="fi-FI" sz="8000" dirty="0" smtClean="0"/>
              <a:t>antaa </a:t>
            </a:r>
            <a:r>
              <a:rPr lang="fi-FI" sz="8000" dirty="0"/>
              <a:t>lääkkeet luonnollista tietä, injektiona ihon alle ja lihakseen ja hengitettynä ohjeiden ja tilanteen mukaisesti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98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1140824"/>
            <a:ext cx="10363826" cy="4650376"/>
          </a:xfrm>
        </p:spPr>
        <p:txBody>
          <a:bodyPr>
            <a:noAutofit/>
          </a:bodyPr>
          <a:lstStyle/>
          <a:p>
            <a:r>
              <a:rPr lang="fi-FI" dirty="0"/>
              <a:t>tietää, tarkkailee ja perustelee tavallisimpien muisti-, </a:t>
            </a:r>
            <a:r>
              <a:rPr lang="fi-FI" dirty="0" err="1"/>
              <a:t>pitkäaikais</a:t>
            </a:r>
            <a:r>
              <a:rPr lang="fi-FI" dirty="0"/>
              <a:t>- ja kansansairauksissa sekä mielenterveys- ja päihdesairauksissa käytettävien lääkkeiden vaikutuksia, yhteisvaikutuksia ja monilääkityksiä ja tunnistaa yleisimpiä haitta- ja sivuvaikutuksia sekä huomioi mahdollisia lääkkeiden väärinkäytön ilmiöitä ja tiedottaa niistä työryhmässä sekä ehkäisee niitä</a:t>
            </a:r>
          </a:p>
          <a:p>
            <a:r>
              <a:rPr lang="fi-FI" dirty="0" smtClean="0"/>
              <a:t>ohjaa </a:t>
            </a:r>
            <a:r>
              <a:rPr lang="fi-FI" dirty="0"/>
              <a:t>aktiivisesti asiakasta ja hänen lähiverkostoaan työyksikön ohjeiden mukaisesti sähköisen lääkemääräyksen tulkinnassa, voimassaoloajassa, lääkkeiden käytössä, säilyttämisessä ja hävittämisessä sekä hallitsee tavallisimpien muisti-, </a:t>
            </a:r>
            <a:r>
              <a:rPr lang="fi-FI" dirty="0" err="1"/>
              <a:t>pitkäaikais</a:t>
            </a:r>
            <a:r>
              <a:rPr lang="fi-FI" dirty="0"/>
              <a:t>- ja kansansairauksien sekä mielenterveys- ja päihdesairauksien lääkehoidon</a:t>
            </a:r>
          </a:p>
          <a:p>
            <a:r>
              <a:rPr lang="fi-FI" dirty="0" smtClean="0"/>
              <a:t>tietää </a:t>
            </a:r>
            <a:r>
              <a:rPr lang="fi-FI" dirty="0"/>
              <a:t>työyksikön lääkityspoikkeamien raportointimenetelmän ja toimii ohjeiden mukaisesti ja ilmoittaa lääkityspoikkeamasta.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29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06D036-CEA7-4B90-B3C1-75AC60D9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Lääkehoidon vastuut ja velvollisuudet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195077-2D00-446F-84F5-6880880F7D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Turvallinen lääkehoito-Opas lääkehoitosuunnitelman tekemiseen sosiaali- ja terveydenhuollossa</a:t>
            </a:r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http://www.julkari.fi/bitstream/handle/10024/129969/URN_ISBN_978-952-302-577-6.pdf?sequence=1&amp;isAllowed=y</a:t>
            </a:r>
            <a:endParaRPr lang="fi-FI" dirty="0"/>
          </a:p>
          <a:p>
            <a:r>
              <a:rPr lang="fi-FI" dirty="0"/>
              <a:t>Lääkehoidon toteuttaminen perustuu toiminta ja/tai työyksikössä laadittuun lääkehoitosuunnitelmaan</a:t>
            </a:r>
          </a:p>
          <a:p>
            <a:r>
              <a:rPr lang="fi-FI" dirty="0"/>
              <a:t>Lääkehoitoon liittyvät tekijät ja terveydenhuollon henkilöstön toiminta ovat tarkasti lakien ja asetusten säätelemiä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68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B1DB9-A10C-49E5-A972-74E33FE4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2389"/>
            <a:ext cx="10364451" cy="1596177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24879E-D278-4E4E-BD95-55694550D3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09204"/>
            <a:ext cx="10298723" cy="4281995"/>
          </a:xfrm>
        </p:spPr>
        <p:txBody>
          <a:bodyPr/>
          <a:lstStyle/>
          <a:p>
            <a:r>
              <a:rPr lang="fi-FI" dirty="0">
                <a:hlinkClick r:id="rId2"/>
              </a:rPr>
              <a:t>Potilasturvallisuusstrategia 2017-2021</a:t>
            </a:r>
            <a:endParaRPr lang="fi-FI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042A29A-C368-4D1B-890E-CE38EFE98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80555"/>
              </p:ext>
            </p:extLst>
          </p:nvPr>
        </p:nvGraphicFramePr>
        <p:xfrm>
          <a:off x="1508218" y="2459116"/>
          <a:ext cx="8070788" cy="421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394">
                  <a:extLst>
                    <a:ext uri="{9D8B030D-6E8A-4147-A177-3AD203B41FA5}">
                      <a16:colId xmlns:a16="http://schemas.microsoft.com/office/drawing/2014/main" val="303111178"/>
                    </a:ext>
                  </a:extLst>
                </a:gridCol>
                <a:gridCol w="4035394">
                  <a:extLst>
                    <a:ext uri="{9D8B030D-6E8A-4147-A177-3AD203B41FA5}">
                      <a16:colId xmlns:a16="http://schemas.microsoft.com/office/drawing/2014/main" val="1136790096"/>
                    </a:ext>
                  </a:extLst>
                </a:gridCol>
              </a:tblGrid>
              <a:tr h="470438">
                <a:tc>
                  <a:txBody>
                    <a:bodyPr/>
                    <a:lstStyle/>
                    <a:p>
                      <a:r>
                        <a:rPr lang="fi-FI" dirty="0"/>
                        <a:t>Lääketurvallisuus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Lääkitysturvallisuus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114462"/>
                  </a:ext>
                </a:extLst>
              </a:tr>
              <a:tr h="33715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dirty="0"/>
                        <a:t>Kuinka turvallinen yksittäinen lääke 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dirty="0"/>
                        <a:t>Lääkkeen haittavaikutus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Vakava haittavaikutus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Odottamaton haittavaikutus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dirty="0"/>
                        <a:t>Lääkityspoikkeama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Tekemisen seurauksena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Tekemättä jättämisen seurauksena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Lääkkeenmääräämispoikkeama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Toimituspoikkeama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Poikkeama käyttökuntoon saattamisessa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Jakelupoikkeama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Lääkkeen antopoikkeama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Poikkeama lääkeneuvonnassa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933807"/>
                  </a:ext>
                </a:extLst>
              </a:tr>
              <a:tr h="36449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36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7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7E21EB-4E55-406C-B618-1196B233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lääkehuolto on tarkasti säädeltyä?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2419E4-A0B1-4DC2-A67D-40E797648A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Taataan lääkehoidon turvallisuus potilaalle</a:t>
            </a:r>
          </a:p>
          <a:p>
            <a:r>
              <a:rPr lang="fi-FI" dirty="0"/>
              <a:t>Lääkkeet ovat voimakkaasti vaikuttavia aineita </a:t>
            </a:r>
          </a:p>
          <a:p>
            <a:r>
              <a:rPr lang="fi-FI" dirty="0"/>
              <a:t>Lääkkeen ominaisuudet on tunnettava</a:t>
            </a:r>
          </a:p>
          <a:p>
            <a:r>
              <a:rPr lang="fi-FI" dirty="0"/>
              <a:t>Lääkkeiden oikea käyttö vaatii asiantuntemusta</a:t>
            </a:r>
          </a:p>
          <a:p>
            <a:r>
              <a:rPr lang="fi-FI" dirty="0"/>
              <a:t>Monta osapuolta</a:t>
            </a:r>
          </a:p>
        </p:txBody>
      </p:sp>
    </p:spTree>
    <p:extLst>
      <p:ext uri="{BB962C8B-B14F-4D97-AF65-F5344CB8AC3E}">
        <p14:creationId xmlns:p14="http://schemas.microsoft.com/office/powerpoint/2010/main" val="46275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449EF-688B-4DC1-B678-F734FBA7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Lääkehoito osana potilaan kokonaishoitoa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175370-1038-4042-899E-BAA6324E3B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Lääkkeitä käytetään hoitotilanteissa</a:t>
            </a:r>
          </a:p>
          <a:p>
            <a:r>
              <a:rPr lang="fi-FI" dirty="0"/>
              <a:t>Lääkäri tekee </a:t>
            </a:r>
            <a:r>
              <a:rPr lang="fi-FI" dirty="0" err="1"/>
              <a:t>dg:n</a:t>
            </a:r>
            <a:r>
              <a:rPr lang="fi-FI" dirty="0"/>
              <a:t>, joka on potilaan lääkehoidon valinnan perusta</a:t>
            </a:r>
          </a:p>
          <a:p>
            <a:r>
              <a:rPr lang="fi-FI" dirty="0"/>
              <a:t>Lääkkeitä käytetään, koska potilaalla on todettu sairaus tai hänellä on lievitystä vaativa oire</a:t>
            </a:r>
          </a:p>
          <a:p>
            <a:r>
              <a:rPr lang="fi-FI" dirty="0"/>
              <a:t>Yleistyvä tilanne on sellainen, jossa lääkkeellä halutaan ennalta ehkäistä sairauden puhkeaminen</a:t>
            </a:r>
          </a:p>
          <a:p>
            <a:r>
              <a:rPr lang="fi-FI" dirty="0"/>
              <a:t>Lääkkeitä voidaan käyttää myös muiden, kuin suoranaisesti terveydellisten syiden takia</a:t>
            </a:r>
          </a:p>
        </p:txBody>
      </p:sp>
    </p:spTree>
    <p:extLst>
      <p:ext uri="{BB962C8B-B14F-4D97-AF65-F5344CB8AC3E}">
        <p14:creationId xmlns:p14="http://schemas.microsoft.com/office/powerpoint/2010/main" val="3864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D446280-979C-4918-9600-D5A48C30E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061" y="1123345"/>
            <a:ext cx="6200163" cy="4154109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F1450F-098A-493D-ADF3-C0B2193115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1942" y="2367092"/>
            <a:ext cx="4585810" cy="3424107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Lääkeaine</a:t>
            </a:r>
            <a:r>
              <a:rPr lang="en-US" dirty="0"/>
              <a:t> on </a:t>
            </a:r>
            <a:r>
              <a:rPr lang="en-US" dirty="0" err="1"/>
              <a:t>rakenteeltaan</a:t>
            </a:r>
            <a:r>
              <a:rPr lang="en-US" dirty="0"/>
              <a:t> </a:t>
            </a:r>
            <a:r>
              <a:rPr lang="en-US" dirty="0" err="1"/>
              <a:t>tavallisesti</a:t>
            </a:r>
            <a:r>
              <a:rPr lang="en-US" dirty="0"/>
              <a:t> </a:t>
            </a:r>
            <a:r>
              <a:rPr lang="en-US" dirty="0" err="1"/>
              <a:t>tunnettu</a:t>
            </a:r>
            <a:r>
              <a:rPr lang="en-US" dirty="0"/>
              <a:t> </a:t>
            </a:r>
            <a:r>
              <a:rPr lang="en-US" dirty="0" err="1"/>
              <a:t>kemiallinen</a:t>
            </a:r>
            <a:r>
              <a:rPr lang="en-US" dirty="0"/>
              <a:t> </a:t>
            </a:r>
            <a:r>
              <a:rPr lang="en-US" dirty="0" err="1"/>
              <a:t>yhdiste</a:t>
            </a:r>
            <a:r>
              <a:rPr lang="en-US" dirty="0"/>
              <a:t>, </a:t>
            </a:r>
            <a:r>
              <a:rPr lang="en-US" dirty="0" err="1"/>
              <a:t>jolla</a:t>
            </a:r>
            <a:r>
              <a:rPr lang="en-US" dirty="0"/>
              <a:t> on </a:t>
            </a:r>
            <a:r>
              <a:rPr lang="en-US" dirty="0" err="1"/>
              <a:t>terveydenhuollon</a:t>
            </a:r>
            <a:r>
              <a:rPr lang="en-US" dirty="0"/>
              <a:t> </a:t>
            </a:r>
            <a:r>
              <a:rPr lang="en-US" dirty="0" err="1"/>
              <a:t>kannalta</a:t>
            </a:r>
            <a:r>
              <a:rPr lang="en-US" dirty="0"/>
              <a:t> </a:t>
            </a:r>
            <a:r>
              <a:rPr lang="en-US" dirty="0" err="1"/>
              <a:t>hyödyllisiä</a:t>
            </a:r>
            <a:r>
              <a:rPr lang="en-US" dirty="0"/>
              <a:t> </a:t>
            </a:r>
            <a:r>
              <a:rPr lang="en-US" dirty="0" err="1"/>
              <a:t>ominaisuuksia</a:t>
            </a:r>
            <a:r>
              <a:rPr lang="en-US" dirty="0"/>
              <a:t> ja </a:t>
            </a:r>
            <a:r>
              <a:rPr lang="en-US" dirty="0" err="1"/>
              <a:t>joka</a:t>
            </a:r>
            <a:r>
              <a:rPr lang="en-US" dirty="0"/>
              <a:t> on </a:t>
            </a:r>
            <a:r>
              <a:rPr lang="en-US" dirty="0" err="1"/>
              <a:t>valmistettu</a:t>
            </a:r>
            <a:r>
              <a:rPr lang="en-US" dirty="0"/>
              <a:t> </a:t>
            </a:r>
            <a:r>
              <a:rPr lang="en-US" dirty="0" err="1"/>
              <a:t>synteettisesti</a:t>
            </a:r>
            <a:r>
              <a:rPr lang="en-US" dirty="0"/>
              <a:t> tai on </a:t>
            </a:r>
            <a:r>
              <a:rPr lang="en-US" dirty="0" err="1"/>
              <a:t>peräisin</a:t>
            </a:r>
            <a:r>
              <a:rPr lang="en-US" dirty="0"/>
              <a:t> </a:t>
            </a:r>
            <a:r>
              <a:rPr lang="en-US" dirty="0" err="1"/>
              <a:t>luonnosta</a:t>
            </a:r>
            <a:r>
              <a:rPr lang="en-US" dirty="0"/>
              <a:t> (</a:t>
            </a:r>
            <a:r>
              <a:rPr lang="en-US" dirty="0" err="1"/>
              <a:t>fenoksimetyylipenisilliini</a:t>
            </a:r>
            <a:r>
              <a:rPr lang="en-US" dirty="0"/>
              <a:t>) = </a:t>
            </a:r>
            <a:r>
              <a:rPr lang="en-US" dirty="0" err="1"/>
              <a:t>vaikuttava</a:t>
            </a:r>
            <a:r>
              <a:rPr lang="en-US" dirty="0"/>
              <a:t> </a:t>
            </a:r>
            <a:r>
              <a:rPr lang="en-US" dirty="0" err="1"/>
              <a:t>aine</a:t>
            </a:r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854497-A0A3-44C6-9DAA-A9014394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fi-FI" sz="3200" dirty="0"/>
              <a:t>mikä lääke on?</a:t>
            </a:r>
          </a:p>
        </p:txBody>
      </p:sp>
    </p:spTree>
    <p:extLst>
      <p:ext uri="{BB962C8B-B14F-4D97-AF65-F5344CB8AC3E}">
        <p14:creationId xmlns:p14="http://schemas.microsoft.com/office/powerpoint/2010/main" val="4252355405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548</Words>
  <Application>Microsoft Office PowerPoint</Application>
  <PresentationFormat>Laajakuva</PresentationFormat>
  <Paragraphs>69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Tw Cen MT</vt:lpstr>
      <vt:lpstr>Pisara</vt:lpstr>
      <vt:lpstr>Lääkehoidon toteuttaminen</vt:lpstr>
      <vt:lpstr>Lääkehoidon toteuttaminen  </vt:lpstr>
      <vt:lpstr>PowerPoint-esitys</vt:lpstr>
      <vt:lpstr>PowerPoint-esitys</vt:lpstr>
      <vt:lpstr>Lääkehoidon vastuut ja velvollisuudet </vt:lpstr>
      <vt:lpstr>PowerPoint-esitys</vt:lpstr>
      <vt:lpstr>Miksi lääkehuolto on tarkasti säädeltyä?</vt:lpstr>
      <vt:lpstr> Lääkehoito osana potilaan kokonaishoitoa </vt:lpstr>
      <vt:lpstr>mikä lääke on?</vt:lpstr>
      <vt:lpstr>Mikä lääke on?</vt:lpstr>
      <vt:lpstr>kauppanimi</vt:lpstr>
      <vt:lpstr>PowerPoint-esitys</vt:lpstr>
      <vt:lpstr>PowerPoint-esitys</vt:lpstr>
      <vt:lpstr>PowerPoint-esitys</vt:lpstr>
      <vt:lpstr>PowerPoint-esitys</vt:lpstr>
      <vt:lpstr>LÄÄKKEEN VAHVUUS</vt:lpstr>
      <vt:lpstr>PowerPoint-esitys</vt:lpstr>
      <vt:lpstr>lääkehoitosuunnitelma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Tietoa ja taitoa lääkehoitoon</dc:title>
  <dc:creator>Mari Partanen</dc:creator>
  <cp:lastModifiedBy>Partanen Mari</cp:lastModifiedBy>
  <cp:revision>31</cp:revision>
  <dcterms:created xsi:type="dcterms:W3CDTF">2019-09-09T15:01:33Z</dcterms:created>
  <dcterms:modified xsi:type="dcterms:W3CDTF">2021-02-02T07:35:00Z</dcterms:modified>
</cp:coreProperties>
</file>