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handoutMasterIdLst>
    <p:handoutMasterId r:id="rId22"/>
  </p:handoutMasterIdLst>
  <p:sldIdLst>
    <p:sldId id="256" r:id="rId2"/>
    <p:sldId id="271" r:id="rId3"/>
    <p:sldId id="272" r:id="rId4"/>
    <p:sldId id="270" r:id="rId5"/>
    <p:sldId id="269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6" r:id="rId15"/>
    <p:sldId id="267" r:id="rId16"/>
    <p:sldId id="268" r:id="rId17"/>
    <p:sldId id="273" r:id="rId18"/>
    <p:sldId id="274" r:id="rId19"/>
    <p:sldId id="275" r:id="rId20"/>
    <p:sldId id="276" r:id="rId21"/>
  </p:sldIdLst>
  <p:sldSz cx="12192000" cy="6858000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3" d="100"/>
          <a:sy n="63" d="100"/>
        </p:scale>
        <p:origin x="9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E6D872-AE24-4152-9065-6AF918928221}" type="datetimeFigureOut">
              <a:rPr lang="fi-FI" smtClean="0"/>
              <a:t>8.5.2018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5020C-1216-4ACE-A735-F0A8CDF2F3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123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5/8/2018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mea.fi/laakehaut_ja_luettelot/atc-luokitus" TargetMode="External"/><Relationship Id="rId2" Type="http://schemas.openxmlformats.org/officeDocument/2006/relationships/hyperlink" Target="http://www.pharmacafennica.fi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aakeinfo.fi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lääketietokannat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063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76" y="129092"/>
            <a:ext cx="12084423" cy="663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71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6819"/>
            <a:ext cx="12191999" cy="649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0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818" y="204395"/>
            <a:ext cx="12095181" cy="629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0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76" y="182880"/>
            <a:ext cx="12084424" cy="629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74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				Lääke 75+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69848" y="1804086"/>
            <a:ext cx="10058400" cy="4687330"/>
          </a:xfrm>
        </p:spPr>
        <p:txBody>
          <a:bodyPr>
            <a:normAutofit fontScale="85000" lnSpcReduction="10000"/>
          </a:bodyPr>
          <a:lstStyle/>
          <a:p>
            <a:r>
              <a:rPr lang="fi-FI" sz="2800" dirty="0" smtClean="0"/>
              <a:t>Tietokanta tukee 75-vuotta täyttäneiden lääkehoitoa koskevaa kliinistä päätöksentekoa ja parantaa lääkitysturvallisuutta </a:t>
            </a:r>
            <a:r>
              <a:rPr lang="fi-FI" sz="2800" dirty="0" err="1" smtClean="0"/>
              <a:t>pth:ssa</a:t>
            </a:r>
            <a:endParaRPr lang="fi-FI" sz="2800" dirty="0" smtClean="0"/>
          </a:p>
          <a:p>
            <a:r>
              <a:rPr lang="fi-FI" sz="3300" b="1" dirty="0" smtClean="0"/>
              <a:t>A </a:t>
            </a:r>
            <a:r>
              <a:rPr lang="fi-FI" sz="3300" b="1" dirty="0"/>
              <a:t>(vihreä): </a:t>
            </a:r>
            <a:r>
              <a:rPr lang="fi-FI" sz="3300" dirty="0"/>
              <a:t>Sopii iäkkäille. </a:t>
            </a:r>
            <a:r>
              <a:rPr lang="fi-FI" dirty="0" smtClean="0"/>
              <a:t>(Lääkeainetta </a:t>
            </a:r>
            <a:r>
              <a:rPr lang="fi-FI" dirty="0"/>
              <a:t>voidaan käyttää kuten nuoremmillakin potilailla. Ikääntymismuutokset eivät aiheuta muutoksia lääkeannokseen tai ottotiheyteen eikä haittavaikutusprofiili poikkea nuoremmista</a:t>
            </a:r>
            <a:r>
              <a:rPr lang="fi-FI" dirty="0" smtClean="0"/>
              <a:t>.)</a:t>
            </a:r>
            <a:endParaRPr lang="fi-FI" dirty="0"/>
          </a:p>
          <a:p>
            <a:r>
              <a:rPr lang="fi-FI" sz="3300" b="1" dirty="0"/>
              <a:t>B (harmaa):</a:t>
            </a:r>
            <a:r>
              <a:rPr lang="fi-FI" sz="3300" dirty="0"/>
              <a:t> Tutkimusnäyttö, käyttökokemus tai teho on vähäistä 75 vuotta täyttäneillä.</a:t>
            </a:r>
          </a:p>
          <a:p>
            <a:r>
              <a:rPr lang="fi-FI" sz="3300" b="1" dirty="0"/>
              <a:t>C (keltainen):</a:t>
            </a:r>
            <a:r>
              <a:rPr lang="fi-FI" sz="3300" dirty="0"/>
              <a:t> Soveltuu varauksin iäkkäille. </a:t>
            </a:r>
            <a:r>
              <a:rPr lang="fi-FI" dirty="0" smtClean="0"/>
              <a:t>(Lääkeainetta </a:t>
            </a:r>
            <a:r>
              <a:rPr lang="fi-FI" dirty="0"/>
              <a:t>voidaan käyttää iäkkäillä, mutta lääkeannosta joudutaan joko pienentämään tai ottotiheyttä harventamaan jo lievän tai kohtalaisen munuaistoiminnan heikkenemisen tai merkittävän haitta- tai yhteisvaikutusriskin seurauksena</a:t>
            </a:r>
            <a:r>
              <a:rPr lang="fi-FI" dirty="0" smtClean="0"/>
              <a:t>.)</a:t>
            </a:r>
            <a:endParaRPr lang="fi-FI" dirty="0"/>
          </a:p>
          <a:p>
            <a:r>
              <a:rPr lang="fi-FI" sz="3300" b="1" dirty="0"/>
              <a:t>D (punainen):</a:t>
            </a:r>
            <a:r>
              <a:rPr lang="fi-FI" sz="3300" dirty="0"/>
              <a:t> Vältä käyttöä iäkkäillä. </a:t>
            </a:r>
            <a:r>
              <a:rPr lang="fi-FI" dirty="0" smtClean="0"/>
              <a:t>(Käyttö </a:t>
            </a:r>
            <a:r>
              <a:rPr lang="fi-FI" dirty="0"/>
              <a:t>on mahdollista erityistapauksissa tai kertaluonteisesti. Ikääntymismuutosten seurauksena iäkkäät altistuvat lääkeaineen haitallisille tai vaarallisille vaikutuksille. Haittavaikutusriski ylittää tavallisesti hoidosta saatavan kliinisen hyödyn</a:t>
            </a:r>
            <a:r>
              <a:rPr lang="fi-FI" dirty="0" smtClean="0"/>
              <a:t>.)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6992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1374" y="-2"/>
            <a:ext cx="8111266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82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 smtClean="0"/>
              <a:t>Etsi seuraavat lääkkeet lääke 75+ -tietokannasta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i-FI" sz="3200" dirty="0" smtClean="0"/>
              <a:t>Ovatko nämä lääkkeet sopivia vanhuksille?</a:t>
            </a:r>
          </a:p>
          <a:p>
            <a:r>
              <a:rPr lang="fi-FI" sz="3200" dirty="0" err="1" smtClean="0"/>
              <a:t>Ketipinor</a:t>
            </a:r>
            <a:r>
              <a:rPr lang="fi-FI" sz="3200" dirty="0" smtClean="0"/>
              <a:t> 100 mg</a:t>
            </a:r>
          </a:p>
          <a:p>
            <a:r>
              <a:rPr lang="fi-FI" sz="3200" dirty="0" err="1" smtClean="0"/>
              <a:t>Norspan</a:t>
            </a:r>
            <a:r>
              <a:rPr lang="fi-FI" sz="3200" dirty="0" smtClean="0"/>
              <a:t> 10 </a:t>
            </a:r>
            <a:r>
              <a:rPr lang="fi-FI" sz="3200" dirty="0" err="1" smtClean="0"/>
              <a:t>mikrog</a:t>
            </a:r>
            <a:r>
              <a:rPr lang="fi-FI" sz="3200" dirty="0" smtClean="0"/>
              <a:t>/h</a:t>
            </a:r>
          </a:p>
          <a:p>
            <a:r>
              <a:rPr lang="fi-FI" sz="3200" dirty="0" err="1" smtClean="0"/>
              <a:t>Primaspan</a:t>
            </a:r>
            <a:r>
              <a:rPr lang="fi-FI" sz="3200" dirty="0" smtClean="0"/>
              <a:t> 50 mg</a:t>
            </a:r>
          </a:p>
          <a:p>
            <a:r>
              <a:rPr lang="fi-FI" sz="3200" dirty="0" err="1" smtClean="0"/>
              <a:t>Furesis</a:t>
            </a:r>
            <a:r>
              <a:rPr lang="fi-FI" sz="3200" dirty="0" smtClean="0"/>
              <a:t> 20 mg</a:t>
            </a:r>
          </a:p>
          <a:p>
            <a:r>
              <a:rPr lang="fi-FI" sz="3200" dirty="0" err="1" smtClean="0"/>
              <a:t>Circadin</a:t>
            </a:r>
            <a:r>
              <a:rPr lang="fi-FI" sz="3200" dirty="0" smtClean="0"/>
              <a:t> 2 mg</a:t>
            </a:r>
          </a:p>
          <a:p>
            <a:r>
              <a:rPr lang="fi-FI" sz="3200" dirty="0" err="1" smtClean="0"/>
              <a:t>Oxybutynin</a:t>
            </a:r>
            <a:r>
              <a:rPr lang="fi-FI" sz="3200" dirty="0" smtClean="0"/>
              <a:t> </a:t>
            </a:r>
            <a:r>
              <a:rPr lang="fi-FI" sz="3200" dirty="0" err="1" smtClean="0"/>
              <a:t>Myla</a:t>
            </a:r>
            <a:r>
              <a:rPr lang="fi-FI" sz="3200" dirty="0" smtClean="0"/>
              <a:t> 5 mg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105923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53712"/>
          </a:xfrm>
        </p:spPr>
        <p:txBody>
          <a:bodyPr/>
          <a:lstStyle/>
          <a:p>
            <a:r>
              <a:rPr lang="fi-FI" dirty="0" smtClean="0"/>
              <a:t>			lääkelistat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7441" y="1387736"/>
            <a:ext cx="6992470" cy="535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69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061" y="204395"/>
            <a:ext cx="11801139" cy="665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55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5162" y="591671"/>
            <a:ext cx="9068697" cy="590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78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200" dirty="0" smtClean="0"/>
              <a:t>Luotettavan lääketiedon rooli korostuu informaatiotulvassa</a:t>
            </a:r>
          </a:p>
          <a:p>
            <a:r>
              <a:rPr lang="fi-FI" sz="3200" dirty="0" smtClean="0"/>
              <a:t>Lääkehoidon tuntemus on avain lääkkeen järkevän käytön toteutumiselle ja myös potilaan lakisääteinen oikeus</a:t>
            </a:r>
          </a:p>
        </p:txBody>
      </p:sp>
    </p:spTree>
    <p:extLst>
      <p:ext uri="{BB962C8B-B14F-4D97-AF65-F5344CB8AC3E}">
        <p14:creationId xmlns:p14="http://schemas.microsoft.com/office/powerpoint/2010/main" val="231330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Kirjasta tehtävä s. </a:t>
            </a:r>
            <a:r>
              <a:rPr lang="fi-FI" smtClean="0"/>
              <a:t>179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125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8333"/>
            <a:ext cx="12650993" cy="692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10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		</a:t>
            </a:r>
            <a:r>
              <a:rPr lang="fi-FI" dirty="0" err="1" smtClean="0"/>
              <a:t>Pharmaca</a:t>
            </a:r>
            <a:r>
              <a:rPr lang="fi-FI" dirty="0" smtClean="0"/>
              <a:t> Fennica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sz="3200" dirty="0" smtClean="0"/>
              <a:t>Lääketietokeskuksen  terveydenhuollon ammattilaisille tarkoitettu lääketietokanta, lääketietoteos</a:t>
            </a:r>
          </a:p>
          <a:p>
            <a:r>
              <a:rPr lang="fi-FI" sz="3200" dirty="0" smtClean="0">
                <a:hlinkClick r:id="rId2"/>
              </a:rPr>
              <a:t>www.pharmacafennica.fi</a:t>
            </a:r>
            <a:endParaRPr lang="fi-FI" sz="3200" dirty="0" smtClean="0"/>
          </a:p>
          <a:p>
            <a:r>
              <a:rPr lang="fi-FI" sz="3200" dirty="0" smtClean="0"/>
              <a:t>Mene kyseiselle </a:t>
            </a:r>
            <a:r>
              <a:rPr lang="fi-FI" sz="3200" dirty="0" smtClean="0"/>
              <a:t>sivustolle, </a:t>
            </a:r>
            <a:r>
              <a:rPr lang="fi-FI" sz="3200" smtClean="0"/>
              <a:t>etsi Burana</a:t>
            </a:r>
            <a:endParaRPr lang="fi-FI" sz="3200" dirty="0" smtClean="0"/>
          </a:p>
          <a:p>
            <a:r>
              <a:rPr lang="fi-FI" sz="3200" dirty="0" smtClean="0"/>
              <a:t>Missä lääkkeen </a:t>
            </a:r>
            <a:r>
              <a:rPr lang="fi-FI" sz="3200" dirty="0" err="1" smtClean="0"/>
              <a:t>aih</a:t>
            </a:r>
            <a:r>
              <a:rPr lang="fi-FI" sz="3200" dirty="0" smtClean="0"/>
              <a:t>. haittavaikutukset </a:t>
            </a:r>
            <a:r>
              <a:rPr lang="fi-FI" sz="3200" dirty="0" err="1" smtClean="0"/>
              <a:t>yl</a:t>
            </a:r>
            <a:r>
              <a:rPr lang="fi-FI" sz="3200" dirty="0" smtClean="0"/>
              <a:t>. ilmenevät? </a:t>
            </a:r>
          </a:p>
          <a:p>
            <a:r>
              <a:rPr lang="fi-FI" sz="3200" dirty="0"/>
              <a:t>ATC-koodi? </a:t>
            </a:r>
            <a:r>
              <a:rPr lang="fi-FI" sz="3200" dirty="0">
                <a:hlinkClick r:id="rId3"/>
              </a:rPr>
              <a:t>http://</a:t>
            </a:r>
            <a:r>
              <a:rPr lang="fi-FI" sz="3200" dirty="0" smtClean="0">
                <a:hlinkClick r:id="rId3"/>
              </a:rPr>
              <a:t>www.fimea.fi/laakehaut_ja_luettelot/atc-luokitus</a:t>
            </a:r>
            <a:endParaRPr lang="fi-FI" sz="3200" dirty="0" smtClean="0"/>
          </a:p>
          <a:p>
            <a:r>
              <a:rPr lang="fi-FI" sz="3200" dirty="0" smtClean="0"/>
              <a:t>Haittavaikutukset?</a:t>
            </a:r>
          </a:p>
          <a:p>
            <a:pPr marL="0" indent="0">
              <a:buNone/>
            </a:pPr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8022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i-FI" sz="24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3200" dirty="0" smtClean="0"/>
              <a:t>Etsi </a:t>
            </a:r>
            <a:r>
              <a:rPr lang="fi-FI" sz="3200" dirty="0" smtClean="0">
                <a:hlinkClick r:id="rId2"/>
              </a:rPr>
              <a:t>Lääkeinfon</a:t>
            </a:r>
            <a:r>
              <a:rPr lang="fi-FI" sz="3200" dirty="0" smtClean="0"/>
              <a:t> sivuilta Marevan tabletti 3 mg</a:t>
            </a:r>
          </a:p>
          <a:p>
            <a:r>
              <a:rPr lang="fi-FI" sz="3200" dirty="0" smtClean="0"/>
              <a:t>Mikä lääke Marevan on?</a:t>
            </a:r>
          </a:p>
          <a:p>
            <a:r>
              <a:rPr lang="fi-FI" sz="3200" dirty="0" smtClean="0"/>
              <a:t>Millaisten erilaisten asioiden kanssa </a:t>
            </a:r>
            <a:r>
              <a:rPr lang="fi-FI" sz="3200" dirty="0" err="1" smtClean="0"/>
              <a:t>marevanisoitu</a:t>
            </a:r>
            <a:r>
              <a:rPr lang="fi-FI" sz="3200" dirty="0" smtClean="0"/>
              <a:t> potilas täytyy olla varuillaan?</a:t>
            </a:r>
          </a:p>
          <a:p>
            <a:r>
              <a:rPr lang="fi-FI" sz="3200" dirty="0" smtClean="0"/>
              <a:t>Luettele lääkeaineita, joiden kanssa Marevania syövän potilaan täytyy olla erityisen varovainen tai niitä ei saa käyttää lainkaan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471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	Duodecimin lääketietokanta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200" dirty="0" smtClean="0"/>
              <a:t>Terveysportti</a:t>
            </a:r>
          </a:p>
          <a:p>
            <a:r>
              <a:rPr lang="fi-FI" sz="3200" dirty="0" smtClean="0"/>
              <a:t>Lääkkeiden valmisteyhteenvedot, hinta-, pakkaus- ja korvattavuustiedot, vaihtokelpoiset lääkkeet</a:t>
            </a:r>
          </a:p>
          <a:p>
            <a:r>
              <a:rPr lang="fi-FI" sz="3200" dirty="0" smtClean="0"/>
              <a:t>Lääkkeet luokiteltu  ATC (</a:t>
            </a:r>
            <a:r>
              <a:rPr lang="fi-FI" sz="3200" dirty="0" err="1" smtClean="0"/>
              <a:t>anatomic-therapeutic-chemical</a:t>
            </a:r>
            <a:r>
              <a:rPr lang="fi-FI" sz="3200" dirty="0" smtClean="0"/>
              <a:t>)-luokituksen pääryhmiä noudattaen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68526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304" y="-118333"/>
            <a:ext cx="12116695" cy="685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7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091595" cy="675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51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75304"/>
            <a:ext cx="12285233" cy="650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09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utyyppi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TM03090434[[fn=Puutyyppi]]</Template>
  <TotalTime>142</TotalTime>
  <Words>271</Words>
  <Application>Microsoft Office PowerPoint</Application>
  <PresentationFormat>Laajakuva</PresentationFormat>
  <Paragraphs>35</Paragraphs>
  <Slides>20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5" baseType="lpstr">
      <vt:lpstr>Calibri</vt:lpstr>
      <vt:lpstr>Rockwell</vt:lpstr>
      <vt:lpstr>Rockwell Condensed</vt:lpstr>
      <vt:lpstr>Wingdings</vt:lpstr>
      <vt:lpstr>Puutyyppi</vt:lpstr>
      <vt:lpstr>lääketietokannat</vt:lpstr>
      <vt:lpstr>PowerPoint-esitys</vt:lpstr>
      <vt:lpstr>PowerPoint-esitys</vt:lpstr>
      <vt:lpstr>  Pharmaca Fennica</vt:lpstr>
      <vt:lpstr>PowerPoint-esitys</vt:lpstr>
      <vt:lpstr> Duodecimin lääketietokanta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    Lääke 75+</vt:lpstr>
      <vt:lpstr>PowerPoint-esitys</vt:lpstr>
      <vt:lpstr>Etsi seuraavat lääkkeet lääke 75+ -tietokannasta</vt:lpstr>
      <vt:lpstr>   lääkelistat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lääketietokannat</dc:title>
  <dc:creator>Jouni Partanen</dc:creator>
  <cp:lastModifiedBy>Partanen Mari</cp:lastModifiedBy>
  <cp:revision>36</cp:revision>
  <cp:lastPrinted>2018-05-07T11:05:27Z</cp:lastPrinted>
  <dcterms:created xsi:type="dcterms:W3CDTF">2018-04-29T12:37:20Z</dcterms:created>
  <dcterms:modified xsi:type="dcterms:W3CDTF">2018-05-08T07:36:30Z</dcterms:modified>
</cp:coreProperties>
</file>