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80" r:id="rId7"/>
    <p:sldId id="260" r:id="rId8"/>
    <p:sldId id="278" r:id="rId9"/>
    <p:sldId id="281" r:id="rId10"/>
    <p:sldId id="277" r:id="rId11"/>
    <p:sldId id="263" r:id="rId12"/>
    <p:sldId id="261" r:id="rId13"/>
    <p:sldId id="279" r:id="rId14"/>
    <p:sldId id="264" r:id="rId15"/>
    <p:sldId id="265" r:id="rId16"/>
    <p:sldId id="266" r:id="rId17"/>
    <p:sldId id="273" r:id="rId18"/>
    <p:sldId id="274" r:id="rId19"/>
    <p:sldId id="262" r:id="rId20"/>
    <p:sldId id="275" r:id="rId21"/>
    <p:sldId id="268" r:id="rId22"/>
    <p:sldId id="276" r:id="rId23"/>
    <p:sldId id="267" r:id="rId24"/>
    <p:sldId id="269" r:id="rId25"/>
    <p:sldId id="271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cision.com/fi/pilgrim/r/tablettien-nieleminen-tuottaa-vaikeuksia-jopa-350-000-suomalaiselle,c47312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zyKLMt011k" TargetMode="External"/><Relationship Id="rId2" Type="http://schemas.openxmlformats.org/officeDocument/2006/relationships/hyperlink" Target="https://laakeinfo.fi/Medicine.aspx?m=2543&amp;i=GLAXOSMITHKLINE_VENTOLINE+EVOHAL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z2WCNbBDBM" TargetMode="External"/><Relationship Id="rId4" Type="http://schemas.openxmlformats.org/officeDocument/2006/relationships/hyperlink" Target="https://laakeinfo.fi/Medicine.aspx?m=1532&amp;i=BOEHRINGER+INGELHEIM_SPIRIV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ucsv4FV6Wo" TargetMode="External"/><Relationship Id="rId2" Type="http://schemas.openxmlformats.org/officeDocument/2006/relationships/hyperlink" Target="https://www.youtube.com/watch?v=aVkIJYn_D0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Lääkkeiden antotavat ja lääkemuodot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1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03918"/>
            <a:ext cx="3446518" cy="4195762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4868090" y="696684"/>
            <a:ext cx="63746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LÄÄKKEET </a:t>
            </a:r>
            <a:endParaRPr lang="fi-FI" sz="2400" dirty="0" smtClean="0"/>
          </a:p>
          <a:p>
            <a:r>
              <a:rPr lang="fi-FI" dirty="0" smtClean="0"/>
              <a:t>Pyydetään </a:t>
            </a:r>
            <a:r>
              <a:rPr lang="fi-FI" dirty="0"/>
              <a:t>lääkäriä määräämään nestemäisiä lääkkeitä aina kuin vain mahdollista. Mikäli joutuu murskaamaan tabletteja tai tyhjentämään kapseleita, kysyttävä ohjeita ja neuvoja lääkäriltä tai apteekista.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Murskattavat </a:t>
            </a:r>
            <a:r>
              <a:rPr lang="fi-FI" dirty="0"/>
              <a:t>lääkkeet liuotetaan yksitellen 10-20 ml </a:t>
            </a:r>
            <a:r>
              <a:rPr lang="fi-FI" dirty="0" err="1"/>
              <a:t>Aquaa</a:t>
            </a:r>
            <a:r>
              <a:rPr lang="fi-FI" dirty="0"/>
              <a:t> ( ei hanavettä - ei ruuan kanssa ) ja letku huuhdellaan 15-30 ml </a:t>
            </a:r>
            <a:r>
              <a:rPr lang="fi-FI" dirty="0" err="1"/>
              <a:t>aquaa</a:t>
            </a:r>
            <a:r>
              <a:rPr lang="fi-FI" dirty="0"/>
              <a:t> ennen lääkkeen antoa </a:t>
            </a:r>
            <a:r>
              <a:rPr lang="fi-FI" dirty="0" smtClean="0"/>
              <a:t>Letku </a:t>
            </a:r>
            <a:r>
              <a:rPr lang="fi-FI" dirty="0"/>
              <a:t>huuhdellaan 5-10 ml </a:t>
            </a:r>
            <a:r>
              <a:rPr lang="fi-FI" dirty="0" err="1"/>
              <a:t>aquaa</a:t>
            </a:r>
            <a:r>
              <a:rPr lang="fi-FI" dirty="0"/>
              <a:t> jokaisen lääkkeen välissä. Lopuksi huuhtelu 15-30 ml </a:t>
            </a:r>
            <a:r>
              <a:rPr lang="fi-FI" dirty="0" err="1"/>
              <a:t>aquaa</a:t>
            </a:r>
            <a:r>
              <a:rPr lang="fi-FI" dirty="0"/>
              <a:t>. 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Nestemäiset </a:t>
            </a:r>
            <a:r>
              <a:rPr lang="fi-FI" dirty="0"/>
              <a:t>sellaisenaan. Ei sekoiteta letkuruokaan. Vesijohtovesi voi muuttaa jauhetun lääkkeen tehoa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Annetaan </a:t>
            </a:r>
            <a:r>
              <a:rPr lang="fi-FI" dirty="0"/>
              <a:t>lääkkeet suun kautta, jos mahdollista </a:t>
            </a:r>
            <a:r>
              <a:rPr lang="fi-FI" dirty="0" smtClean="0"/>
              <a:t> </a:t>
            </a:r>
            <a:r>
              <a:rPr lang="fi-FI" dirty="0"/>
              <a:t>Tarvittaessa vaihdetaan muihin antotapoihin esim. ihon alle, lihakseen, kielen alle, peräsuoleen tai inhalaationa</a:t>
            </a:r>
          </a:p>
        </p:txBody>
      </p:sp>
    </p:spTree>
    <p:extLst>
      <p:ext uri="{BB962C8B-B14F-4D97-AF65-F5344CB8AC3E}">
        <p14:creationId xmlns:p14="http://schemas.microsoft.com/office/powerpoint/2010/main" val="36814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/>
              <a:t>P.o</a:t>
            </a:r>
            <a:r>
              <a:rPr lang="fi-FI" sz="2800" dirty="0"/>
              <a:t> lääkkeet voidaan jakaa </a:t>
            </a:r>
            <a:r>
              <a:rPr lang="fi-FI" sz="2800" i="1" dirty="0"/>
              <a:t>kiinteisiin</a:t>
            </a:r>
            <a:r>
              <a:rPr lang="fi-FI" sz="2800" dirty="0"/>
              <a:t> tai </a:t>
            </a:r>
            <a:r>
              <a:rPr lang="fi-FI" sz="2800" i="1" dirty="0"/>
              <a:t>nestemäisiin</a:t>
            </a:r>
            <a:r>
              <a:rPr lang="fi-FI" sz="2800" dirty="0"/>
              <a:t> lääkemuotoihin</a:t>
            </a:r>
          </a:p>
          <a:p>
            <a:r>
              <a:rPr lang="fi-FI" sz="2800" dirty="0"/>
              <a:t>Kiinteä lääkemuoto voidaan jakaa </a:t>
            </a:r>
            <a:r>
              <a:rPr lang="fi-FI" sz="2800" i="1" dirty="0"/>
              <a:t>tavanmukaisiin</a:t>
            </a:r>
            <a:r>
              <a:rPr lang="fi-FI" sz="2800" dirty="0"/>
              <a:t> eli </a:t>
            </a:r>
            <a:r>
              <a:rPr lang="fi-FI" sz="2800" i="1" dirty="0"/>
              <a:t>konventionaalisiin lääkemuotoihin</a:t>
            </a:r>
            <a:r>
              <a:rPr lang="fi-FI" sz="2800" dirty="0"/>
              <a:t> ja </a:t>
            </a:r>
            <a:r>
              <a:rPr lang="fi-FI" sz="2800" i="1" dirty="0"/>
              <a:t>kontrolloidusti lääkeainetta vapauttaviin eli säätölääkkeisiin</a:t>
            </a:r>
          </a:p>
        </p:txBody>
      </p:sp>
    </p:spTree>
    <p:extLst>
      <p:ext uri="{BB962C8B-B14F-4D97-AF65-F5344CB8AC3E}">
        <p14:creationId xmlns:p14="http://schemas.microsoft.com/office/powerpoint/2010/main" val="21382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Yleisimmät lääkemuodot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54324" y="1090863"/>
            <a:ext cx="8946541" cy="5518483"/>
          </a:xfrm>
        </p:spPr>
        <p:txBody>
          <a:bodyPr>
            <a:normAutofit/>
          </a:bodyPr>
          <a:lstStyle/>
          <a:p>
            <a:r>
              <a:rPr lang="fi-FI" dirty="0" err="1"/>
              <a:t>Tabl</a:t>
            </a:r>
            <a:r>
              <a:rPr lang="fi-FI" dirty="0"/>
              <a:t>. = tabletti</a:t>
            </a:r>
          </a:p>
          <a:p>
            <a:pPr lvl="1"/>
            <a:r>
              <a:rPr lang="fi-FI" sz="2000" b="1" i="1" dirty="0" err="1"/>
              <a:t>Enterotablett</a:t>
            </a:r>
            <a:r>
              <a:rPr lang="fi-FI" sz="2000" dirty="0" err="1"/>
              <a:t>i</a:t>
            </a:r>
            <a:r>
              <a:rPr lang="fi-FI" sz="2000" dirty="0"/>
              <a:t> = liukenee vasta ohut- tai paksusuolessa</a:t>
            </a:r>
          </a:p>
          <a:p>
            <a:pPr lvl="1"/>
            <a:r>
              <a:rPr lang="fi-FI" sz="2000" dirty="0"/>
              <a:t>Ei saa murskata, jauhaa eikä puolittaa</a:t>
            </a:r>
          </a:p>
          <a:p>
            <a:pPr lvl="1"/>
            <a:r>
              <a:rPr lang="fi-FI" sz="2000" dirty="0"/>
              <a:t>Tulee ottaa </a:t>
            </a:r>
            <a:r>
              <a:rPr lang="fi-FI" sz="2000" dirty="0" err="1"/>
              <a:t>väh</a:t>
            </a:r>
            <a:r>
              <a:rPr lang="fi-FI" sz="2000" dirty="0"/>
              <a:t>. </a:t>
            </a:r>
            <a:r>
              <a:rPr lang="fi-FI" sz="2000" dirty="0" smtClean="0"/>
              <a:t>puoli </a:t>
            </a:r>
            <a:r>
              <a:rPr lang="fi-FI" sz="2000" dirty="0"/>
              <a:t>tuntia ennen ruokailua tai kaksi tuntia ruokailun jälkeen</a:t>
            </a:r>
          </a:p>
          <a:p>
            <a:pPr lvl="1"/>
            <a:r>
              <a:rPr lang="fi-FI" sz="2000" dirty="0"/>
              <a:t>EN, EC</a:t>
            </a:r>
          </a:p>
          <a:p>
            <a:pPr lvl="1"/>
            <a:r>
              <a:rPr lang="fi-FI" sz="2000" b="1" i="1" dirty="0" err="1"/>
              <a:t>Depottabletti</a:t>
            </a:r>
            <a:r>
              <a:rPr lang="fi-FI" sz="2000" b="1" i="1" dirty="0"/>
              <a:t> </a:t>
            </a:r>
            <a:r>
              <a:rPr lang="fi-FI" sz="2000" dirty="0"/>
              <a:t>= vapauttaa lääkeaineen hitaasti eli lääkkeen vaikutusaikaa on saatu pidennettyä, </a:t>
            </a:r>
            <a:r>
              <a:rPr lang="fi-FI" sz="2000" dirty="0" err="1"/>
              <a:t>depot</a:t>
            </a:r>
            <a:r>
              <a:rPr lang="fi-FI" sz="2000" dirty="0"/>
              <a:t>, </a:t>
            </a:r>
            <a:r>
              <a:rPr lang="fi-FI" sz="2000" dirty="0" err="1" smtClean="0"/>
              <a:t>retard</a:t>
            </a:r>
            <a:r>
              <a:rPr lang="fi-FI" sz="2000" dirty="0"/>
              <a:t>, </a:t>
            </a:r>
            <a:r>
              <a:rPr lang="fi-FI" sz="2000" dirty="0" err="1"/>
              <a:t>prolongatum</a:t>
            </a:r>
            <a:r>
              <a:rPr lang="fi-FI" sz="2000" dirty="0"/>
              <a:t>, </a:t>
            </a:r>
            <a:r>
              <a:rPr lang="fi-FI" sz="2000" dirty="0" err="1"/>
              <a:t>slow</a:t>
            </a:r>
            <a:r>
              <a:rPr lang="fi-FI" sz="2000" dirty="0"/>
              <a:t>, SR= </a:t>
            </a:r>
            <a:r>
              <a:rPr lang="fi-FI" sz="2000" dirty="0" err="1"/>
              <a:t>slow</a:t>
            </a:r>
            <a:r>
              <a:rPr lang="fi-FI" sz="2000" dirty="0"/>
              <a:t> release</a:t>
            </a:r>
          </a:p>
          <a:p>
            <a:pPr lvl="1"/>
            <a:r>
              <a:rPr lang="fi-FI" sz="2000" dirty="0"/>
              <a:t>Ei saa puolittaa, pureskella, jauhaa eikä murskata (ellei erikseen sallittu </a:t>
            </a:r>
            <a:r>
              <a:rPr lang="fi-FI" sz="2000" dirty="0" smtClean="0"/>
              <a:t>pakkausselosteessa</a:t>
            </a:r>
            <a:r>
              <a:rPr lang="fi-FI" sz="2000" dirty="0"/>
              <a:t>)</a:t>
            </a:r>
          </a:p>
          <a:p>
            <a:r>
              <a:rPr lang="fi-FI" dirty="0" err="1"/>
              <a:t>Caps</a:t>
            </a:r>
            <a:r>
              <a:rPr lang="fi-FI" dirty="0"/>
              <a:t>.= kapseli, kova tai pehmeä gelatiinikuori, jonka sisällä lääkeaine jauheena, nesteenä tai rakeina</a:t>
            </a:r>
          </a:p>
        </p:txBody>
      </p:sp>
    </p:spTree>
    <p:extLst>
      <p:ext uri="{BB962C8B-B14F-4D97-AF65-F5344CB8AC3E}">
        <p14:creationId xmlns:p14="http://schemas.microsoft.com/office/powerpoint/2010/main" val="19895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8278C1-3A10-48F9-94D4-A6203EA51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660400"/>
            <a:ext cx="10600266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potilaan on hankala niellä tablettia, voidaan käyttää nielemistä helpottavaa kalvoa</a:t>
            </a:r>
          </a:p>
          <a:p>
            <a:r>
              <a:rPr lang="fi-FI" dirty="0">
                <a:hlinkClick r:id="rId2"/>
              </a:rPr>
              <a:t>http://news.cision.com/fi/pilgrim/r/tablettien-nieleminen-tuottaa-vaikeuksia-jopa-350-000-suomalaiselle,c473127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72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Purutabletti</a:t>
            </a:r>
          </a:p>
          <a:p>
            <a:r>
              <a:rPr lang="fi-FI" dirty="0"/>
              <a:t>Kylmäkuivattu tabletti</a:t>
            </a:r>
          </a:p>
          <a:p>
            <a:r>
              <a:rPr lang="fi-FI" dirty="0"/>
              <a:t>Poretabletti</a:t>
            </a:r>
          </a:p>
          <a:p>
            <a:r>
              <a:rPr lang="fi-FI" dirty="0"/>
              <a:t>Annosjauheet</a:t>
            </a:r>
          </a:p>
          <a:p>
            <a:r>
              <a:rPr lang="fi-FI" dirty="0"/>
              <a:t>Oraaliliuos eli oraalisuspensio </a:t>
            </a:r>
          </a:p>
          <a:p>
            <a:r>
              <a:rPr lang="fi-FI" dirty="0"/>
              <a:t>Tipat</a:t>
            </a:r>
          </a:p>
          <a:p>
            <a:r>
              <a:rPr lang="fi-FI" dirty="0"/>
              <a:t>Imeskely-, </a:t>
            </a:r>
            <a:r>
              <a:rPr lang="fi-FI" dirty="0" err="1"/>
              <a:t>bukkaali</a:t>
            </a:r>
            <a:r>
              <a:rPr lang="fi-FI" dirty="0"/>
              <a:t>-, ja </a:t>
            </a:r>
            <a:r>
              <a:rPr lang="fi-FI" dirty="0" err="1"/>
              <a:t>resoribletti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Per </a:t>
            </a:r>
            <a:r>
              <a:rPr lang="fi-FI" sz="3200" dirty="0" err="1"/>
              <a:t>rectum</a:t>
            </a:r>
            <a:r>
              <a:rPr lang="fi-FI" sz="3200" dirty="0"/>
              <a:t>, </a:t>
            </a:r>
            <a:r>
              <a:rPr lang="fi-FI" sz="3200" dirty="0" err="1"/>
              <a:t>rektaalisesti</a:t>
            </a:r>
            <a:endParaRPr lang="fi-FI" sz="3200" dirty="0"/>
          </a:p>
          <a:p>
            <a:r>
              <a:rPr lang="fi-FI" sz="3200" dirty="0"/>
              <a:t>Peräpuikko eli suppositorio</a:t>
            </a:r>
          </a:p>
          <a:p>
            <a:r>
              <a:rPr lang="fi-FI" sz="3200" dirty="0"/>
              <a:t>Peräruiske eli </a:t>
            </a:r>
            <a:r>
              <a:rPr lang="fi-FI" sz="3200" dirty="0" err="1"/>
              <a:t>rektioli</a:t>
            </a:r>
            <a:endParaRPr lang="fi-FI" sz="3200" dirty="0"/>
          </a:p>
          <a:p>
            <a:r>
              <a:rPr lang="fi-FI" sz="3200" dirty="0"/>
              <a:t>Pienoisperäruiske eli </a:t>
            </a:r>
            <a:r>
              <a:rPr lang="fi-FI" sz="3200" dirty="0" err="1"/>
              <a:t>klysma</a:t>
            </a:r>
            <a:endParaRPr lang="fi-FI" sz="3200" dirty="0"/>
          </a:p>
          <a:p>
            <a:r>
              <a:rPr lang="fi-FI" sz="3200" dirty="0"/>
              <a:t>PEG-letku, NML</a:t>
            </a:r>
          </a:p>
        </p:txBody>
      </p:sp>
    </p:spTree>
    <p:extLst>
      <p:ext uri="{BB962C8B-B14F-4D97-AF65-F5344CB8AC3E}">
        <p14:creationId xmlns:p14="http://schemas.microsoft.com/office/powerpoint/2010/main" val="15011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8D0DA4-A3DD-4AAD-B863-495E4257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Peräpuikon laittaminen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376B7-ED4E-4962-AF56-6F62BD04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Ohjaus, aseptiikka</a:t>
            </a:r>
          </a:p>
          <a:p>
            <a:r>
              <a:rPr lang="fi-FI" sz="2000" dirty="0"/>
              <a:t>Potilas vasemmalle kyljelleen, polvet koukkuun</a:t>
            </a:r>
          </a:p>
          <a:p>
            <a:r>
              <a:rPr lang="fi-FI" sz="2000" dirty="0"/>
              <a:t>Tehdaspuhtailla käsineillä avataan paketti, tarvittaessa liukastus esim. perusvoiteella</a:t>
            </a:r>
          </a:p>
          <a:p>
            <a:r>
              <a:rPr lang="fi-FI" sz="2000" dirty="0"/>
              <a:t>Potilaan pakarat erilleen, puikko viedään peräsuoleen työntämällä peräpuikkoa hiukan ylöspäin ja eteenpäin mahdollisimman pitkälle</a:t>
            </a:r>
          </a:p>
          <a:p>
            <a:r>
              <a:rPr lang="fi-FI" sz="2000" dirty="0"/>
              <a:t>Käsineet aseptisesti pois</a:t>
            </a:r>
          </a:p>
          <a:p>
            <a:r>
              <a:rPr lang="fi-FI" sz="2000" dirty="0"/>
              <a:t>Potilaalle hyvä asento, tarkkailu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05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80D83-5E6C-471F-AE90-6937560C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ECF41D4-E35B-401D-A97C-ED44EF00F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50" y="247650"/>
            <a:ext cx="88011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Parenteraaliset</a:t>
            </a:r>
            <a:r>
              <a:rPr lang="fi-FI" dirty="0"/>
              <a:t> antotavat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2" y="1219200"/>
            <a:ext cx="8946541" cy="5468471"/>
          </a:xfrm>
        </p:spPr>
        <p:txBody>
          <a:bodyPr>
            <a:normAutofit fontScale="92500"/>
          </a:bodyPr>
          <a:lstStyle/>
          <a:p>
            <a:r>
              <a:rPr lang="fi-FI" sz="2400" dirty="0" err="1"/>
              <a:t>Inhal</a:t>
            </a:r>
            <a:r>
              <a:rPr lang="fi-FI" sz="2400" dirty="0"/>
              <a:t>. = inhalaatio, sisäänhengitys</a:t>
            </a:r>
          </a:p>
          <a:p>
            <a:r>
              <a:rPr lang="fi-FI" sz="2400" dirty="0"/>
              <a:t>Inhalaatiosumute, hienojakoinen lääkeaine nesteenä </a:t>
            </a:r>
            <a:r>
              <a:rPr lang="fi-FI" sz="2400" dirty="0" smtClean="0"/>
              <a:t>painesäiliössä</a:t>
            </a:r>
          </a:p>
          <a:p>
            <a:r>
              <a:rPr lang="fi-FI" sz="2400" dirty="0">
                <a:hlinkClick r:id="rId2"/>
              </a:rPr>
              <a:t>Lääkeinfo.fi - lääkevalmisteiden pakkausselosteet - VENTOLINE EVOHALER </a:t>
            </a:r>
            <a:r>
              <a:rPr lang="fi-FI" sz="2400" dirty="0" err="1">
                <a:hlinkClick r:id="rId2"/>
              </a:rPr>
              <a:t>inhalationsspray</a:t>
            </a:r>
            <a:r>
              <a:rPr lang="fi-FI" sz="2400" dirty="0">
                <a:hlinkClick r:id="rId2"/>
              </a:rPr>
              <a:t>, suspension 0,1 mg/</a:t>
            </a:r>
            <a:r>
              <a:rPr lang="fi-FI" sz="2400" dirty="0" err="1">
                <a:hlinkClick r:id="rId2"/>
              </a:rPr>
              <a:t>dos</a:t>
            </a:r>
            <a:r>
              <a:rPr lang="fi-FI" sz="2400" dirty="0">
                <a:hlinkClick r:id="rId2"/>
              </a:rPr>
              <a:t> (laakeinfo.fi</a:t>
            </a:r>
            <a:r>
              <a:rPr lang="fi-FI" sz="2400" dirty="0" smtClean="0">
                <a:hlinkClick r:id="rId2"/>
              </a:rPr>
              <a:t>)</a:t>
            </a:r>
            <a:endParaRPr lang="fi-FI" sz="2400" dirty="0" smtClean="0"/>
          </a:p>
          <a:p>
            <a:r>
              <a:rPr lang="fi-FI" sz="2400" dirty="0">
                <a:hlinkClick r:id="rId3"/>
              </a:rPr>
              <a:t>Otatko astmalääkkeesi oikein? – YouTube</a:t>
            </a:r>
            <a:endParaRPr lang="fi-FI" sz="2400" dirty="0"/>
          </a:p>
          <a:p>
            <a:r>
              <a:rPr lang="fi-FI" sz="2400" dirty="0" smtClean="0"/>
              <a:t>Inhalaatiojauhe, lääkeaine sitoutuneena kantaja-aineeseen</a:t>
            </a:r>
          </a:p>
          <a:p>
            <a:r>
              <a:rPr lang="fi-FI" sz="2400" dirty="0" smtClean="0">
                <a:hlinkClick r:id="rId4"/>
              </a:rPr>
              <a:t>Lääkeinfo.fi </a:t>
            </a:r>
            <a:r>
              <a:rPr lang="fi-FI" sz="2400" dirty="0">
                <a:hlinkClick r:id="rId4"/>
              </a:rPr>
              <a:t>- lääkevalmisteiden pakkausselosteet - SPIRIVA inhalaatiojauhe, kapseli, kova 18 </a:t>
            </a:r>
            <a:r>
              <a:rPr lang="fi-FI" sz="2400" dirty="0" err="1">
                <a:hlinkClick r:id="rId4"/>
              </a:rPr>
              <a:t>mikrog</a:t>
            </a:r>
            <a:r>
              <a:rPr lang="fi-FI" sz="2400" dirty="0">
                <a:hlinkClick r:id="rId4"/>
              </a:rPr>
              <a:t> (laakeinfo.fi)</a:t>
            </a:r>
            <a:endParaRPr lang="fi-FI" sz="2400" dirty="0"/>
          </a:p>
          <a:p>
            <a:r>
              <a:rPr lang="fi-FI" sz="2400" dirty="0"/>
              <a:t>Inhalaationeste ja –</a:t>
            </a:r>
            <a:r>
              <a:rPr lang="fi-FI" sz="2400" dirty="0" smtClean="0"/>
              <a:t>höyry</a:t>
            </a:r>
          </a:p>
          <a:p>
            <a:r>
              <a:rPr lang="en-US" sz="2400" dirty="0">
                <a:hlinkClick r:id="rId5"/>
              </a:rPr>
              <a:t>How to Use an Acorn Nebulizer - YouTube</a:t>
            </a:r>
            <a:endParaRPr lang="fi-FI" sz="2400" dirty="0"/>
          </a:p>
          <a:p>
            <a:r>
              <a:rPr lang="fi-FI" sz="2400" dirty="0" smtClean="0"/>
              <a:t>Inhalaatiokaasu</a:t>
            </a:r>
          </a:p>
          <a:p>
            <a:endParaRPr lang="fi-FI" sz="2400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21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Lääkärin antama lääkemääräys sisältää määräyksen lääkkeen antotavasta ja lääkemuodosta</a:t>
            </a:r>
          </a:p>
          <a:p>
            <a:r>
              <a:rPr lang="fi-FI" sz="3200" dirty="0"/>
              <a:t>Lääkemuotoa ei saa vaihtaa ilman lääkärin uutta määräystä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1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64D365-E852-43D2-B336-1859F60E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/>
          </a:p>
        </p:txBody>
      </p:sp>
      <p:pic>
        <p:nvPicPr>
          <p:cNvPr id="6" name="Sisällön paikkamerkki 3" descr="Kuva, joka sisältää kohteen sisä, kuppi, laite, pöytä&#10;&#10;Kuvaus luotu automaattisesti">
            <a:extLst>
              <a:ext uri="{FF2B5EF4-FFF2-40B4-BE49-F238E27FC236}">
                <a16:creationId xmlns:a16="http://schemas.microsoft.com/office/drawing/2014/main" id="{F3332D72-C6DC-4196-A667-B76B2D891B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248" r="2617" b="1"/>
          <a:stretch/>
        </p:blipFill>
        <p:spPr>
          <a:xfrm>
            <a:off x="89648" y="640080"/>
            <a:ext cx="4455458" cy="48014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Sisällön paikkamerkki 3" descr="Kuva, joka sisältää kohteen pitäminen, musta&#10;&#10;Kuvaus luotu automaattisesti">
            <a:extLst>
              <a:ext uri="{FF2B5EF4-FFF2-40B4-BE49-F238E27FC236}">
                <a16:creationId xmlns:a16="http://schemas.microsoft.com/office/drawing/2014/main" id="{5740B506-8540-49A1-92B0-A8D464C27B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117" r="7917"/>
          <a:stretch/>
        </p:blipFill>
        <p:spPr>
          <a:xfrm>
            <a:off x="4907872" y="1449396"/>
            <a:ext cx="3599633" cy="399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Sisällön paikkamerkki 3" descr="Kuva, joka sisältää kohteen vihreä&#10;&#10;Kuvaus luotu automaattisesti">
            <a:extLst>
              <a:ext uri="{FF2B5EF4-FFF2-40B4-BE49-F238E27FC236}">
                <a16:creationId xmlns:a16="http://schemas.microsoft.com/office/drawing/2014/main" id="{33395110-7F96-4879-84ED-5766C4DC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l="19259" r="15142" b="1"/>
          <a:stretch/>
        </p:blipFill>
        <p:spPr>
          <a:xfrm>
            <a:off x="8732247" y="3111510"/>
            <a:ext cx="3370105" cy="37707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9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Nenätipat, -sumutteet ja –voiteet</a:t>
            </a:r>
          </a:p>
          <a:p>
            <a:r>
              <a:rPr lang="fi-FI" dirty="0"/>
              <a:t>Lääkkeen antaminen iholle</a:t>
            </a:r>
          </a:p>
          <a:p>
            <a:r>
              <a:rPr lang="fi-FI" dirty="0"/>
              <a:t>Myös systeemisesti vaikuttavia lääkkeitä voi antaa </a:t>
            </a:r>
            <a:r>
              <a:rPr lang="fi-FI" dirty="0" err="1"/>
              <a:t>transdermaalisesti</a:t>
            </a:r>
            <a:endParaRPr lang="fi-FI" dirty="0"/>
          </a:p>
          <a:p>
            <a:r>
              <a:rPr lang="fi-FI" dirty="0"/>
              <a:t>Silmätipat, -voiteet,- vedet ja –lamellit</a:t>
            </a:r>
          </a:p>
          <a:p>
            <a:pPr lvl="1"/>
            <a:r>
              <a:rPr lang="fi-FI" sz="2000" dirty="0"/>
              <a:t>Silmälääkkeen antojärjestys! Vesiliukoinen ensin, sen jälkeen rasvaliukoinen! Ärsyttävät lääkkeet viimeiseksi! Silmätipat ennen silmävoidetta! </a:t>
            </a:r>
          </a:p>
          <a:p>
            <a:r>
              <a:rPr lang="fi-FI" dirty="0"/>
              <a:t>Korvatipat, -voiteet, -huuhteet</a:t>
            </a:r>
          </a:p>
          <a:p>
            <a:r>
              <a:rPr lang="fi-FI" dirty="0"/>
              <a:t>Emätinpuikko, -vaahto ja -voide</a:t>
            </a:r>
          </a:p>
        </p:txBody>
      </p:sp>
    </p:spTree>
    <p:extLst>
      <p:ext uri="{BB962C8B-B14F-4D97-AF65-F5344CB8AC3E}">
        <p14:creationId xmlns:p14="http://schemas.microsoft.com/office/powerpoint/2010/main" val="40264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Kuva, joka sisältää kohteen sininen, pullo, istuminen, laatikko&#10;&#10;Kuvaus luotu automaattisesti">
            <a:extLst>
              <a:ext uri="{FF2B5EF4-FFF2-40B4-BE49-F238E27FC236}">
                <a16:creationId xmlns:a16="http://schemas.microsoft.com/office/drawing/2014/main" id="{BB954D9E-E446-4A92-85B0-DB48E69F0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65067" y="643467"/>
            <a:ext cx="42618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/>
              <a:t>Injektio eli ruiske</a:t>
            </a:r>
          </a:p>
          <a:p>
            <a:pPr lvl="1"/>
            <a:r>
              <a:rPr lang="fi-FI" sz="2400" b="1" dirty="0"/>
              <a:t>Ihon sisään, eli </a:t>
            </a:r>
            <a:r>
              <a:rPr lang="fi-FI" sz="2400" b="1" dirty="0" err="1"/>
              <a:t>i.d</a:t>
            </a:r>
            <a:r>
              <a:rPr lang="fi-FI" sz="2400" dirty="0"/>
              <a:t>. = </a:t>
            </a:r>
            <a:r>
              <a:rPr lang="fi-FI" sz="2400" dirty="0" err="1"/>
              <a:t>intradermaalisesti</a:t>
            </a:r>
            <a:r>
              <a:rPr lang="fi-FI" sz="2400" dirty="0"/>
              <a:t> tai </a:t>
            </a:r>
            <a:r>
              <a:rPr lang="fi-FI" sz="2400" dirty="0" err="1"/>
              <a:t>i.c</a:t>
            </a:r>
            <a:r>
              <a:rPr lang="fi-FI" sz="2400" dirty="0"/>
              <a:t>. = </a:t>
            </a:r>
            <a:r>
              <a:rPr lang="fi-FI" sz="2400" dirty="0" err="1"/>
              <a:t>intrakutaanisesti</a:t>
            </a:r>
            <a:endParaRPr lang="fi-FI" sz="2400" dirty="0"/>
          </a:p>
          <a:p>
            <a:pPr lvl="1"/>
            <a:r>
              <a:rPr lang="fi-FI" sz="2400" dirty="0" err="1"/>
              <a:t>s.c</a:t>
            </a:r>
            <a:r>
              <a:rPr lang="fi-FI" sz="2400" dirty="0"/>
              <a:t>. = </a:t>
            </a:r>
            <a:r>
              <a:rPr lang="fi-FI" sz="2400" dirty="0" err="1"/>
              <a:t>subkutaanisesti</a:t>
            </a:r>
            <a:r>
              <a:rPr lang="fi-FI" sz="2400" dirty="0"/>
              <a:t> eli </a:t>
            </a:r>
            <a:r>
              <a:rPr lang="fi-FI" sz="2400" dirty="0" smtClean="0"/>
              <a:t>ihonalaiskudokseen</a:t>
            </a:r>
          </a:p>
          <a:p>
            <a:pPr lvl="1"/>
            <a:r>
              <a:rPr lang="fi-FI" sz="2400" dirty="0">
                <a:hlinkClick r:id="rId2"/>
              </a:rPr>
              <a:t>Injektiona annettavan rokotteen antotavat - YouTube</a:t>
            </a:r>
            <a:endParaRPr lang="fi-FI" sz="2400" dirty="0"/>
          </a:p>
          <a:p>
            <a:pPr lvl="1"/>
            <a:r>
              <a:rPr lang="fi-FI" sz="2400" dirty="0" err="1"/>
              <a:t>i.m</a:t>
            </a:r>
            <a:r>
              <a:rPr lang="fi-FI" sz="2400" dirty="0"/>
              <a:t>. = </a:t>
            </a:r>
            <a:r>
              <a:rPr lang="fi-FI" sz="2400" dirty="0" err="1"/>
              <a:t>intramuskulaarisesti</a:t>
            </a:r>
            <a:r>
              <a:rPr lang="fi-FI" sz="2400" dirty="0"/>
              <a:t> eli </a:t>
            </a:r>
            <a:r>
              <a:rPr lang="fi-FI" sz="2400" dirty="0" smtClean="0"/>
              <a:t>lihakseen</a:t>
            </a:r>
          </a:p>
          <a:p>
            <a:pPr lvl="1"/>
            <a:r>
              <a:rPr lang="fi-FI" sz="2400" dirty="0">
                <a:hlinkClick r:id="rId3"/>
              </a:rPr>
              <a:t>Rokotteen antaminen aikuisen olkavarteen lihaksensisäisesti, IM - YouTube</a:t>
            </a:r>
            <a:endParaRPr lang="fi-FI" sz="2400" dirty="0"/>
          </a:p>
          <a:p>
            <a:pPr lvl="1"/>
            <a:r>
              <a:rPr lang="fi-FI" sz="2400" dirty="0" err="1"/>
              <a:t>i.v</a:t>
            </a:r>
            <a:r>
              <a:rPr lang="fi-FI" sz="2400" dirty="0"/>
              <a:t>. = </a:t>
            </a:r>
            <a:r>
              <a:rPr lang="fi-FI" sz="2400" dirty="0" err="1"/>
              <a:t>intravenoosisesti</a:t>
            </a:r>
            <a:r>
              <a:rPr lang="fi-FI" sz="2400" dirty="0"/>
              <a:t> eli laskimoon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43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err="1"/>
              <a:t>s.c</a:t>
            </a:r>
            <a:r>
              <a:rPr lang="fi-FI" sz="3600" dirty="0"/>
              <a:t>, yleensä 1-2 ml</a:t>
            </a:r>
          </a:p>
          <a:p>
            <a:r>
              <a:rPr lang="fi-FI" sz="3600" dirty="0"/>
              <a:t>Tavallisimmat pistopaikat: olkavarsi, reisi, pakara tai vatsanalue</a:t>
            </a:r>
          </a:p>
          <a:p>
            <a:r>
              <a:rPr lang="fi-FI" sz="3600" dirty="0"/>
              <a:t>Insuliini-injektio</a:t>
            </a:r>
          </a:p>
          <a:p>
            <a:r>
              <a:rPr lang="fi-FI" sz="3600" dirty="0"/>
              <a:t>minihepariini</a:t>
            </a:r>
          </a:p>
        </p:txBody>
      </p:sp>
    </p:spTree>
    <p:extLst>
      <p:ext uri="{BB962C8B-B14F-4D97-AF65-F5344CB8AC3E}">
        <p14:creationId xmlns:p14="http://schemas.microsoft.com/office/powerpoint/2010/main" val="25135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Lääkkeen antoon tulee valmistautua aina huolella tarkistamalla lääkkeen oikeellisuus ja käyttökelpoisuus sekä varaamalla saataville tarvittavat lääkkeet ja välineet</a:t>
            </a:r>
            <a:r>
              <a:rPr lang="fi-FI" sz="3200" dirty="0" smtClean="0"/>
              <a:t>.</a:t>
            </a:r>
          </a:p>
          <a:p>
            <a:r>
              <a:rPr lang="fi-FI" sz="3200" dirty="0" smtClean="0"/>
              <a:t>Hoitajan rauhallinen käytös rauhoittaa myös piikkikammoisen potilaan/asiakkaan.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7031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err="1"/>
              <a:t>i.m</a:t>
            </a:r>
            <a:r>
              <a:rPr lang="fi-FI" sz="2800" dirty="0"/>
              <a:t>, enintään 5 ml</a:t>
            </a:r>
          </a:p>
          <a:p>
            <a:r>
              <a:rPr lang="fi-FI" sz="2800" dirty="0"/>
              <a:t>Z-tekniikka</a:t>
            </a:r>
          </a:p>
          <a:p>
            <a:r>
              <a:rPr lang="fi-FI" sz="2800" dirty="0"/>
              <a:t>Pistopaikat: vatsanpuoleinen pakaralihas, pakaralihaksen yläulkoneljännes, reisilihas, hartialihas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3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Lääkkeiden antotavat jaetaan kahteen päätyyppiin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i="1" dirty="0" err="1"/>
              <a:t>Enteraalinen</a:t>
            </a:r>
            <a:r>
              <a:rPr lang="fi-FI" sz="3200" i="1" dirty="0"/>
              <a:t> antotapa </a:t>
            </a:r>
            <a:r>
              <a:rPr lang="fi-FI" sz="3200" dirty="0"/>
              <a:t>= ruoansulatuskanavaan</a:t>
            </a:r>
          </a:p>
          <a:p>
            <a:r>
              <a:rPr lang="fi-FI" sz="3200" i="1" dirty="0" err="1"/>
              <a:t>Parenteraalinen</a:t>
            </a:r>
            <a:r>
              <a:rPr lang="fi-FI" sz="3200" i="1" dirty="0"/>
              <a:t> antotapa </a:t>
            </a:r>
            <a:r>
              <a:rPr lang="fi-FI" sz="3200" dirty="0"/>
              <a:t>= ruoansulatuskanavan </a:t>
            </a:r>
            <a:r>
              <a:rPr lang="fi-FI" sz="3200" dirty="0" smtClean="0"/>
              <a:t>ohi</a:t>
            </a:r>
          </a:p>
          <a:p>
            <a:endParaRPr lang="fi-FI" sz="3200" dirty="0"/>
          </a:p>
          <a:p>
            <a:r>
              <a:rPr lang="fi-FI" sz="3200" dirty="0" smtClean="0"/>
              <a:t>Miksi lääkkeestä täytyy olla erilaisia lääkemuotoja?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8795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34987F-7A44-427D-99EB-63C17673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606E0A4-BC89-4503-9D7D-2A114B098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Lääkkeiden antotavasta käytetään myös termejä: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i="1" dirty="0"/>
              <a:t>Systeeminen antotapa</a:t>
            </a:r>
            <a:r>
              <a:rPr lang="fi-FI" sz="3200" dirty="0"/>
              <a:t>= lääke vaikuttaa verenkierron välityksellä koko elimistöön</a:t>
            </a:r>
          </a:p>
          <a:p>
            <a:r>
              <a:rPr lang="fi-FI" sz="3200" i="1" dirty="0"/>
              <a:t>Paikallinen antotapa</a:t>
            </a:r>
            <a:r>
              <a:rPr lang="fi-FI" sz="3200" dirty="0"/>
              <a:t>= lääkkeen käyttö suoraan vaikutuskohteeseen ilman verenkierron </a:t>
            </a:r>
            <a:r>
              <a:rPr lang="fi-FI" sz="3200" dirty="0" smtClean="0"/>
              <a:t>välitystä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528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867" y="0"/>
            <a:ext cx="5147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Enteraaliset</a:t>
            </a:r>
            <a:r>
              <a:rPr lang="fi-FI" dirty="0"/>
              <a:t> antotavat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p.o</a:t>
            </a:r>
            <a:r>
              <a:rPr lang="fi-FI" sz="3200" dirty="0"/>
              <a:t>. = per </a:t>
            </a:r>
            <a:r>
              <a:rPr lang="fi-FI" sz="3200" dirty="0" err="1"/>
              <a:t>os</a:t>
            </a:r>
            <a:r>
              <a:rPr lang="fi-FI" sz="3200" dirty="0"/>
              <a:t>, suun kautta</a:t>
            </a:r>
          </a:p>
          <a:p>
            <a:r>
              <a:rPr lang="fi-FI" sz="3200" dirty="0" err="1"/>
              <a:t>i.o</a:t>
            </a:r>
            <a:r>
              <a:rPr lang="fi-FI" sz="3200" dirty="0"/>
              <a:t>. = intraoraalisesti, suunsisäisesti limakalvoille</a:t>
            </a:r>
          </a:p>
          <a:p>
            <a:r>
              <a:rPr lang="fi-FI" sz="3200" dirty="0"/>
              <a:t>Per </a:t>
            </a:r>
            <a:r>
              <a:rPr lang="fi-FI" sz="3200" dirty="0" err="1"/>
              <a:t>rectum</a:t>
            </a:r>
            <a:r>
              <a:rPr lang="fi-FI" sz="3200" dirty="0"/>
              <a:t> = peräsuolen kautta</a:t>
            </a:r>
          </a:p>
          <a:p>
            <a:r>
              <a:rPr lang="fi-FI" sz="3200" dirty="0"/>
              <a:t>PEG-letkun kautta</a:t>
            </a:r>
          </a:p>
        </p:txBody>
      </p:sp>
    </p:spTree>
    <p:extLst>
      <p:ext uri="{BB962C8B-B14F-4D97-AF65-F5344CB8AC3E}">
        <p14:creationId xmlns:p14="http://schemas.microsoft.com/office/powerpoint/2010/main" val="19756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2">
            <a:extLst>
              <a:ext uri="{FF2B5EF4-FFF2-40B4-BE49-F238E27FC236}">
                <a16:creationId xmlns:a16="http://schemas.microsoft.com/office/drawing/2014/main" id="{FFFC4BF9-1A1E-4696-8B9D-A3CDA9281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52" y="2052638"/>
            <a:ext cx="5619871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0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667" y="135467"/>
            <a:ext cx="6231466" cy="67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636</Words>
  <Application>Microsoft Office PowerPoint</Application>
  <PresentationFormat>Laajakuva</PresentationFormat>
  <Paragraphs>89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Ioni</vt:lpstr>
      <vt:lpstr>Lääkkeiden antotavat ja lääkemuodot</vt:lpstr>
      <vt:lpstr>PowerPoint-esitys</vt:lpstr>
      <vt:lpstr>Lääkkeiden antotavat jaetaan kahteen päätyyppiin</vt:lpstr>
      <vt:lpstr>PowerPoint-esitys</vt:lpstr>
      <vt:lpstr>Lääkkeiden antotavasta käytetään myös termejä:</vt:lpstr>
      <vt:lpstr>PowerPoint-esitys</vt:lpstr>
      <vt:lpstr>Enteraaliset antotavat</vt:lpstr>
      <vt:lpstr>PowerPoint-esitys</vt:lpstr>
      <vt:lpstr>PowerPoint-esitys</vt:lpstr>
      <vt:lpstr>PowerPoint-esitys</vt:lpstr>
      <vt:lpstr>PowerPoint-esitys</vt:lpstr>
      <vt:lpstr>Yleisimmät lääkemuodot</vt:lpstr>
      <vt:lpstr>PowerPoint-esitys</vt:lpstr>
      <vt:lpstr>PowerPoint-esitys</vt:lpstr>
      <vt:lpstr>PowerPoint-esitys</vt:lpstr>
      <vt:lpstr>PowerPoint-esitys</vt:lpstr>
      <vt:lpstr>Peräpuikon laittaminen</vt:lpstr>
      <vt:lpstr>PowerPoint-esitys</vt:lpstr>
      <vt:lpstr>Parenteraaliset antotavat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Lääkkeiden antotavat ja lääkemuodot</dc:title>
  <dc:creator>Mari Partanen</dc:creator>
  <cp:lastModifiedBy>Partanen Mari</cp:lastModifiedBy>
  <cp:revision>18</cp:revision>
  <dcterms:created xsi:type="dcterms:W3CDTF">2020-04-20T17:20:06Z</dcterms:created>
  <dcterms:modified xsi:type="dcterms:W3CDTF">2021-02-04T11:20:37Z</dcterms:modified>
</cp:coreProperties>
</file>