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70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80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033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50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10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18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35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71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82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01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020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25C6DC1-218A-4C49-81EF-1A757B8E05DD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32F12B-042C-422F-9F1D-B87C0892512F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37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yla.fi/laaketalo/tietoa-l%C3%A4%C3%A4kkeist%C3%A4/l%C3%A4%C3%A4kkeiden-haittavaikutukse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lifa.utu.fi/interaktiokortti.pdf" TargetMode="External"/><Relationship Id="rId2" Type="http://schemas.openxmlformats.org/officeDocument/2006/relationships/hyperlink" Target="https://sic.fimea.fi/3_2012/laakkeiden_yhteisvaikutukset_ovat_yleensa_hallittaviss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Lääkkeiden haitta-, </a:t>
            </a:r>
            <a:r>
              <a:rPr lang="fi-FI" dirty="0" err="1"/>
              <a:t>sivu-ja</a:t>
            </a:r>
            <a:r>
              <a:rPr lang="fi-FI" dirty="0"/>
              <a:t> yhteisvaikutukset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K-21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803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165412"/>
            <a:ext cx="10058400" cy="515470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 </a:t>
            </a:r>
            <a:r>
              <a:rPr lang="fi-FI" sz="3200" dirty="0"/>
              <a:t>Lääkevalmisteen aiheuttama haitallinen ja tahaton vaikutus tavallisesti käytetyllä annoksella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 Esimerkkejä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200" dirty="0"/>
              <a:t>Verenpainelääkkeet, voivat laskea verenpaineen liian alas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200" dirty="0"/>
              <a:t>Psykoosilääke, voi </a:t>
            </a:r>
            <a:r>
              <a:rPr lang="fi-FI" sz="3200" dirty="0" err="1"/>
              <a:t>aih</a:t>
            </a:r>
            <a:r>
              <a:rPr lang="fi-FI" sz="3200" dirty="0"/>
              <a:t>. vakavan luuydinvaurion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200" dirty="0"/>
              <a:t>Epilepsialääke, voi </a:t>
            </a:r>
            <a:r>
              <a:rPr lang="fi-FI" sz="3200" dirty="0" err="1"/>
              <a:t>aih</a:t>
            </a:r>
            <a:r>
              <a:rPr lang="fi-FI" sz="3200" dirty="0"/>
              <a:t>. pysyvän näkökentän puutokset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3200" dirty="0" err="1"/>
              <a:t>Digoksiini</a:t>
            </a:r>
            <a:r>
              <a:rPr lang="fi-FI" sz="3200" dirty="0"/>
              <a:t>, voi </a:t>
            </a:r>
            <a:r>
              <a:rPr lang="fi-FI" sz="3200" dirty="0" err="1"/>
              <a:t>aih</a:t>
            </a:r>
            <a:r>
              <a:rPr lang="fi-FI" sz="3200" dirty="0"/>
              <a:t>. sydämen rytmihäiriöitä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 Haittavaikutusriskiin vaikuttaa ikä, sukupuoli, perinnölliset poikkeavuudet, muut sairaudet sekä riskilääkkeet</a:t>
            </a:r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2906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273268"/>
            <a:ext cx="10058400" cy="1098331"/>
          </a:xfrm>
        </p:spPr>
        <p:txBody>
          <a:bodyPr>
            <a:normAutofit/>
          </a:bodyPr>
          <a:lstStyle/>
          <a:p>
            <a:r>
              <a:rPr lang="fi-FI" dirty="0"/>
              <a:t>Lääkkeiden aiheuttamat vakavat haitat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2070847"/>
            <a:ext cx="10058400" cy="379824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Anafylaktinen reaktio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Äkillinen, vakava ja hengenvaarallinen reaktio, joka kehittyy    muutamassa minuutissa lääkkeen antamisesta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Oireet: kutina, punoitus, huonovointisuus, verenpaineen lasku, voimakas hengenahdistus, pulssin tiheälyöntisyys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Hoito: adrenaliini, </a:t>
            </a:r>
            <a:r>
              <a:rPr lang="fi-FI" sz="2800" dirty="0" err="1"/>
              <a:t>EpiPen</a:t>
            </a:r>
            <a:endParaRPr lang="fi-FI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112, sairaalahoito</a:t>
            </a:r>
          </a:p>
          <a:p>
            <a:pPr marL="0" indent="0">
              <a:buNone/>
            </a:pPr>
            <a:endParaRPr lang="fi-FI" dirty="0"/>
          </a:p>
          <a:p>
            <a:pPr lvl="1">
              <a:buFont typeface="Wingdings" panose="05000000000000000000" pitchFamily="2" charset="2"/>
              <a:buChar char="q"/>
            </a:pPr>
            <a:endParaRPr lang="fi-FI" dirty="0"/>
          </a:p>
          <a:p>
            <a:pPr>
              <a:buFont typeface="Wingdings" panose="05000000000000000000" pitchFamily="2" charset="2"/>
              <a:buChar char="q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4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13173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fi-FI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Buranan haittavaikutukset?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Marevanin haittavaikutukset?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err="1"/>
              <a:t>Panadolin</a:t>
            </a:r>
            <a:r>
              <a:rPr lang="fi-FI" sz="2800" dirty="0"/>
              <a:t> haittavaikutukset?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 err="1"/>
              <a:t>Opioidien</a:t>
            </a:r>
            <a:r>
              <a:rPr lang="fi-FI" sz="2800" dirty="0"/>
              <a:t> haittavaikutukset?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Silmäterä – </a:t>
            </a:r>
            <a:r>
              <a:rPr lang="fi-FI" sz="2800" dirty="0" err="1"/>
              <a:t>mioosi</a:t>
            </a:r>
            <a:endParaRPr lang="fi-FI" sz="28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Verenkierto – </a:t>
            </a:r>
            <a:r>
              <a:rPr lang="fi-FI" sz="2800" dirty="0" err="1"/>
              <a:t>ortostaattinen</a:t>
            </a:r>
            <a:r>
              <a:rPr lang="fi-FI" sz="2800" dirty="0"/>
              <a:t> </a:t>
            </a:r>
            <a:r>
              <a:rPr lang="fi-FI" sz="2800" dirty="0" err="1"/>
              <a:t>hypotonia</a:t>
            </a:r>
            <a:endParaRPr lang="fi-FI" sz="28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Sileä lihas – mm. ummetus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2800" dirty="0"/>
              <a:t>Syöttösolut – histamiinin vapautuminen</a:t>
            </a:r>
          </a:p>
        </p:txBody>
      </p:sp>
    </p:spTree>
    <p:extLst>
      <p:ext uri="{BB962C8B-B14F-4D97-AF65-F5344CB8AC3E}">
        <p14:creationId xmlns:p14="http://schemas.microsoft.com/office/powerpoint/2010/main" val="250383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C4A62-5ADC-4F3B-B637-B4503F360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Lääkkeen sivuvaikutus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7F0214-1571-4D68-95BA-87A240A5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 https://www.terveyskyla.fi/laaketalo/tietoa-l%C3%A4%C3%A4kkeist%C3%A4/l%C3%A4%C3%A4kkeiden-haittavaikutukset</a:t>
            </a:r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Sivuvaikutus: </a:t>
            </a:r>
            <a:r>
              <a:rPr lang="fi-FI" sz="32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lääkkeen muu, kuin tavoiteltu vaikutusta.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rgbClr val="2A2A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32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Esim. </a:t>
            </a:r>
            <a:r>
              <a:rPr lang="fi-FI" sz="3200" b="0" i="0" dirty="0" err="1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ASA:a</a:t>
            </a:r>
            <a:r>
              <a:rPr lang="fi-FI" sz="3200" b="0" i="0" dirty="0">
                <a:solidFill>
                  <a:srgbClr val="2A2A2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käytettiin pitkään kipu- ja kuumelääkkeenä, kunnes huomattiin, että sen havaittiin sivuvaikutuksenaan häiritsevän veren hyytymistä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>
                <a:solidFill>
                  <a:srgbClr val="2A2A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Havainnon jälkeen sitä on käytetty pieninä annoksia estämään veritulppien syntyä</a:t>
            </a:r>
            <a:endParaRPr lang="fi-FI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33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Lääkkeiden yhteisvaikutukset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 </a:t>
            </a:r>
            <a:r>
              <a:rPr lang="fi-FI" sz="2800" dirty="0"/>
              <a:t>Yhteisvaikutus on kahden tai useamman lääkkeen yhtäaikaiseen käyttöön liittyvä yleensä haitallinen vaikutus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Lääkkeellä voi olla yhteisvaikutuksia toisen lääkkeen, ruoan tai juoman kanssa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Yhteisvaikutus voi olla haitallinen, esim. Marevan ja ASA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Tai hyödyllinen, esim. kaksi verenpainelääkettä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Lähihoitajan tulee ymmärtää yhteisvaikutusten merkitys ja muistaa niiden mahdollisuus hoitaessaan potilasta</a:t>
            </a:r>
          </a:p>
        </p:txBody>
      </p:sp>
    </p:spTree>
    <p:extLst>
      <p:ext uri="{BB962C8B-B14F-4D97-AF65-F5344CB8AC3E}">
        <p14:creationId xmlns:p14="http://schemas.microsoft.com/office/powerpoint/2010/main" val="265313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32E125-4359-4880-A06C-89C11BB7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4BB5AE-67E5-48B2-B578-C84CB6EC9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hlinkClick r:id="rId2"/>
              </a:rPr>
              <a:t>https://sic.fimea.fi/3_2012/laakkeiden_yhteisvaikutukset_ovat_yleensa_hallittavissa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dirty="0">
                <a:hlinkClick r:id="rId3"/>
              </a:rPr>
              <a:t>https://klifa.utu.fi/interaktiokortti.pdf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640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Harjoitus 1.</a:t>
            </a:r>
          </a:p>
          <a:p>
            <a:r>
              <a:rPr lang="fi-FI" dirty="0" smtClean="0"/>
              <a:t>Avaa koneelle interaktiokortti ja selvitä mysteeri:</a:t>
            </a:r>
          </a:p>
          <a:p>
            <a:r>
              <a:rPr lang="fi-FI" dirty="0" smtClean="0"/>
              <a:t>Kalevi syö </a:t>
            </a:r>
            <a:r>
              <a:rPr lang="fi-FI" dirty="0" err="1" smtClean="0"/>
              <a:t>Atorvastatin</a:t>
            </a:r>
            <a:r>
              <a:rPr lang="fi-FI" dirty="0" smtClean="0"/>
              <a:t> 40 mg 1x1 korkeaan kolesteroliin. Nyt Kalevi sai sieni-infektion ja lääkäri määräsi hänelle </a:t>
            </a:r>
            <a:r>
              <a:rPr lang="fi-FI" dirty="0" err="1" smtClean="0"/>
              <a:t>Fluconazol</a:t>
            </a:r>
            <a:r>
              <a:rPr lang="fi-FI" dirty="0" smtClean="0"/>
              <a:t> –kuurin. Kun Kalevi oli popsinut kuuriaan parin päivän ajan, hänelle tuli kovat lihaskivut. Miten tässä näin kävi?</a:t>
            </a:r>
          </a:p>
          <a:p>
            <a:endParaRPr lang="fi-FI" dirty="0"/>
          </a:p>
          <a:p>
            <a:r>
              <a:rPr lang="fi-FI" dirty="0" smtClean="0"/>
              <a:t>Harjoitus 2.</a:t>
            </a:r>
          </a:p>
          <a:p>
            <a:r>
              <a:rPr lang="fi-FI" dirty="0" smtClean="0"/>
              <a:t>Tutki interaktiokorttia.</a:t>
            </a:r>
          </a:p>
          <a:p>
            <a:r>
              <a:rPr lang="fi-FI" dirty="0" smtClean="0"/>
              <a:t>Pirkolla on verenpainetauti ja hän syö siihen </a:t>
            </a:r>
            <a:r>
              <a:rPr lang="fi-FI" dirty="0" err="1" smtClean="0"/>
              <a:t>Nifedipin</a:t>
            </a:r>
            <a:r>
              <a:rPr lang="fi-FI" dirty="0" smtClean="0"/>
              <a:t>-lääkettä. Nyt verenpainetauti on käynyt jo ihan sielun päälle ja Pirkko vaikuttaa masentuneelta. Naapurin Terttu on juuri hankkinut </a:t>
            </a:r>
            <a:r>
              <a:rPr lang="fi-FI" dirty="0" err="1" smtClean="0"/>
              <a:t>Mäkikuisma</a:t>
            </a:r>
            <a:r>
              <a:rPr lang="fi-FI" dirty="0" smtClean="0"/>
              <a:t>-pullon ja tarjoaa Pirkolle avuksi Mäkikuismaa. Pirkolle tällainen apu kyllä kelpaa. Mitenhän </a:t>
            </a:r>
            <a:r>
              <a:rPr lang="fi-FI" smtClean="0"/>
              <a:t>Pirkon käy?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8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</TotalTime>
  <Words>351</Words>
  <Application>Microsoft Office PowerPoint</Application>
  <PresentationFormat>Laajakuva</PresentationFormat>
  <Paragraphs>45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</vt:lpstr>
      <vt:lpstr>Lääkkeiden haitta-, sivu-ja yhteisvaikutukset</vt:lpstr>
      <vt:lpstr>PowerPoint-esitys</vt:lpstr>
      <vt:lpstr>Lääkkeiden aiheuttamat vakavat haitat</vt:lpstr>
      <vt:lpstr>PowerPoint-esitys</vt:lpstr>
      <vt:lpstr>Lääkkeen sivuvaikutus</vt:lpstr>
      <vt:lpstr>Lääkkeiden yhteisvaikutukset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Lääkkeiden haittavaikutukset</dc:title>
  <dc:creator>Partanen Mari</dc:creator>
  <cp:lastModifiedBy>Partanen Mari</cp:lastModifiedBy>
  <cp:revision>27</cp:revision>
  <dcterms:created xsi:type="dcterms:W3CDTF">2018-03-28T05:22:13Z</dcterms:created>
  <dcterms:modified xsi:type="dcterms:W3CDTF">2021-02-04T16:16:36Z</dcterms:modified>
</cp:coreProperties>
</file>