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69" r:id="rId4"/>
    <p:sldId id="270" r:id="rId5"/>
    <p:sldId id="271" r:id="rId6"/>
    <p:sldId id="258" r:id="rId7"/>
    <p:sldId id="266" r:id="rId8"/>
    <p:sldId id="267" r:id="rId9"/>
    <p:sldId id="275" r:id="rId10"/>
    <p:sldId id="276" r:id="rId11"/>
    <p:sldId id="272" r:id="rId12"/>
    <p:sldId id="273" r:id="rId13"/>
    <p:sldId id="277" r:id="rId14"/>
    <p:sldId id="278" r:id="rId15"/>
    <p:sldId id="279" r:id="rId16"/>
    <p:sldId id="280" r:id="rId17"/>
    <p:sldId id="281" r:id="rId18"/>
    <p:sldId id="282" r:id="rId19"/>
    <p:sldId id="283" r:id="rId20"/>
    <p:sldId id="286" r:id="rId21"/>
    <p:sldId id="284" r:id="rId22"/>
    <p:sldId id="263" r:id="rId23"/>
    <p:sldId id="285" r:id="rId24"/>
    <p:sldId id="260" r:id="rId25"/>
    <p:sldId id="26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90" d="100"/>
          <a:sy n="90" d="100"/>
        </p:scale>
        <p:origin x="25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i-FI" smtClean="0"/>
              <a:t>Muokkaa perustyyl. napsautt.</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i-FI" smtClean="0"/>
              <a:t>Muokkaa perustyyl. napsautt.</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smtClean="0"/>
              <a:t>Muokkaa perustyyl. napsautt.</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i-FI" smtClean="0"/>
              <a:t>Muokkaa perustyyl. napsautt.</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i-FI" smtClean="0"/>
              <a:t>Muokkaa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i-FI" smtClean="0"/>
              <a:t>Muokkaa perustyyl. napsautt.</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smtClean="0"/>
              <a:t>Muokkaa tekstin perustyylejä napsauttamalla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i-FI" smtClean="0"/>
              <a:t>Muokkaa perustyyl. napsautt.</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i-FI" smtClean="0"/>
              <a:t>Muokkaa perustyyl. napsautt.</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i-FI" smtClean="0"/>
              <a:t>Muokkaa perustyyl. napsautt.</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smtClean="0"/>
              <a:t>Muokkaa perustyyl. napsautt.</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i-FI" smtClean="0"/>
              <a:t>Muokkaa perustyyl. napsautt.</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i-FI" smtClean="0"/>
              <a:t>Muokkaa perustyyl. napsautt.</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areena.yle.fi/1-4517295"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finlex.fi/fi/laki/ajantasa/1992/19920785" TargetMode="External"/><Relationship Id="rId3" Type="http://schemas.openxmlformats.org/officeDocument/2006/relationships/hyperlink" Target="http://www.finlex.fi/fi/laki/alkup/2014/20141301" TargetMode="External"/><Relationship Id="rId7" Type="http://schemas.openxmlformats.org/officeDocument/2006/relationships/hyperlink" Target="http://www.finlex.fi/fi/laki/alkup/1999/19990731" TargetMode="External"/><Relationship Id="rId2" Type="http://schemas.openxmlformats.org/officeDocument/2006/relationships/hyperlink" Target="http://www.finlex.fi/fi/laki/alkup/2017/20170582" TargetMode="External"/><Relationship Id="rId1" Type="http://schemas.openxmlformats.org/officeDocument/2006/relationships/slideLayout" Target="../slideLayouts/slideLayout2.xml"/><Relationship Id="rId6" Type="http://schemas.openxmlformats.org/officeDocument/2006/relationships/hyperlink" Target="http://www.finlex.fi/fi/laki/ajantasa/1994/19940559" TargetMode="External"/><Relationship Id="rId5" Type="http://schemas.openxmlformats.org/officeDocument/2006/relationships/hyperlink" Target="http://www.finlex.fi/fi/laki/ajantasa/2000/20000812" TargetMode="External"/><Relationship Id="rId4" Type="http://schemas.openxmlformats.org/officeDocument/2006/relationships/hyperlink" Target="http://www.finlex.fi/fi/laki/alkup/2010/20101326" TargetMode="External"/><Relationship Id="rId9" Type="http://schemas.openxmlformats.org/officeDocument/2006/relationships/hyperlink" Target="http://www.finlex.fi/fi/laki/ajantasa/1989/19891062"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kaypahoito.fi/hoi50063" TargetMode="External"/><Relationship Id="rId2" Type="http://schemas.openxmlformats.org/officeDocument/2006/relationships/hyperlink" Target="http://urn.fi/URN:ISBN:978-952-00-4126-7" TargetMode="External"/><Relationship Id="rId1" Type="http://schemas.openxmlformats.org/officeDocument/2006/relationships/slideLayout" Target="../slideLayouts/slideLayout2.xml"/><Relationship Id="rId4" Type="http://schemas.openxmlformats.org/officeDocument/2006/relationships/hyperlink" Target="http://urn.fi/URN:ISBN:978-952-00-3896-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finlex.fi/fi/sopimukset/sopsteksti/2010/20100024/20100024_2" TargetMode="External"/><Relationship Id="rId2" Type="http://schemas.openxmlformats.org/officeDocument/2006/relationships/hyperlink" Target="http://www.finlex.fi/fi/sopimukset/sopsteksti/1999/19990063" TargetMode="External"/><Relationship Id="rId1" Type="http://schemas.openxmlformats.org/officeDocument/2006/relationships/slideLayout" Target="../slideLayouts/slideLayout2.xml"/><Relationship Id="rId4" Type="http://schemas.openxmlformats.org/officeDocument/2006/relationships/hyperlink" Target="https://thl.fi/documents/920256/1449649/who+palliative.pdf/85df63d2-572c-4e14-acea-b1bba68554d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erveyskirjasto.fi/terveyskirjasto/tk.koti?p_artikkeli=dlk0080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LN0JcP8F2H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Saattohoito (</a:t>
            </a:r>
            <a:r>
              <a:rPr lang="fi-FI" dirty="0" err="1" smtClean="0"/>
              <a:t>hospice</a:t>
            </a:r>
            <a:r>
              <a:rPr lang="fi-FI" dirty="0" smtClean="0"/>
              <a:t>-hoito)</a:t>
            </a:r>
            <a:endParaRPr lang="fi-FI" dirty="0"/>
          </a:p>
        </p:txBody>
      </p:sp>
      <p:sp>
        <p:nvSpPr>
          <p:cNvPr id="4" name="Alaotsikko 3"/>
          <p:cNvSpPr>
            <a:spLocks noGrp="1"/>
          </p:cNvSpPr>
          <p:nvPr>
            <p:ph type="subTitle" idx="1"/>
          </p:nvPr>
        </p:nvSpPr>
        <p:spPr/>
        <p:txBody>
          <a:bodyPr/>
          <a:lstStyle/>
          <a:p>
            <a:r>
              <a:rPr lang="fi-FI" dirty="0">
                <a:hlinkClick r:id="rId2"/>
              </a:rPr>
              <a:t>Hyvä kuolema | Akuutti | TV | Areena | yle.fi</a:t>
            </a:r>
            <a:endParaRPr lang="fi-FI" dirty="0"/>
          </a:p>
        </p:txBody>
      </p:sp>
    </p:spTree>
    <p:extLst>
      <p:ext uri="{BB962C8B-B14F-4D97-AF65-F5344CB8AC3E}">
        <p14:creationId xmlns:p14="http://schemas.microsoft.com/office/powerpoint/2010/main" val="671605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Kuinka lohdutat?</a:t>
            </a:r>
            <a:endParaRPr lang="fi-FI" dirty="0"/>
          </a:p>
        </p:txBody>
      </p:sp>
      <p:sp>
        <p:nvSpPr>
          <p:cNvPr id="3" name="Sisällön paikkamerkki 2"/>
          <p:cNvSpPr>
            <a:spLocks noGrp="1"/>
          </p:cNvSpPr>
          <p:nvPr>
            <p:ph idx="1"/>
          </p:nvPr>
        </p:nvSpPr>
        <p:spPr/>
        <p:txBody>
          <a:bodyPr>
            <a:normAutofit/>
          </a:bodyPr>
          <a:lstStyle/>
          <a:p>
            <a:r>
              <a:rPr lang="fi-FI" sz="2400" dirty="0" smtClean="0"/>
              <a:t>Anna aikaa potilaalle kertoa rauhassa ajatuksistaan ja huolistaan</a:t>
            </a:r>
          </a:p>
          <a:p>
            <a:r>
              <a:rPr lang="fi-FI" sz="2400" dirty="0" smtClean="0"/>
              <a:t>Anna lupa itkeä</a:t>
            </a:r>
          </a:p>
          <a:p>
            <a:r>
              <a:rPr lang="fi-FI" sz="2400" dirty="0" smtClean="0"/>
              <a:t>Kysy, mitä potilas toivoo loppuelämältään</a:t>
            </a:r>
          </a:p>
          <a:p>
            <a:r>
              <a:rPr lang="fi-FI" sz="2400" dirty="0" smtClean="0"/>
              <a:t>Kerro, miten oloa voidaan helpottaa</a:t>
            </a:r>
          </a:p>
          <a:p>
            <a:r>
              <a:rPr lang="fi-FI" sz="2400" dirty="0" smtClean="0"/>
              <a:t>Suru kertoo välittämisestä ja luopumisen vaikeudesta</a:t>
            </a:r>
            <a:endParaRPr lang="fi-FI" sz="2400" dirty="0"/>
          </a:p>
        </p:txBody>
      </p:sp>
    </p:spTree>
    <p:extLst>
      <p:ext uri="{BB962C8B-B14F-4D97-AF65-F5344CB8AC3E}">
        <p14:creationId xmlns:p14="http://schemas.microsoft.com/office/powerpoint/2010/main" val="4060187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Perushoito saattohoidossa</a:t>
            </a:r>
            <a:endParaRPr lang="fi-FI" dirty="0"/>
          </a:p>
        </p:txBody>
      </p:sp>
      <p:sp>
        <p:nvSpPr>
          <p:cNvPr id="3" name="Sisällön paikkamerkki 2"/>
          <p:cNvSpPr>
            <a:spLocks noGrp="1"/>
          </p:cNvSpPr>
          <p:nvPr>
            <p:ph idx="1"/>
          </p:nvPr>
        </p:nvSpPr>
        <p:spPr/>
        <p:txBody>
          <a:bodyPr/>
          <a:lstStyle/>
          <a:p>
            <a:r>
              <a:rPr lang="fi-FI" sz="2400" dirty="0" smtClean="0"/>
              <a:t>”Saattohoitopäätös on hoidon linjaamista, ei hoidon lopettamista”</a:t>
            </a:r>
          </a:p>
          <a:p>
            <a:r>
              <a:rPr lang="fi-FI" sz="2400" dirty="0" smtClean="0"/>
              <a:t>Saattohoidon tärkein osa on hyvä perushoito</a:t>
            </a:r>
          </a:p>
          <a:p>
            <a:r>
              <a:rPr lang="fi-FI" sz="2400" dirty="0" smtClean="0"/>
              <a:t>Huolehditaan hygieniasta, ravitsemuksesta, eritystoiminnasta, lääkityksestä, ihon ja suun kunnosta</a:t>
            </a:r>
          </a:p>
          <a:p>
            <a:r>
              <a:rPr lang="fi-FI" sz="2400" dirty="0" smtClean="0"/>
              <a:t>Uneen ja nukkumiseen kiinnitetään huomiota</a:t>
            </a:r>
          </a:p>
          <a:p>
            <a:r>
              <a:rPr lang="fi-FI" sz="2400" dirty="0" smtClean="0"/>
              <a:t>Oireiden seuranta ja niihin reagoiminen</a:t>
            </a:r>
            <a:endParaRPr lang="fi-FI" sz="2400" dirty="0"/>
          </a:p>
        </p:txBody>
      </p:sp>
    </p:spTree>
    <p:extLst>
      <p:ext uri="{BB962C8B-B14F-4D97-AF65-F5344CB8AC3E}">
        <p14:creationId xmlns:p14="http://schemas.microsoft.com/office/powerpoint/2010/main" val="4264957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Ihonhoito ja haavahoito</a:t>
            </a:r>
            <a:endParaRPr lang="fi-FI" dirty="0"/>
          </a:p>
        </p:txBody>
      </p:sp>
      <p:sp>
        <p:nvSpPr>
          <p:cNvPr id="3" name="Sisällön paikkamerkki 2"/>
          <p:cNvSpPr>
            <a:spLocks noGrp="1"/>
          </p:cNvSpPr>
          <p:nvPr>
            <p:ph idx="1"/>
          </p:nvPr>
        </p:nvSpPr>
        <p:spPr/>
        <p:txBody>
          <a:bodyPr/>
          <a:lstStyle/>
          <a:p>
            <a:r>
              <a:rPr lang="fi-FI" dirty="0" smtClean="0"/>
              <a:t>Vuodepotilaalla makaamisen paine ja laihtuminen altistavat herkästi painehaavaumille</a:t>
            </a:r>
          </a:p>
          <a:p>
            <a:r>
              <a:rPr lang="fi-FI" dirty="0" smtClean="0"/>
              <a:t>Säännöllinen rasvaus hyvällä perusvoiteella</a:t>
            </a:r>
          </a:p>
          <a:p>
            <a:r>
              <a:rPr lang="fi-FI" dirty="0" smtClean="0"/>
              <a:t>Syöpäkasvaimet saattavat aiheuttaa haavoja, jotka eivät yleensä parane</a:t>
            </a:r>
          </a:p>
          <a:p>
            <a:r>
              <a:rPr lang="fi-FI" dirty="0" smtClean="0"/>
              <a:t>Voi tulla hajuhaittoja, silloin voi haavoihin voi käyttää erilaisia haavanhoitotuotteita, kuten aktiivihiilisidoksia, hopeasidoksia, haavahunajaa</a:t>
            </a:r>
            <a:endParaRPr lang="fi-FI" dirty="0"/>
          </a:p>
        </p:txBody>
      </p:sp>
    </p:spTree>
    <p:extLst>
      <p:ext uri="{BB962C8B-B14F-4D97-AF65-F5344CB8AC3E}">
        <p14:creationId xmlns:p14="http://schemas.microsoft.com/office/powerpoint/2010/main" val="3999988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Asentohoidot ja fysioterapia</a:t>
            </a:r>
            <a:endParaRPr lang="fi-FI" dirty="0"/>
          </a:p>
        </p:txBody>
      </p:sp>
      <p:sp>
        <p:nvSpPr>
          <p:cNvPr id="3" name="Sisällön paikkamerkki 2"/>
          <p:cNvSpPr>
            <a:spLocks noGrp="1"/>
          </p:cNvSpPr>
          <p:nvPr>
            <p:ph idx="1"/>
          </p:nvPr>
        </p:nvSpPr>
        <p:spPr/>
        <p:txBody>
          <a:bodyPr/>
          <a:lstStyle/>
          <a:p>
            <a:r>
              <a:rPr lang="fi-FI" dirty="0" smtClean="0"/>
              <a:t>Asentohoidolla vähennetään painehaavojen syntyä</a:t>
            </a:r>
          </a:p>
          <a:p>
            <a:r>
              <a:rPr lang="fi-FI" dirty="0" smtClean="0"/>
              <a:t>Huomio ristiselkä, pakaroiden alue, kantapäät, kehräsluut ja lonkat</a:t>
            </a:r>
          </a:p>
          <a:p>
            <a:r>
              <a:rPr lang="fi-FI" dirty="0" smtClean="0"/>
              <a:t>Fysioterapeutti auttaa liikkumaan kivuttomasti sekä voi helpottaa kipua, turvotusta, hengenahdistusta</a:t>
            </a:r>
            <a:endParaRPr lang="fi-FI" dirty="0"/>
          </a:p>
        </p:txBody>
      </p:sp>
    </p:spTree>
    <p:extLst>
      <p:ext uri="{BB962C8B-B14F-4D97-AF65-F5344CB8AC3E}">
        <p14:creationId xmlns:p14="http://schemas.microsoft.com/office/powerpoint/2010/main" val="511852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Ravitsemus</a:t>
            </a:r>
          </a:p>
        </p:txBody>
      </p:sp>
      <p:sp>
        <p:nvSpPr>
          <p:cNvPr id="3" name="Sisällön paikkamerkki 2"/>
          <p:cNvSpPr>
            <a:spLocks noGrp="1"/>
          </p:cNvSpPr>
          <p:nvPr>
            <p:ph idx="1"/>
          </p:nvPr>
        </p:nvSpPr>
        <p:spPr/>
        <p:txBody>
          <a:bodyPr/>
          <a:lstStyle/>
          <a:p>
            <a:r>
              <a:rPr lang="fi-FI" dirty="0"/>
              <a:t>Vaikean sairauden edetessä elimistö ei kykene enää käyttämään ravintoa hyväksi normaaliin tapaan. Kuoleman lähestyessä nielemisrefleksi voi heikentyä, jolloin aspiraatioriski kasvaa</a:t>
            </a:r>
            <a:r>
              <a:rPr lang="fi-FI" dirty="0" smtClean="0"/>
              <a:t>.</a:t>
            </a:r>
            <a:endParaRPr lang="fi-FI" dirty="0"/>
          </a:p>
          <a:p>
            <a:r>
              <a:rPr lang="fi-FI" dirty="0"/>
              <a:t>Saattohoidossa periaatteena on, että potilas saa syödä itselleen mieluisia ruokia sen verran kuin haluaa ja jaksaa. Ravitsemushoito suonensisäisesti tai nenä-mahaletkun kautta ei pääsääntöisesti kuulu saattohoitoon eikä hyödytä potilasta. Loppuvaiheen syöpää tai dementiaa sairastavien ravitsemushoito ei paranna potilaan elämänlaatua eikä lisää elinaikaa.</a:t>
            </a:r>
          </a:p>
          <a:p>
            <a:endParaRPr lang="fi-FI" dirty="0"/>
          </a:p>
        </p:txBody>
      </p:sp>
    </p:spTree>
    <p:extLst>
      <p:ext uri="{BB962C8B-B14F-4D97-AF65-F5344CB8AC3E}">
        <p14:creationId xmlns:p14="http://schemas.microsoft.com/office/powerpoint/2010/main" val="4079999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Nesteytys</a:t>
            </a:r>
          </a:p>
        </p:txBody>
      </p:sp>
      <p:sp>
        <p:nvSpPr>
          <p:cNvPr id="3" name="Sisällön paikkamerkki 2"/>
          <p:cNvSpPr>
            <a:spLocks noGrp="1"/>
          </p:cNvSpPr>
          <p:nvPr>
            <p:ph idx="1"/>
          </p:nvPr>
        </p:nvSpPr>
        <p:spPr/>
        <p:txBody>
          <a:bodyPr/>
          <a:lstStyle/>
          <a:p>
            <a:r>
              <a:rPr lang="fi-FI" dirty="0"/>
              <a:t>Saattohoidossa potilaalla saattaa esiintyä elimistön kuivumista, joka on luonnollinen seuraus vaikean sairauden aiheuttamista muutoksista. </a:t>
            </a:r>
            <a:endParaRPr lang="fi-FI" dirty="0" smtClean="0"/>
          </a:p>
          <a:p>
            <a:r>
              <a:rPr lang="fi-FI" dirty="0" smtClean="0"/>
              <a:t>Nesteiden </a:t>
            </a:r>
            <a:r>
              <a:rPr lang="fi-FI" dirty="0"/>
              <a:t>juominen vähenee, ja hikoilu, kuume, ripuli ja oksentelu poistavat nesteitä elimistöstä. Saattohoidossa oleva potilas ei kuole nesteiden puutteeseen, vaan hän lopettaa nesteiden juomisen, koska on kuolemassa</a:t>
            </a:r>
            <a:r>
              <a:rPr lang="fi-FI" dirty="0" smtClean="0"/>
              <a:t>.</a:t>
            </a:r>
          </a:p>
          <a:p>
            <a:r>
              <a:rPr lang="fi-FI" dirty="0" smtClean="0"/>
              <a:t>Potilaan </a:t>
            </a:r>
            <a:r>
              <a:rPr lang="fi-FI" dirty="0"/>
              <a:t>annetaan juoda suun kautta sellaisia määriä, jotka tuntuvat hänestä miellyttäviltä.</a:t>
            </a:r>
          </a:p>
        </p:txBody>
      </p:sp>
    </p:spTree>
    <p:extLst>
      <p:ext uri="{BB962C8B-B14F-4D97-AF65-F5344CB8AC3E}">
        <p14:creationId xmlns:p14="http://schemas.microsoft.com/office/powerpoint/2010/main" val="2220415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Suonensisäinen nesteytys</a:t>
            </a:r>
          </a:p>
        </p:txBody>
      </p:sp>
      <p:sp>
        <p:nvSpPr>
          <p:cNvPr id="3" name="Sisällön paikkamerkki 2"/>
          <p:cNvSpPr>
            <a:spLocks noGrp="1"/>
          </p:cNvSpPr>
          <p:nvPr>
            <p:ph idx="1"/>
          </p:nvPr>
        </p:nvSpPr>
        <p:spPr/>
        <p:txBody>
          <a:bodyPr/>
          <a:lstStyle/>
          <a:p>
            <a:r>
              <a:rPr lang="fi-FI" dirty="0"/>
              <a:t>Suonensisäinen nesteytys ei pääsääntöisesti kuulu saattohoitoon, koska se ei lievitä kuolevan potilaan janontunnetta eikä lisää elinaikaa. Suonensisäinen nesteytys usein pahentaa potilaan vointia aiheuttamalla nesteen kertymistä keuhkoihin ja lisäämällä turvotuksia.</a:t>
            </a:r>
          </a:p>
          <a:p>
            <a:r>
              <a:rPr lang="fi-FI" dirty="0"/>
              <a:t>Kuolevan potilaan juomisen väheneminen saattaa aiheuttaa omaisille suurta huolta ja ahdistusta. Suonensisäistä nesteytystä ei kuitenkaan pidä koskaan aloittaa vain omaisten vaatimuksesta, vaan saattohoidossa toteutetaan potilaan kannalta parasta ja vähiten kärsimyksiä aiheuttavaa hoitoa. Omaisten huolia on syytä lievittää selittämällä nesteytyksen hyödyttömyys ja saattohoidon periaatteet. Ainoastaan mikäli arvioidaan suonensisäisen nesteytyksen lievittävän potilaan oireita tai parantavan toimintakykyä, voidaan nesteytystä harkita tilapäisesti.</a:t>
            </a:r>
          </a:p>
          <a:p>
            <a:endParaRPr lang="fi-FI" dirty="0"/>
          </a:p>
        </p:txBody>
      </p:sp>
    </p:spTree>
    <p:extLst>
      <p:ext uri="{BB962C8B-B14F-4D97-AF65-F5344CB8AC3E}">
        <p14:creationId xmlns:p14="http://schemas.microsoft.com/office/powerpoint/2010/main" val="1328749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Ruokahaluttomuus ja kuihtuminen</a:t>
            </a:r>
          </a:p>
        </p:txBody>
      </p:sp>
      <p:sp>
        <p:nvSpPr>
          <p:cNvPr id="3" name="Sisällön paikkamerkki 2"/>
          <p:cNvSpPr>
            <a:spLocks noGrp="1"/>
          </p:cNvSpPr>
          <p:nvPr>
            <p:ph idx="1"/>
          </p:nvPr>
        </p:nvSpPr>
        <p:spPr/>
        <p:txBody>
          <a:bodyPr/>
          <a:lstStyle/>
          <a:p>
            <a:r>
              <a:rPr lang="fi-FI" dirty="0"/>
              <a:t>Kuolemaan johtavan sairauden edetessä jopa 80 % potilaista kärsii </a:t>
            </a:r>
            <a:r>
              <a:rPr lang="fi-FI" dirty="0" err="1"/>
              <a:t>kakeksiasta</a:t>
            </a:r>
            <a:r>
              <a:rPr lang="fi-FI" dirty="0"/>
              <a:t> eli tahattomasta laihtumisesta. Ravinto imeytyy heikommin, eikä elimistö kykene enää hyödyntämään ravintoaineita. Potilaan ruokahalu heikkenee, ja pahoinvointia voi esiintyä. Potilaalta kannattaa kysellä mieluisia ruokia, tarjota pieniä annoksia kerrallaan ja kylmiä välipaloja. Nielemisvaikeuksissa voi auttaa soseutettu ruoka ja sakeutetut nesteet.</a:t>
            </a:r>
          </a:p>
          <a:p>
            <a:r>
              <a:rPr lang="fi-FI" dirty="0"/>
              <a:t>Suun kuivuminen voi vaikeuttaa syömistä, aiheuttaa janon tunnetta ja suun kipua. Monet lääkkeet ja vähäinen juominen voivat kuivattaa saattohoitopotilaan suuta. Perushoidossa tärkeää on hyvä suunhoito, suun kostuttaminen, kuivien suupielten ja huulten rasvaus ja tarvittaessa kostuttavien suuvesien ja -geelien käyttö.</a:t>
            </a:r>
          </a:p>
          <a:p>
            <a:endParaRPr lang="fi-FI" dirty="0"/>
          </a:p>
        </p:txBody>
      </p:sp>
    </p:spTree>
    <p:extLst>
      <p:ext uri="{BB962C8B-B14F-4D97-AF65-F5344CB8AC3E}">
        <p14:creationId xmlns:p14="http://schemas.microsoft.com/office/powerpoint/2010/main" val="3182016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Askites</a:t>
            </a:r>
            <a:r>
              <a:rPr lang="fi-FI" dirty="0"/>
              <a:t> ja </a:t>
            </a:r>
            <a:r>
              <a:rPr lang="fi-FI" dirty="0" err="1"/>
              <a:t>pleuraneste</a:t>
            </a:r>
            <a:endParaRPr lang="fi-FI" dirty="0"/>
          </a:p>
        </p:txBody>
      </p:sp>
      <p:sp>
        <p:nvSpPr>
          <p:cNvPr id="3" name="Sisällön paikkamerkki 2"/>
          <p:cNvSpPr>
            <a:spLocks noGrp="1"/>
          </p:cNvSpPr>
          <p:nvPr>
            <p:ph idx="1"/>
          </p:nvPr>
        </p:nvSpPr>
        <p:spPr/>
        <p:txBody>
          <a:bodyPr/>
          <a:lstStyle/>
          <a:p>
            <a:r>
              <a:rPr lang="fi-FI" dirty="0" err="1"/>
              <a:t>Askites</a:t>
            </a:r>
            <a:r>
              <a:rPr lang="fi-FI" dirty="0"/>
              <a:t> eli vatsaonteloon kertyvä neste on yleinen oire maksakirroosissa ja monissa levinneissä syövissä. </a:t>
            </a:r>
            <a:r>
              <a:rPr lang="fi-FI" dirty="0" err="1"/>
              <a:t>Askites</a:t>
            </a:r>
            <a:r>
              <a:rPr lang="fi-FI" dirty="0"/>
              <a:t> voi aiheuttaa vatsan </a:t>
            </a:r>
            <a:r>
              <a:rPr lang="fi-FI" dirty="0" err="1"/>
              <a:t>pömppöyttä</a:t>
            </a:r>
            <a:r>
              <a:rPr lang="fi-FI" dirty="0"/>
              <a:t> ja täyteläisyyden tunnetta, pahoinvointia, oksentelua, suolen vetovaikeuksia ja hengenahdistusta. </a:t>
            </a:r>
            <a:r>
              <a:rPr lang="fi-FI" dirty="0" err="1"/>
              <a:t>Askitesta</a:t>
            </a:r>
            <a:r>
              <a:rPr lang="fi-FI" dirty="0"/>
              <a:t> voi hoitaa nesteenpoistolääkkeiden lisäksi punktiolla tai </a:t>
            </a:r>
            <a:r>
              <a:rPr lang="fi-FI" dirty="0" err="1"/>
              <a:t>dreneerauksella</a:t>
            </a:r>
            <a:r>
              <a:rPr lang="fi-FI" dirty="0"/>
              <a:t>, jossa </a:t>
            </a:r>
            <a:r>
              <a:rPr lang="fi-FI" dirty="0" err="1"/>
              <a:t>askitesnestettä</a:t>
            </a:r>
            <a:r>
              <a:rPr lang="fi-FI" dirty="0"/>
              <a:t> poistetaan yleensä useita litroja kerrallaan. Nesteellä on taipumus palata takaisin, jolloin punktioita voidaan joutua tekemään toistuvasti.</a:t>
            </a:r>
          </a:p>
          <a:p>
            <a:r>
              <a:rPr lang="fi-FI" dirty="0"/>
              <a:t>Keuhkopussiin kertyvä </a:t>
            </a:r>
            <a:r>
              <a:rPr lang="fi-FI" dirty="0" err="1"/>
              <a:t>pleuraneste</a:t>
            </a:r>
            <a:r>
              <a:rPr lang="fi-FI" dirty="0"/>
              <a:t> aiheuttaa hengenahdistusta. Oiretta voidaan helpottaa </a:t>
            </a:r>
            <a:r>
              <a:rPr lang="fi-FI" dirty="0" err="1"/>
              <a:t>pleuranesteen</a:t>
            </a:r>
            <a:r>
              <a:rPr lang="fi-FI" dirty="0"/>
              <a:t> punktiolla tai </a:t>
            </a:r>
            <a:r>
              <a:rPr lang="fi-FI" dirty="0" err="1"/>
              <a:t>dreneerauksella</a:t>
            </a:r>
            <a:r>
              <a:rPr lang="fi-FI" dirty="0"/>
              <a:t>. Kuten </a:t>
            </a:r>
            <a:r>
              <a:rPr lang="fi-FI" dirty="0" err="1"/>
              <a:t>askites</a:t>
            </a:r>
            <a:r>
              <a:rPr lang="fi-FI" dirty="0"/>
              <a:t>, myös </a:t>
            </a:r>
            <a:r>
              <a:rPr lang="fi-FI" dirty="0" err="1"/>
              <a:t>pleuraneste</a:t>
            </a:r>
            <a:r>
              <a:rPr lang="fi-FI" dirty="0"/>
              <a:t> yleensä palaa takaisin jossain vaiheessa punktion jälkeen.</a:t>
            </a:r>
          </a:p>
          <a:p>
            <a:pPr marL="0" indent="0">
              <a:buNone/>
            </a:pPr>
            <a:endParaRPr lang="fi-FI" dirty="0"/>
          </a:p>
        </p:txBody>
      </p:sp>
    </p:spTree>
    <p:extLst>
      <p:ext uri="{BB962C8B-B14F-4D97-AF65-F5344CB8AC3E}">
        <p14:creationId xmlns:p14="http://schemas.microsoft.com/office/powerpoint/2010/main" val="3788071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Kivun hoito</a:t>
            </a:r>
            <a:endParaRPr lang="fi-FI" dirty="0"/>
          </a:p>
        </p:txBody>
      </p:sp>
      <p:sp>
        <p:nvSpPr>
          <p:cNvPr id="3" name="Sisällön paikkamerkki 2"/>
          <p:cNvSpPr>
            <a:spLocks noGrp="1"/>
          </p:cNvSpPr>
          <p:nvPr>
            <p:ph idx="1"/>
          </p:nvPr>
        </p:nvSpPr>
        <p:spPr/>
        <p:txBody>
          <a:bodyPr/>
          <a:lstStyle/>
          <a:p>
            <a:r>
              <a:rPr lang="fi-FI" dirty="0" smtClean="0"/>
              <a:t>Yleensä jatkuva kipulääkitys</a:t>
            </a:r>
          </a:p>
          <a:p>
            <a:r>
              <a:rPr lang="fi-FI" dirty="0" smtClean="0"/>
              <a:t>Vahvat </a:t>
            </a:r>
            <a:r>
              <a:rPr lang="fi-FI" dirty="0" err="1" smtClean="0"/>
              <a:t>opioidit</a:t>
            </a:r>
            <a:endParaRPr lang="fi-FI" dirty="0" smtClean="0"/>
          </a:p>
          <a:p>
            <a:r>
              <a:rPr lang="fi-FI" dirty="0" smtClean="0"/>
              <a:t>Hyvä perushoito auttaa kipuun</a:t>
            </a:r>
            <a:endParaRPr lang="fi-FI" dirty="0"/>
          </a:p>
        </p:txBody>
      </p:sp>
    </p:spTree>
    <p:extLst>
      <p:ext uri="{BB962C8B-B14F-4D97-AF65-F5344CB8AC3E}">
        <p14:creationId xmlns:p14="http://schemas.microsoft.com/office/powerpoint/2010/main" val="1877661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4" name="Sisällön paikkamerkki 3"/>
          <p:cNvPicPr>
            <a:picLocks noGrp="1" noChangeAspect="1"/>
          </p:cNvPicPr>
          <p:nvPr>
            <p:ph idx="1"/>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729706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Kivunhoidon portaat</a:t>
            </a:r>
            <a:endParaRPr lang="fi-FI" dirty="0"/>
          </a:p>
        </p:txBody>
      </p:sp>
      <p:pic>
        <p:nvPicPr>
          <p:cNvPr id="4" name="Sisällön paikkamerkki 3"/>
          <p:cNvPicPr>
            <a:picLocks noGrp="1" noChangeAspect="1"/>
          </p:cNvPicPr>
          <p:nvPr>
            <p:ph idx="1"/>
          </p:nvPr>
        </p:nvPicPr>
        <p:blipFill>
          <a:blip r:embed="rId2"/>
          <a:stretch>
            <a:fillRect/>
          </a:stretch>
        </p:blipFill>
        <p:spPr>
          <a:xfrm>
            <a:off x="1227667" y="1286933"/>
            <a:ext cx="10879665" cy="5401734"/>
          </a:xfrm>
          <a:prstGeom prst="rect">
            <a:avLst/>
          </a:prstGeom>
        </p:spPr>
      </p:pic>
    </p:spTree>
    <p:extLst>
      <p:ext uri="{BB962C8B-B14F-4D97-AF65-F5344CB8AC3E}">
        <p14:creationId xmlns:p14="http://schemas.microsoft.com/office/powerpoint/2010/main" val="3483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899413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92925" y="121920"/>
            <a:ext cx="8911687" cy="600891"/>
          </a:xfrm>
        </p:spPr>
        <p:txBody>
          <a:bodyPr>
            <a:normAutofit fontScale="90000"/>
          </a:bodyPr>
          <a:lstStyle/>
          <a:p>
            <a:r>
              <a:rPr lang="fi-FI" dirty="0" smtClean="0"/>
              <a:t>Mitä tapahtuu juuri ennen kuolemaa?</a:t>
            </a:r>
            <a:endParaRPr lang="fi-FI" dirty="0"/>
          </a:p>
        </p:txBody>
      </p:sp>
      <p:pic>
        <p:nvPicPr>
          <p:cNvPr id="4" name="Sisällön paikkamerkki 3"/>
          <p:cNvPicPr>
            <a:picLocks noGrp="1" noChangeAspect="1"/>
          </p:cNvPicPr>
          <p:nvPr>
            <p:ph idx="1"/>
          </p:nvPr>
        </p:nvPicPr>
        <p:blipFill>
          <a:blip r:embed="rId2"/>
          <a:stretch>
            <a:fillRect/>
          </a:stretch>
        </p:blipFill>
        <p:spPr>
          <a:xfrm>
            <a:off x="1" y="809897"/>
            <a:ext cx="12192000" cy="6048103"/>
          </a:xfrm>
          <a:prstGeom prst="rect">
            <a:avLst/>
          </a:prstGeom>
        </p:spPr>
      </p:pic>
    </p:spTree>
    <p:extLst>
      <p:ext uri="{BB962C8B-B14F-4D97-AF65-F5344CB8AC3E}">
        <p14:creationId xmlns:p14="http://schemas.microsoft.com/office/powerpoint/2010/main" val="1254866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92925" y="243840"/>
            <a:ext cx="8911687" cy="1097280"/>
          </a:xfrm>
        </p:spPr>
        <p:txBody>
          <a:bodyPr/>
          <a:lstStyle/>
          <a:p>
            <a:r>
              <a:rPr lang="fi-FI" dirty="0" smtClean="0"/>
              <a:t>Mitä tapahtuu kuoleman jälkeen?</a:t>
            </a:r>
            <a:endParaRPr lang="fi-FI" dirty="0"/>
          </a:p>
        </p:txBody>
      </p:sp>
      <p:pic>
        <p:nvPicPr>
          <p:cNvPr id="4" name="Sisällön paikkamerkki 3"/>
          <p:cNvPicPr>
            <a:picLocks noGrp="1" noChangeAspect="1"/>
          </p:cNvPicPr>
          <p:nvPr>
            <p:ph idx="1"/>
          </p:nvPr>
        </p:nvPicPr>
        <p:blipFill>
          <a:blip r:embed="rId2"/>
          <a:stretch>
            <a:fillRect/>
          </a:stretch>
        </p:blipFill>
        <p:spPr>
          <a:xfrm>
            <a:off x="0" y="1341120"/>
            <a:ext cx="12191999" cy="5516880"/>
          </a:xfrm>
          <a:prstGeom prst="rect">
            <a:avLst/>
          </a:prstGeom>
        </p:spPr>
      </p:pic>
    </p:spTree>
    <p:extLst>
      <p:ext uri="{BB962C8B-B14F-4D97-AF65-F5344CB8AC3E}">
        <p14:creationId xmlns:p14="http://schemas.microsoft.com/office/powerpoint/2010/main" val="3760650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Kuoleman toteaminen</a:t>
            </a:r>
            <a:endParaRPr lang="fi-FI" dirty="0"/>
          </a:p>
        </p:txBody>
      </p:sp>
      <p:sp>
        <p:nvSpPr>
          <p:cNvPr id="3" name="Sisällön paikkamerkki 2"/>
          <p:cNvSpPr>
            <a:spLocks noGrp="1"/>
          </p:cNvSpPr>
          <p:nvPr>
            <p:ph idx="1"/>
          </p:nvPr>
        </p:nvSpPr>
        <p:spPr>
          <a:xfrm>
            <a:off x="2589212" y="1358537"/>
            <a:ext cx="8915400" cy="4552685"/>
          </a:xfrm>
        </p:spPr>
        <p:txBody>
          <a:bodyPr>
            <a:noAutofit/>
          </a:bodyPr>
          <a:lstStyle/>
          <a:p>
            <a:r>
              <a:rPr lang="fi-FI" sz="2400" dirty="0" smtClean="0"/>
              <a:t>Vain lääkäri voi todeta kuoleman (myös lääketieteen opiskelija)</a:t>
            </a:r>
          </a:p>
          <a:p>
            <a:r>
              <a:rPr lang="fi-FI" sz="2400" dirty="0" smtClean="0"/>
              <a:t>Vainaja voidaan siirtää vainajien säilytystiloihin vasta sitten, kun lääkäri on todennut hänet kuolleeksi</a:t>
            </a:r>
          </a:p>
          <a:p>
            <a:r>
              <a:rPr lang="fi-FI" sz="2400" dirty="0" smtClean="0"/>
              <a:t>Vainaja siirretään kylmiöön kahden tunnin kuluttua kuolemasta</a:t>
            </a:r>
          </a:p>
          <a:p>
            <a:r>
              <a:rPr lang="fi-FI" sz="2400" dirty="0" err="1" smtClean="0"/>
              <a:t>STM:n</a:t>
            </a:r>
            <a:r>
              <a:rPr lang="fi-FI" sz="2400" dirty="0" smtClean="0"/>
              <a:t> oppaassa todetaan, että kun kuolema tapahtuu sos.- ja </a:t>
            </a:r>
            <a:r>
              <a:rPr lang="fi-FI" sz="2400" dirty="0" err="1" smtClean="0"/>
              <a:t>terv.huollon</a:t>
            </a:r>
            <a:r>
              <a:rPr lang="fi-FI" sz="2400" dirty="0" smtClean="0"/>
              <a:t> laitoksessa, lääkärin on todettava kuolema mahd. pian, viimeistään seuraavana arkipäivänä</a:t>
            </a:r>
          </a:p>
          <a:p>
            <a:r>
              <a:rPr lang="fi-FI" sz="2400" dirty="0" smtClean="0"/>
              <a:t>Kirjavia toimintayksikkökohtaisia ohjeita</a:t>
            </a:r>
            <a:endParaRPr lang="fi-FI" sz="2400" dirty="0"/>
          </a:p>
        </p:txBody>
      </p:sp>
    </p:spTree>
    <p:extLst>
      <p:ext uri="{BB962C8B-B14F-4D97-AF65-F5344CB8AC3E}">
        <p14:creationId xmlns:p14="http://schemas.microsoft.com/office/powerpoint/2010/main" val="62910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Toimenpiteet kuoleman jälkeen</a:t>
            </a:r>
            <a:endParaRPr lang="fi-FI" dirty="0"/>
          </a:p>
        </p:txBody>
      </p:sp>
      <p:sp>
        <p:nvSpPr>
          <p:cNvPr id="3" name="Sisällön paikkamerkki 2"/>
          <p:cNvSpPr>
            <a:spLocks noGrp="1"/>
          </p:cNvSpPr>
          <p:nvPr>
            <p:ph idx="1"/>
          </p:nvPr>
        </p:nvSpPr>
        <p:spPr/>
        <p:txBody>
          <a:bodyPr>
            <a:normAutofit lnSpcReduction="10000"/>
          </a:bodyPr>
          <a:lstStyle/>
          <a:p>
            <a:r>
              <a:rPr lang="fi-FI" sz="2400" dirty="0" smtClean="0"/>
              <a:t>Ilmoita lääkärille ja omaisille, kirjaa kuolinaika</a:t>
            </a:r>
          </a:p>
          <a:p>
            <a:r>
              <a:rPr lang="fi-FI" sz="2400" dirty="0" smtClean="0"/>
              <a:t>Lääkäri toteaa kuoleman ja kirjaa asian potilasasiakirjoihin</a:t>
            </a:r>
          </a:p>
          <a:p>
            <a:r>
              <a:rPr lang="fi-FI" sz="2400" dirty="0" smtClean="0"/>
              <a:t>Omaisilla on mahdollisuus käydä hyvästelemässä vainaja sekä myöhemmin arkkuun laiton yhteydessä</a:t>
            </a:r>
          </a:p>
          <a:p>
            <a:r>
              <a:rPr lang="fi-FI" sz="2400" dirty="0" smtClean="0"/>
              <a:t>Omaisten kanssa keskustellaan kuolemaan liittyvistä toimenpiteistä</a:t>
            </a:r>
          </a:p>
          <a:p>
            <a:r>
              <a:rPr lang="fi-FI" sz="2400" dirty="0" smtClean="0"/>
              <a:t>Vainajan laittaminen arvokkaasti ja hyviä tapoja noudattaen, omaiset voivat olla läsnä laittamisessa</a:t>
            </a:r>
          </a:p>
          <a:p>
            <a:endParaRPr lang="fi-FI" dirty="0"/>
          </a:p>
        </p:txBody>
      </p:sp>
    </p:spTree>
    <p:extLst>
      <p:ext uri="{BB962C8B-B14F-4D97-AF65-F5344CB8AC3E}">
        <p14:creationId xmlns:p14="http://schemas.microsoft.com/office/powerpoint/2010/main" val="4234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589212" y="879566"/>
            <a:ext cx="8915400" cy="5031656"/>
          </a:xfrm>
        </p:spPr>
        <p:txBody>
          <a:bodyPr>
            <a:normAutofit lnSpcReduction="10000"/>
          </a:bodyPr>
          <a:lstStyle/>
          <a:p>
            <a:pPr marL="0" indent="0">
              <a:buNone/>
            </a:pPr>
            <a:r>
              <a:rPr lang="fi-FI" sz="2400" b="1" dirty="0" smtClean="0">
                <a:effectLst>
                  <a:outerShdw blurRad="38100" dist="38100" dir="2700000" algn="tl">
                    <a:srgbClr val="000000">
                      <a:alpha val="43137"/>
                    </a:srgbClr>
                  </a:outerShdw>
                </a:effectLst>
              </a:rPr>
              <a:t>Keskeiset </a:t>
            </a:r>
            <a:r>
              <a:rPr lang="fi-FI" sz="2400" b="1" dirty="0">
                <a:effectLst>
                  <a:outerShdw blurRad="38100" dist="38100" dir="2700000" algn="tl">
                    <a:srgbClr val="000000">
                      <a:alpha val="43137"/>
                    </a:srgbClr>
                  </a:outerShdw>
                </a:effectLst>
              </a:rPr>
              <a:t>elämän loppuvaiheen hoitoa ohjaavat lait ja asetukset </a:t>
            </a:r>
            <a:r>
              <a:rPr lang="fi-FI" sz="2400" b="1" dirty="0" smtClean="0">
                <a:effectLst>
                  <a:outerShdw blurRad="38100" dist="38100" dir="2700000" algn="tl">
                    <a:srgbClr val="000000">
                      <a:alpha val="43137"/>
                    </a:srgbClr>
                  </a:outerShdw>
                </a:effectLst>
              </a:rPr>
              <a:t>ovat</a:t>
            </a:r>
          </a:p>
          <a:p>
            <a:pPr marL="0" indent="0">
              <a:buNone/>
            </a:pPr>
            <a:endParaRPr lang="fi-FI" sz="2400" b="1" dirty="0">
              <a:effectLst>
                <a:outerShdw blurRad="38100" dist="38100" dir="2700000" algn="tl">
                  <a:srgbClr val="000000">
                    <a:alpha val="43137"/>
                  </a:srgbClr>
                </a:outerShdw>
              </a:effectLst>
            </a:endParaRPr>
          </a:p>
          <a:p>
            <a:r>
              <a:rPr lang="fi-FI" sz="2000" dirty="0">
                <a:hlinkClick r:id="rId2" tooltip="Aukeaa uuteen ikkunaan"/>
              </a:rPr>
              <a:t>Valtioneuvoston asetus erikoissairaanhoidon työnjaosta ja eräiden tehtävien keskittämisestä 582/2017</a:t>
            </a:r>
            <a:endParaRPr lang="fi-FI" sz="2000" dirty="0"/>
          </a:p>
          <a:p>
            <a:r>
              <a:rPr lang="fi-FI" sz="2000" dirty="0">
                <a:hlinkClick r:id="rId3" tooltip="Aukeaa uuteen ikkunaan"/>
              </a:rPr>
              <a:t>Sosiaalihuoltolaki 1301/2014</a:t>
            </a:r>
            <a:endParaRPr lang="fi-FI" sz="2000" dirty="0"/>
          </a:p>
          <a:p>
            <a:r>
              <a:rPr lang="fi-FI" sz="2000" dirty="0">
                <a:hlinkClick r:id="rId4" tooltip="Aukeaa uuteen ikkunaan"/>
              </a:rPr>
              <a:t>Terveydenhuoltolaki 1326/2010</a:t>
            </a:r>
            <a:r>
              <a:rPr lang="fi-FI" sz="2000" dirty="0"/>
              <a:t>  </a:t>
            </a:r>
          </a:p>
          <a:p>
            <a:r>
              <a:rPr lang="fi-FI" sz="2000" dirty="0">
                <a:hlinkClick r:id="rId5" tooltip="Aukeaa uuteen ikkunaan"/>
              </a:rPr>
              <a:t>Laki sosiaalihuollon asiakkaan asemasta ja oikeuksista 812/2000</a:t>
            </a:r>
            <a:endParaRPr lang="fi-FI" sz="2000" dirty="0"/>
          </a:p>
          <a:p>
            <a:r>
              <a:rPr lang="fi-FI" sz="2000" dirty="0">
                <a:hlinkClick r:id="rId6" tooltip="Aukeaa uuteen ikkunaan"/>
              </a:rPr>
              <a:t>Laki terveydenhuollon ammattihenkilöistä 559/1994</a:t>
            </a:r>
            <a:endParaRPr lang="fi-FI" sz="2000" dirty="0"/>
          </a:p>
          <a:p>
            <a:r>
              <a:rPr lang="fi-FI" sz="2000" dirty="0">
                <a:hlinkClick r:id="rId7" tooltip="Aukeaa uuteen ikkunaan"/>
              </a:rPr>
              <a:t>Suomen perustuslaki 731/1999</a:t>
            </a:r>
            <a:endParaRPr lang="fi-FI" sz="2000" dirty="0"/>
          </a:p>
          <a:p>
            <a:r>
              <a:rPr lang="fi-FI" sz="2000" dirty="0">
                <a:hlinkClick r:id="rId8" tooltip="Aukeaa uuteen ikkunaan"/>
              </a:rPr>
              <a:t>Laki potilaan asemasta ja oikeudesta 785/1992</a:t>
            </a:r>
            <a:endParaRPr lang="fi-FI" sz="2000" dirty="0"/>
          </a:p>
          <a:p>
            <a:r>
              <a:rPr lang="fi-FI" sz="2000" dirty="0">
                <a:hlinkClick r:id="rId9" tooltip="Aukeaa uuteen ikkunaan"/>
              </a:rPr>
              <a:t>Erikoissairaanhoitolaki 1062/1989</a:t>
            </a:r>
            <a:r>
              <a:rPr lang="fi-FI" sz="2000" dirty="0"/>
              <a:t>. </a:t>
            </a:r>
          </a:p>
          <a:p>
            <a:pPr marL="0" indent="0">
              <a:buNone/>
            </a:pPr>
            <a:endParaRPr lang="fi-FI" dirty="0"/>
          </a:p>
        </p:txBody>
      </p:sp>
    </p:spTree>
    <p:extLst>
      <p:ext uri="{BB962C8B-B14F-4D97-AF65-F5344CB8AC3E}">
        <p14:creationId xmlns:p14="http://schemas.microsoft.com/office/powerpoint/2010/main" val="3621841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589212" y="827314"/>
            <a:ext cx="8915400" cy="5083908"/>
          </a:xfrm>
        </p:spPr>
        <p:txBody>
          <a:bodyPr/>
          <a:lstStyle/>
          <a:p>
            <a:r>
              <a:rPr lang="fi-FI" sz="2400" b="1" u="sng" dirty="0"/>
              <a:t>Kansalliset </a:t>
            </a:r>
            <a:r>
              <a:rPr lang="fi-FI" sz="2400" b="1" u="sng" dirty="0" smtClean="0"/>
              <a:t>suositukset</a:t>
            </a:r>
          </a:p>
          <a:p>
            <a:pPr marL="0" indent="0">
              <a:buNone/>
            </a:pPr>
            <a:endParaRPr lang="fi-FI" sz="2400" b="1" u="sng" dirty="0"/>
          </a:p>
          <a:p>
            <a:r>
              <a:rPr lang="fi-FI" sz="2400" dirty="0" smtClean="0">
                <a:hlinkClick r:id="rId2" tooltip="Aukeaa uuteen ikkunaan"/>
              </a:rPr>
              <a:t>Suositus </a:t>
            </a:r>
            <a:r>
              <a:rPr lang="fi-FI" sz="2400" dirty="0">
                <a:hlinkClick r:id="rId2" tooltip="Aukeaa uuteen ikkunaan"/>
              </a:rPr>
              <a:t>palliatiivisen hoidon palveluiden tuottamisesta ja laadun parantamisesta Suomessa: Palliatiivisen hoidon asiantuntijaryhmän loppuraportti (STM 2019)</a:t>
            </a:r>
            <a:endParaRPr lang="fi-FI" sz="2400" dirty="0"/>
          </a:p>
          <a:p>
            <a:r>
              <a:rPr lang="fi-FI" sz="2400" dirty="0">
                <a:hlinkClick r:id="rId3" tooltip="Aukeaa uuteen ikkunaan"/>
              </a:rPr>
              <a:t>Palliatiivinen hoito ja saattohoito. Käypä hoito -suositus (2018)</a:t>
            </a:r>
            <a:r>
              <a:rPr lang="fi-FI" sz="2400" dirty="0"/>
              <a:t>  </a:t>
            </a:r>
          </a:p>
          <a:p>
            <a:r>
              <a:rPr lang="fi-FI" sz="2400" u="sng" dirty="0">
                <a:hlinkClick r:id="rId4" tooltip="Aukeaa uuteen ikkunaan"/>
              </a:rPr>
              <a:t>Palliatiivisen hoidon ja saattohoidon järjestäminen. Työryhmän suositus </a:t>
            </a:r>
            <a:r>
              <a:rPr lang="fi-FI" sz="2400" u="sng" dirty="0" err="1">
                <a:hlinkClick r:id="rId4" tooltip="Aukeaa uuteen ikkunaan"/>
              </a:rPr>
              <a:t>osaamis</a:t>
            </a:r>
            <a:r>
              <a:rPr lang="fi-FI" sz="2400" u="sng" dirty="0">
                <a:hlinkClick r:id="rId4" tooltip="Aukeaa uuteen ikkunaan"/>
              </a:rPr>
              <a:t>- ja laatukriteereistä </a:t>
            </a:r>
            <a:r>
              <a:rPr lang="fi-FI" sz="2400" u="sng" dirty="0" err="1">
                <a:hlinkClick r:id="rId4" tooltip="Aukeaa uuteen ikkunaan"/>
              </a:rPr>
              <a:t>sosiaali</a:t>
            </a:r>
            <a:r>
              <a:rPr lang="fi-FI" sz="2400" u="sng" dirty="0">
                <a:hlinkClick r:id="rId4" tooltip="Aukeaa uuteen ikkunaan"/>
              </a:rPr>
              <a:t>- ja terveydenhuollon palvelujärjestelmälle (STM 2017).</a:t>
            </a:r>
            <a:endParaRPr lang="fi-FI" sz="2400" dirty="0"/>
          </a:p>
          <a:p>
            <a:endParaRPr lang="fi-FI" dirty="0"/>
          </a:p>
        </p:txBody>
      </p:sp>
    </p:spTree>
    <p:extLst>
      <p:ext uri="{BB962C8B-B14F-4D97-AF65-F5344CB8AC3E}">
        <p14:creationId xmlns:p14="http://schemas.microsoft.com/office/powerpoint/2010/main" val="2902127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2589212" y="644434"/>
            <a:ext cx="8915400" cy="5266788"/>
          </a:xfrm>
        </p:spPr>
        <p:txBody>
          <a:bodyPr/>
          <a:lstStyle/>
          <a:p>
            <a:r>
              <a:rPr lang="fi-FI" sz="2400" b="1" u="sng" dirty="0"/>
              <a:t>Kansainväliset </a:t>
            </a:r>
            <a:r>
              <a:rPr lang="fi-FI" sz="2400" b="1" u="sng" dirty="0" smtClean="0"/>
              <a:t>suositukset</a:t>
            </a:r>
          </a:p>
          <a:p>
            <a:endParaRPr lang="fi-FI" sz="2400" b="1" u="sng" dirty="0"/>
          </a:p>
          <a:p>
            <a:pPr marL="0" indent="0">
              <a:buNone/>
            </a:pPr>
            <a:endParaRPr lang="fi-FI" sz="2400" b="1" u="sng" dirty="0"/>
          </a:p>
          <a:p>
            <a:r>
              <a:rPr lang="fi-FI" sz="2400" dirty="0" smtClean="0"/>
              <a:t>YK:n </a:t>
            </a:r>
            <a:r>
              <a:rPr lang="fi-FI" sz="2400" dirty="0"/>
              <a:t>Kuolevan oikeuksien julistus (1975)</a:t>
            </a:r>
          </a:p>
          <a:p>
            <a:r>
              <a:rPr lang="fi-FI" sz="2400" dirty="0">
                <a:hlinkClick r:id="rId2" tooltip="Aukeaa uuteen ikkunaan"/>
              </a:rPr>
              <a:t>Euroopan ihmisoikeussopimus 63/1999</a:t>
            </a:r>
            <a:endParaRPr lang="fi-FI" sz="2400" dirty="0"/>
          </a:p>
          <a:p>
            <a:r>
              <a:rPr lang="fi-FI" sz="2400" dirty="0">
                <a:hlinkClick r:id="rId3" tooltip="Aukeaa uuteen ikkunaan"/>
              </a:rPr>
              <a:t>Yleissopimus ihmisoikeuksista ja biolääketieteestä (2010)</a:t>
            </a:r>
            <a:endParaRPr lang="fi-FI" sz="2400" dirty="0"/>
          </a:p>
          <a:p>
            <a:r>
              <a:rPr lang="fi-FI" sz="2400" dirty="0">
                <a:hlinkClick r:id="rId4" tooltip="Avautuu uuteen ikkunaan"/>
              </a:rPr>
              <a:t>WHO:n suositus palliatiivisesta hoidosta (2014, pdf 157 </a:t>
            </a:r>
            <a:r>
              <a:rPr lang="fi-FI" sz="2400" dirty="0" err="1">
                <a:hlinkClick r:id="rId4" tooltip="Avautuu uuteen ikkunaan"/>
              </a:rPr>
              <a:t>kt</a:t>
            </a:r>
            <a:r>
              <a:rPr lang="fi-FI" sz="2400" dirty="0">
                <a:hlinkClick r:id="rId4" tooltip="Avautuu uuteen ikkunaan"/>
              </a:rPr>
              <a:t>)</a:t>
            </a:r>
            <a:endParaRPr lang="fi-FI" sz="2400" dirty="0"/>
          </a:p>
          <a:p>
            <a:endParaRPr lang="fi-FI" dirty="0"/>
          </a:p>
        </p:txBody>
      </p:sp>
    </p:spTree>
    <p:extLst>
      <p:ext uri="{BB962C8B-B14F-4D97-AF65-F5344CB8AC3E}">
        <p14:creationId xmlns:p14="http://schemas.microsoft.com/office/powerpoint/2010/main" val="40253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a:xfrm>
            <a:off x="2589212" y="1506583"/>
            <a:ext cx="8915400" cy="4404639"/>
          </a:xfrm>
        </p:spPr>
        <p:txBody>
          <a:bodyPr/>
          <a:lstStyle/>
          <a:p>
            <a:r>
              <a:rPr lang="fi-FI" sz="2400" dirty="0" smtClean="0"/>
              <a:t>Palliatiivinen hoito = parantumattomasti sairaan aktiivista hoitoa, kun parantavan hoidon mahdollisuuksia ei enää ole (jopa vuosia kestävä, oireita lievittävä hoito)</a:t>
            </a:r>
          </a:p>
          <a:p>
            <a:r>
              <a:rPr lang="fi-FI" sz="2400" dirty="0" smtClean="0"/>
              <a:t>Saattohoito = lähempänä kuoleman todennäköistä ajankohtaa (kesto viikkoja tai enintään kuukausia)</a:t>
            </a:r>
          </a:p>
          <a:p>
            <a:r>
              <a:rPr lang="fi-FI" sz="2400" dirty="0" smtClean="0"/>
              <a:t>Palliatiiviseen hoitoon siirtyminen tai saattohoidon aloittaminen ovat tärkeitä päätöksiä</a:t>
            </a:r>
          </a:p>
          <a:p>
            <a:r>
              <a:rPr lang="fi-FI" sz="2400" dirty="0" smtClean="0"/>
              <a:t>Hoitolinjauksista tulisi sopia tarpeeksi ajoissa ja yhteisymmärryksessä hoidettavan ja läheisten kanssa</a:t>
            </a:r>
          </a:p>
          <a:p>
            <a:pPr marL="0" indent="0">
              <a:buNone/>
            </a:pPr>
            <a:endParaRPr lang="fi-FI" dirty="0"/>
          </a:p>
        </p:txBody>
      </p:sp>
    </p:spTree>
    <p:extLst>
      <p:ext uri="{BB962C8B-B14F-4D97-AF65-F5344CB8AC3E}">
        <p14:creationId xmlns:p14="http://schemas.microsoft.com/office/powerpoint/2010/main" val="1697555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Saattohoitopäätös </a:t>
            </a:r>
            <a:endParaRPr lang="fi-FI" dirty="0"/>
          </a:p>
        </p:txBody>
      </p:sp>
      <p:sp>
        <p:nvSpPr>
          <p:cNvPr id="3" name="Sisällön paikkamerkki 2"/>
          <p:cNvSpPr>
            <a:spLocks noGrp="1"/>
          </p:cNvSpPr>
          <p:nvPr>
            <p:ph idx="1"/>
          </p:nvPr>
        </p:nvSpPr>
        <p:spPr/>
        <p:txBody>
          <a:bodyPr>
            <a:normAutofit lnSpcReduction="10000"/>
          </a:bodyPr>
          <a:lstStyle/>
          <a:p>
            <a:r>
              <a:rPr lang="fi-FI" sz="2400" dirty="0" smtClean="0"/>
              <a:t>Tärkeä hoitopäätös, josta on keskusteltava potilaan itsensä kanssa</a:t>
            </a:r>
          </a:p>
          <a:p>
            <a:r>
              <a:rPr lang="fi-FI" sz="2400" dirty="0" smtClean="0"/>
              <a:t>Jos potilas ei pysty itse päättämään hoidostaan, keskustellaan läheisten kanssa ja tiedusteltava, millainen hoito parhaiten vastaa hänen tahtoaan</a:t>
            </a:r>
          </a:p>
          <a:p>
            <a:r>
              <a:rPr lang="fi-FI" sz="2400" dirty="0" smtClean="0"/>
              <a:t>Yhteisymmärryksessä potilaan ja läheisten kanssa</a:t>
            </a:r>
          </a:p>
          <a:p>
            <a:r>
              <a:rPr lang="fi-FI" sz="2400" dirty="0" smtClean="0"/>
              <a:t>Kirjataan potilasasiakirjoihin</a:t>
            </a:r>
          </a:p>
          <a:p>
            <a:r>
              <a:rPr lang="fi-FI" sz="2400" dirty="0" smtClean="0"/>
              <a:t>Pitää sisällään päätöksen pidättäytyä elvytyksestä eli DNR-päätöksen</a:t>
            </a:r>
          </a:p>
          <a:p>
            <a:pPr marL="0" indent="0">
              <a:buNone/>
            </a:pPr>
            <a:endParaRPr lang="fi-FI" dirty="0"/>
          </a:p>
        </p:txBody>
      </p:sp>
    </p:spTree>
    <p:extLst>
      <p:ext uri="{BB962C8B-B14F-4D97-AF65-F5344CB8AC3E}">
        <p14:creationId xmlns:p14="http://schemas.microsoft.com/office/powerpoint/2010/main" val="2180971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Hoitosuunnitelmat ja DNR-päätös</a:t>
            </a:r>
            <a:endParaRPr lang="fi-FI" dirty="0"/>
          </a:p>
        </p:txBody>
      </p:sp>
      <p:sp>
        <p:nvSpPr>
          <p:cNvPr id="3" name="Sisällön paikkamerkki 2"/>
          <p:cNvSpPr>
            <a:spLocks noGrp="1"/>
          </p:cNvSpPr>
          <p:nvPr>
            <p:ph idx="1"/>
          </p:nvPr>
        </p:nvSpPr>
        <p:spPr>
          <a:xfrm>
            <a:off x="2589212" y="1384663"/>
            <a:ext cx="8915400" cy="4526559"/>
          </a:xfrm>
        </p:spPr>
        <p:txBody>
          <a:bodyPr>
            <a:normAutofit fontScale="92500" lnSpcReduction="10000"/>
          </a:bodyPr>
          <a:lstStyle/>
          <a:p>
            <a:r>
              <a:rPr lang="fi-FI" sz="2000" dirty="0" smtClean="0"/>
              <a:t>Saattohoidosta päätettäessä potilaalle tehdään hoitosuunnitelma, joka sisältää tiedot hoitopaikasta, vastuutahosta, hoidon rajauksista, oireenmukaisen hoidon menetelmistä ja ohjeet yllättävien tilanteiden varalta</a:t>
            </a:r>
          </a:p>
          <a:p>
            <a:r>
              <a:rPr lang="fi-FI" sz="2000" dirty="0"/>
              <a:t>Saattohoito päättyy hoidettavan kuolemaan</a:t>
            </a:r>
            <a:r>
              <a:rPr lang="fi-FI" sz="2000" dirty="0" smtClean="0"/>
              <a:t>.</a:t>
            </a:r>
          </a:p>
          <a:p>
            <a:r>
              <a:rPr lang="fi-FI" sz="2000" dirty="0"/>
              <a:t>Saattohoitoon sisältyy tavoite luonnollisen kuoleman sallimisesta, eli potilasta ei pyritä elvyttämään. DNR-päätös eli ei elvytetä -päätös on lääkärin tekemä lääketieteellinen päätös pidättäytyä potilaan sydämen sähköisestä tahdistuksesta ja paineluelvytyksestä sydämen pysähtyessä. </a:t>
            </a:r>
            <a:endParaRPr lang="fi-FI" sz="2000" dirty="0" smtClean="0"/>
          </a:p>
          <a:p>
            <a:r>
              <a:rPr lang="fi-FI" sz="2000" dirty="0" smtClean="0"/>
              <a:t>Tiedot </a:t>
            </a:r>
            <a:r>
              <a:rPr lang="fi-FI" sz="2000" dirty="0"/>
              <a:t>DNR-päätöksen lääketieteellisistä perusteluista sekä käydyistä keskusteluista on kirjattava asianmukaisesti potilasasiakirjoihin</a:t>
            </a:r>
            <a:r>
              <a:rPr lang="fi-FI" sz="2000" dirty="0" smtClean="0"/>
              <a:t>.</a:t>
            </a:r>
          </a:p>
          <a:p>
            <a:r>
              <a:rPr lang="fi-FI" sz="2000" dirty="0" smtClean="0"/>
              <a:t>Hoitotahto</a:t>
            </a:r>
          </a:p>
          <a:p>
            <a:r>
              <a:rPr lang="fi-FI" sz="2000" dirty="0">
                <a:hlinkClick r:id="rId2"/>
              </a:rPr>
              <a:t>Hoitotahto - käytännön ohjeita (terveyskirjasto.fi)</a:t>
            </a:r>
            <a:endParaRPr lang="fi-FI" sz="2000" dirty="0" smtClean="0"/>
          </a:p>
        </p:txBody>
      </p:sp>
    </p:spTree>
    <p:extLst>
      <p:ext uri="{BB962C8B-B14F-4D97-AF65-F5344CB8AC3E}">
        <p14:creationId xmlns:p14="http://schemas.microsoft.com/office/powerpoint/2010/main" val="1569274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Kohtaaminen  </a:t>
            </a:r>
            <a:r>
              <a:rPr lang="fi-FI" sz="1400" dirty="0" smtClean="0">
                <a:hlinkClick r:id="rId2"/>
              </a:rPr>
              <a:t>Terhokoti</a:t>
            </a:r>
            <a:r>
              <a:rPr lang="fi-FI" sz="1400" dirty="0">
                <a:hlinkClick r:id="rId2"/>
              </a:rPr>
              <a:t>, Sannan haastattelu - YouTube</a:t>
            </a:r>
            <a:endParaRPr lang="fi-FI" sz="1400" dirty="0"/>
          </a:p>
        </p:txBody>
      </p:sp>
      <p:sp>
        <p:nvSpPr>
          <p:cNvPr id="3" name="Sisällön paikkamerkki 2"/>
          <p:cNvSpPr>
            <a:spLocks noGrp="1"/>
          </p:cNvSpPr>
          <p:nvPr>
            <p:ph idx="1"/>
          </p:nvPr>
        </p:nvSpPr>
        <p:spPr>
          <a:xfrm>
            <a:off x="2589212" y="1811384"/>
            <a:ext cx="8915400" cy="4099838"/>
          </a:xfrm>
        </p:spPr>
        <p:txBody>
          <a:bodyPr>
            <a:noAutofit/>
          </a:bodyPr>
          <a:lstStyle/>
          <a:p>
            <a:r>
              <a:rPr lang="fi-FI" sz="2000" dirty="0" smtClean="0"/>
              <a:t>Kuolevan ahdistus johtuu usein epätietoisuudesta ja kärsimyksen pelosta</a:t>
            </a:r>
          </a:p>
          <a:p>
            <a:r>
              <a:rPr lang="fi-FI" sz="2000" dirty="0" smtClean="0"/>
              <a:t>Lääketiede ei pysty lohduttamaan kuolevaa, lääkäri tai hoitaja pystyy</a:t>
            </a:r>
          </a:p>
          <a:p>
            <a:r>
              <a:rPr lang="fi-FI" sz="2000" dirty="0" smtClean="0"/>
              <a:t>Aloite kuolemasta puhumiseen on hyvä tulla potilaalta, älä tyrkytä aihetta</a:t>
            </a:r>
          </a:p>
          <a:p>
            <a:r>
              <a:rPr lang="fi-FI" sz="2000" dirty="0" smtClean="0"/>
              <a:t>Luopumisen tuska, elämän loppuminen</a:t>
            </a:r>
          </a:p>
          <a:p>
            <a:r>
              <a:rPr lang="fi-FI" sz="2000" dirty="0" smtClean="0"/>
              <a:t>Oireiden lievittäminen ja siitä keskustelu</a:t>
            </a:r>
          </a:p>
          <a:p>
            <a:r>
              <a:rPr lang="fi-FI" sz="2000" dirty="0" smtClean="0"/>
              <a:t>Kuolemistapahtuma</a:t>
            </a:r>
          </a:p>
          <a:p>
            <a:r>
              <a:rPr lang="fi-FI" sz="2000" dirty="0" smtClean="0"/>
              <a:t>Pohdinta, mitä kuoleman jälkeen tapahtuu</a:t>
            </a:r>
          </a:p>
          <a:p>
            <a:r>
              <a:rPr lang="fi-FI" sz="2000" dirty="0" smtClean="0"/>
              <a:t>Ole aito, ole läsnä, katso silmiin, kosketa</a:t>
            </a:r>
          </a:p>
          <a:p>
            <a:r>
              <a:rPr lang="fi-FI" sz="2000" dirty="0" smtClean="0"/>
              <a:t>Voit olla hiljaa</a:t>
            </a:r>
            <a:endParaRPr lang="fi-FI" sz="2000" dirty="0"/>
          </a:p>
        </p:txBody>
      </p:sp>
    </p:spTree>
    <p:extLst>
      <p:ext uri="{BB962C8B-B14F-4D97-AF65-F5344CB8AC3E}">
        <p14:creationId xmlns:p14="http://schemas.microsoft.com/office/powerpoint/2010/main" val="1008115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Kiehkur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617</TotalTime>
  <Words>1105</Words>
  <Application>Microsoft Office PowerPoint</Application>
  <PresentationFormat>Laajakuva</PresentationFormat>
  <Paragraphs>107</Paragraphs>
  <Slides>25</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25</vt:i4>
      </vt:variant>
    </vt:vector>
  </HeadingPairs>
  <TitlesOfParts>
    <vt:vector size="29" baseType="lpstr">
      <vt:lpstr>Arial</vt:lpstr>
      <vt:lpstr>Century Gothic</vt:lpstr>
      <vt:lpstr>Wingdings 3</vt:lpstr>
      <vt:lpstr>Kiehkura</vt:lpstr>
      <vt:lpstr>Saattohoito (hospice-hoito)</vt:lpstr>
      <vt:lpstr>PowerPoint-esitys</vt:lpstr>
      <vt:lpstr>PowerPoint-esitys</vt:lpstr>
      <vt:lpstr>PowerPoint-esitys</vt:lpstr>
      <vt:lpstr>PowerPoint-esitys</vt:lpstr>
      <vt:lpstr>PowerPoint-esitys</vt:lpstr>
      <vt:lpstr>Saattohoitopäätös </vt:lpstr>
      <vt:lpstr>Hoitosuunnitelmat ja DNR-päätös</vt:lpstr>
      <vt:lpstr>Kohtaaminen  Terhokoti, Sannan haastattelu - YouTube</vt:lpstr>
      <vt:lpstr>Kuinka lohdutat?</vt:lpstr>
      <vt:lpstr>Perushoito saattohoidossa</vt:lpstr>
      <vt:lpstr>Ihonhoito ja haavahoito</vt:lpstr>
      <vt:lpstr>Asentohoidot ja fysioterapia</vt:lpstr>
      <vt:lpstr>Ravitsemus</vt:lpstr>
      <vt:lpstr>Nesteytys</vt:lpstr>
      <vt:lpstr>Suonensisäinen nesteytys</vt:lpstr>
      <vt:lpstr>Ruokahaluttomuus ja kuihtuminen</vt:lpstr>
      <vt:lpstr>Askites ja pleuraneste</vt:lpstr>
      <vt:lpstr>Kivun hoito</vt:lpstr>
      <vt:lpstr>Kivunhoidon portaat</vt:lpstr>
      <vt:lpstr>PowerPoint-esitys</vt:lpstr>
      <vt:lpstr>Mitä tapahtuu juuri ennen kuolemaa?</vt:lpstr>
      <vt:lpstr>Mitä tapahtuu kuoleman jälkeen?</vt:lpstr>
      <vt:lpstr>Kuoleman toteaminen</vt:lpstr>
      <vt:lpstr>Toimenpiteet kuoleman jälkeen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Saattohoito (hospice-hoito)</dc:title>
  <dc:creator>Jouni Partanen</dc:creator>
  <cp:lastModifiedBy>Partanen Mari</cp:lastModifiedBy>
  <cp:revision>39</cp:revision>
  <dcterms:created xsi:type="dcterms:W3CDTF">2017-05-13T15:30:28Z</dcterms:created>
  <dcterms:modified xsi:type="dcterms:W3CDTF">2021-02-25T10:23:05Z</dcterms:modified>
</cp:coreProperties>
</file>