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1" r:id="rId10"/>
    <p:sldId id="264" r:id="rId11"/>
    <p:sldId id="266" r:id="rId12"/>
    <p:sldId id="267" r:id="rId13"/>
    <p:sldId id="268" r:id="rId14"/>
    <p:sldId id="269" r:id="rId15"/>
    <p:sldId id="270" r:id="rId16"/>
    <p:sldId id="272" r:id="rId17"/>
    <p:sldId id="277" r:id="rId18"/>
    <p:sldId id="278" r:id="rId19"/>
    <p:sldId id="279"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44" d="100"/>
          <a:sy n="44" d="100"/>
        </p:scale>
        <p:origin x="62" y="7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fi-FI" smtClean="0"/>
              <a:t>Muokkaa perustyyl. napsautt.</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3/8/2021</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fi-FI" smtClean="0"/>
              <a:t>Muokkaa perustyyl. napsautt.</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fi-FI" smtClean="0"/>
              <a:t>Muokkaa perustyyl. napsautt.</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B55BA285-9698-1B45-8319-D90A8C63F150}"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fi-FI" smtClean="0"/>
              <a:t>Muokkaa perustyyl. napsautt.</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534695" y="2824269"/>
            <a:ext cx="4608576" cy="264445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454792" y="2821491"/>
            <a:ext cx="4608576" cy="263737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fi-FI" smtClean="0"/>
              <a:t>Muokkaa perustyyl. napsautt.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61CFCDFD-B4CF-A241-8D71-E814B10BEAF4}" type="datetimeFigureOut">
              <a:rPr lang="en-US" dirty="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3/8/2021</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fi-FI" smtClean="0"/>
              <a:t>Muokkaa perustyyl. napsautt.</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3/8/2021</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Saattohoito eri kulttuureissa</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147352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0891" y="804519"/>
            <a:ext cx="10453963" cy="1049235"/>
          </a:xfrm>
        </p:spPr>
        <p:txBody>
          <a:bodyPr/>
          <a:lstStyle/>
          <a:p>
            <a:r>
              <a:rPr lang="fi-FI" dirty="0" smtClean="0"/>
              <a:t>Saattohoito</a:t>
            </a:r>
            <a:endParaRPr lang="fi-FI" dirty="0"/>
          </a:p>
        </p:txBody>
      </p:sp>
      <p:sp>
        <p:nvSpPr>
          <p:cNvPr id="3" name="Sisällön paikkamerkki 2"/>
          <p:cNvSpPr>
            <a:spLocks noGrp="1"/>
          </p:cNvSpPr>
          <p:nvPr>
            <p:ph idx="1"/>
          </p:nvPr>
        </p:nvSpPr>
        <p:spPr>
          <a:xfrm>
            <a:off x="435430" y="2015732"/>
            <a:ext cx="7249048" cy="3450613"/>
          </a:xfrm>
        </p:spPr>
        <p:txBody>
          <a:bodyPr/>
          <a:lstStyle/>
          <a:p>
            <a:pPr>
              <a:lnSpc>
                <a:spcPct val="100000"/>
              </a:lnSpc>
            </a:pPr>
            <a:r>
              <a:rPr lang="fi-FI" dirty="0"/>
              <a:t>Kuoleman lähestyessä katolilaisuudessa ei ole hoitotoimenpiteisiin liittyviä rajoituksia tai erityisohjeita. </a:t>
            </a:r>
          </a:p>
          <a:p>
            <a:pPr>
              <a:lnSpc>
                <a:spcPct val="100000"/>
              </a:lnSpc>
            </a:pPr>
            <a:r>
              <a:rPr lang="fi-FI" dirty="0"/>
              <a:t>Katolilaiseen uskontoon kuuluva paastoaminen ja pidättäytyminen eivät koske sairaita ihmisiä, joten kuoleman lähestyessä niihin ei tarvitse osallistua. </a:t>
            </a:r>
          </a:p>
          <a:p>
            <a:pPr>
              <a:lnSpc>
                <a:spcPct val="100000"/>
              </a:lnSpc>
            </a:pPr>
            <a:r>
              <a:rPr lang="fi-FI" dirty="0"/>
              <a:t>Potilaan toiveita on kuitenkin kunnioitettava ja  mahdollistettava osallistuminen kaikkiin uskonnollisiin rituaaleihin. </a:t>
            </a:r>
          </a:p>
          <a:p>
            <a:endParaRPr lang="fi-FI" dirty="0"/>
          </a:p>
        </p:txBody>
      </p:sp>
      <p:pic>
        <p:nvPicPr>
          <p:cNvPr id="4" name="Picture 2">
            <a:extLst>
              <a:ext uri="{FF2B5EF4-FFF2-40B4-BE49-F238E27FC236}">
                <a16:creationId xmlns:a16="http://schemas.microsoft.com/office/drawing/2014/main" id="{639C14E8-2F32-49DD-8364-C3E2E6CB6C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37" r="9856" b="2"/>
          <a:stretch/>
        </p:blipFill>
        <p:spPr bwMode="auto">
          <a:xfrm>
            <a:off x="7620351" y="10"/>
            <a:ext cx="457164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18A046E-C87B-417E-ABAB-104B31CFC8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3" r="9316" b="2"/>
          <a:stretch/>
        </p:blipFill>
        <p:spPr bwMode="auto">
          <a:xfrm>
            <a:off x="7620351" y="3429000"/>
            <a:ext cx="457164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762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375B-859E-4203-B230-FFF29C705D1F}"/>
              </a:ext>
            </a:extLst>
          </p:cNvPr>
          <p:cNvSpPr>
            <a:spLocks noGrp="1"/>
          </p:cNvSpPr>
          <p:nvPr>
            <p:ph type="title"/>
          </p:nvPr>
        </p:nvSpPr>
        <p:spPr>
          <a:xfrm>
            <a:off x="5279472" y="243840"/>
            <a:ext cx="5844759" cy="757645"/>
          </a:xfrm>
        </p:spPr>
        <p:txBody>
          <a:bodyPr>
            <a:normAutofit/>
          </a:bodyPr>
          <a:lstStyle/>
          <a:p>
            <a:r>
              <a:rPr lang="fi-FI" dirty="0"/>
              <a:t>Sakramentit saattohoidossa</a:t>
            </a:r>
            <a:endParaRPr lang="en-FI" dirty="0"/>
          </a:p>
        </p:txBody>
      </p:sp>
      <p:pic>
        <p:nvPicPr>
          <p:cNvPr id="4098" name="Picture 2">
            <a:extLst>
              <a:ext uri="{FF2B5EF4-FFF2-40B4-BE49-F238E27FC236}">
                <a16:creationId xmlns:a16="http://schemas.microsoft.com/office/drawing/2014/main" id="{35ACCC67-349D-4CE3-9921-E85E6DEDD6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815" y="2084265"/>
            <a:ext cx="4003193" cy="22217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2B1EB5-D6E4-434B-A885-B244EA62CCBD}"/>
              </a:ext>
            </a:extLst>
          </p:cNvPr>
          <p:cNvSpPr>
            <a:spLocks noGrp="1"/>
          </p:cNvSpPr>
          <p:nvPr>
            <p:ph idx="1"/>
          </p:nvPr>
        </p:nvSpPr>
        <p:spPr>
          <a:xfrm>
            <a:off x="5120639" y="1001485"/>
            <a:ext cx="6003592" cy="5474789"/>
          </a:xfrm>
        </p:spPr>
        <p:txBody>
          <a:bodyPr anchor="ctr">
            <a:normAutofit/>
          </a:bodyPr>
          <a:lstStyle/>
          <a:p>
            <a:pPr>
              <a:lnSpc>
                <a:spcPct val="100000"/>
              </a:lnSpc>
            </a:pPr>
            <a:r>
              <a:rPr lang="en-US" sz="1800" dirty="0" err="1"/>
              <a:t>Sairaiden</a:t>
            </a:r>
            <a:r>
              <a:rPr lang="en-US" sz="1800" dirty="0"/>
              <a:t> </a:t>
            </a:r>
            <a:r>
              <a:rPr lang="en-US" sz="1800" dirty="0" err="1"/>
              <a:t>voitelu</a:t>
            </a:r>
            <a:r>
              <a:rPr lang="en-US" sz="1800" dirty="0"/>
              <a:t> on </a:t>
            </a:r>
            <a:r>
              <a:rPr lang="en-US" sz="1800" dirty="0" err="1"/>
              <a:t>yksi</a:t>
            </a:r>
            <a:r>
              <a:rPr lang="en-US" sz="1800" dirty="0"/>
              <a:t> </a:t>
            </a:r>
            <a:r>
              <a:rPr lang="en-US" sz="1800" dirty="0" err="1"/>
              <a:t>katolisen</a:t>
            </a:r>
            <a:r>
              <a:rPr lang="en-US" sz="1800" dirty="0"/>
              <a:t> </a:t>
            </a:r>
            <a:r>
              <a:rPr lang="en-US" sz="1800" dirty="0" err="1"/>
              <a:t>kirkon</a:t>
            </a:r>
            <a:r>
              <a:rPr lang="en-US" sz="1800" dirty="0"/>
              <a:t> </a:t>
            </a:r>
            <a:r>
              <a:rPr lang="en-US" sz="1800" dirty="0" err="1"/>
              <a:t>seitsemästä</a:t>
            </a:r>
            <a:r>
              <a:rPr lang="en-US" sz="1800" dirty="0"/>
              <a:t> </a:t>
            </a:r>
            <a:r>
              <a:rPr lang="en-US" sz="1800" dirty="0" err="1"/>
              <a:t>sakramentista</a:t>
            </a:r>
            <a:r>
              <a:rPr lang="en-US" sz="1800" dirty="0"/>
              <a:t>. </a:t>
            </a:r>
            <a:r>
              <a:rPr lang="en-US" sz="1800" dirty="0" err="1"/>
              <a:t>Katolisen</a:t>
            </a:r>
            <a:r>
              <a:rPr lang="en-US" sz="1800" dirty="0"/>
              <a:t> </a:t>
            </a:r>
            <a:r>
              <a:rPr lang="en-US" sz="1800" dirty="0" err="1"/>
              <a:t>kirkon</a:t>
            </a:r>
            <a:r>
              <a:rPr lang="en-US" sz="1800" dirty="0"/>
              <a:t> </a:t>
            </a:r>
            <a:r>
              <a:rPr lang="en-US" sz="1800" dirty="0" err="1"/>
              <a:t>katekismuksen</a:t>
            </a:r>
            <a:r>
              <a:rPr lang="en-US" sz="1800" dirty="0"/>
              <a:t> </a:t>
            </a:r>
            <a:r>
              <a:rPr lang="en-US" sz="1800" dirty="0" err="1"/>
              <a:t>mukaan</a:t>
            </a:r>
            <a:r>
              <a:rPr lang="en-US" sz="1800" dirty="0"/>
              <a:t> </a:t>
            </a:r>
            <a:r>
              <a:rPr lang="en-US" sz="1800" dirty="0" err="1"/>
              <a:t>sairaiden</a:t>
            </a:r>
            <a:r>
              <a:rPr lang="en-US" sz="1800" dirty="0"/>
              <a:t> </a:t>
            </a:r>
            <a:r>
              <a:rPr lang="en-US" sz="1800" dirty="0" err="1"/>
              <a:t>voitelun</a:t>
            </a:r>
            <a:r>
              <a:rPr lang="en-US" sz="1800" dirty="0"/>
              <a:t> </a:t>
            </a:r>
            <a:r>
              <a:rPr lang="en-US" sz="1800" dirty="0" err="1"/>
              <a:t>aika</a:t>
            </a:r>
            <a:r>
              <a:rPr lang="en-US" sz="1800" dirty="0"/>
              <a:t> on, </a:t>
            </a:r>
            <a:r>
              <a:rPr lang="en-US" sz="1800" dirty="0" err="1"/>
              <a:t>kun</a:t>
            </a:r>
            <a:r>
              <a:rPr lang="en-US" sz="1800" dirty="0"/>
              <a:t> </a:t>
            </a:r>
            <a:r>
              <a:rPr lang="en-US" sz="1800" dirty="0" err="1"/>
              <a:t>uskovalla</a:t>
            </a:r>
            <a:r>
              <a:rPr lang="en-US" sz="1800" dirty="0"/>
              <a:t> on </a:t>
            </a:r>
            <a:r>
              <a:rPr lang="en-US" sz="1800" dirty="0" err="1"/>
              <a:t>kuolemanvaarallinen</a:t>
            </a:r>
            <a:r>
              <a:rPr lang="en-US" sz="1800" dirty="0"/>
              <a:t> </a:t>
            </a:r>
            <a:r>
              <a:rPr lang="en-US" sz="1800" dirty="0" err="1"/>
              <a:t>sairaus</a:t>
            </a:r>
            <a:r>
              <a:rPr lang="en-US" sz="1800" dirty="0"/>
              <a:t> tai </a:t>
            </a:r>
            <a:r>
              <a:rPr lang="en-US" sz="1800" dirty="0" err="1"/>
              <a:t>iän</a:t>
            </a:r>
            <a:r>
              <a:rPr lang="en-US" sz="1800" dirty="0"/>
              <a:t> </a:t>
            </a:r>
            <a:r>
              <a:rPr lang="en-US" sz="1800" dirty="0" err="1"/>
              <a:t>tuoma</a:t>
            </a:r>
            <a:r>
              <a:rPr lang="en-US" sz="1800" dirty="0"/>
              <a:t> </a:t>
            </a:r>
            <a:r>
              <a:rPr lang="en-US" sz="1800" dirty="0" err="1"/>
              <a:t>heikkous</a:t>
            </a:r>
            <a:r>
              <a:rPr lang="en-US" sz="1800" dirty="0"/>
              <a:t>. Se </a:t>
            </a:r>
            <a:r>
              <a:rPr lang="en-US" sz="1800" dirty="0" err="1"/>
              <a:t>tulisi</a:t>
            </a:r>
            <a:r>
              <a:rPr lang="en-US" sz="1800" dirty="0"/>
              <a:t> </a:t>
            </a:r>
            <a:r>
              <a:rPr lang="en-US" sz="1800" dirty="0" err="1"/>
              <a:t>antaa</a:t>
            </a:r>
            <a:r>
              <a:rPr lang="en-US" sz="1800" dirty="0"/>
              <a:t> </a:t>
            </a:r>
            <a:r>
              <a:rPr lang="en-US" sz="1800" dirty="0" err="1"/>
              <a:t>myös</a:t>
            </a:r>
            <a:r>
              <a:rPr lang="en-US" sz="1800" dirty="0"/>
              <a:t> </a:t>
            </a:r>
            <a:r>
              <a:rPr lang="en-US" sz="1800" dirty="0" err="1"/>
              <a:t>ennen</a:t>
            </a:r>
            <a:r>
              <a:rPr lang="en-US" sz="1800" dirty="0"/>
              <a:t> </a:t>
            </a:r>
            <a:r>
              <a:rPr lang="en-US" sz="1800" dirty="0" err="1"/>
              <a:t>tärkeää</a:t>
            </a:r>
            <a:r>
              <a:rPr lang="en-US" sz="1800" dirty="0"/>
              <a:t> </a:t>
            </a:r>
            <a:r>
              <a:rPr lang="en-US" sz="1800" dirty="0" err="1"/>
              <a:t>leikkausta</a:t>
            </a:r>
            <a:r>
              <a:rPr lang="en-US" sz="1800" dirty="0"/>
              <a:t>. Pappi </a:t>
            </a:r>
            <a:r>
              <a:rPr lang="en-US" sz="1800" dirty="0" err="1"/>
              <a:t>suorittaa</a:t>
            </a:r>
            <a:r>
              <a:rPr lang="en-US" sz="1800" dirty="0"/>
              <a:t> </a:t>
            </a:r>
            <a:r>
              <a:rPr lang="en-US" sz="1800" dirty="0" err="1"/>
              <a:t>sakramentin</a:t>
            </a:r>
            <a:r>
              <a:rPr lang="en-US" sz="1800" dirty="0"/>
              <a:t>, </a:t>
            </a:r>
            <a:r>
              <a:rPr lang="en-US" sz="1800" dirty="0" err="1"/>
              <a:t>johon</a:t>
            </a:r>
            <a:r>
              <a:rPr lang="en-US" sz="1800" dirty="0"/>
              <a:t> </a:t>
            </a:r>
            <a:r>
              <a:rPr lang="en-US" sz="1800" dirty="0" err="1"/>
              <a:t>kuuluu</a:t>
            </a:r>
            <a:r>
              <a:rPr lang="en-US" sz="1800" dirty="0"/>
              <a:t> </a:t>
            </a:r>
            <a:r>
              <a:rPr lang="en-US" sz="1800" dirty="0" err="1"/>
              <a:t>jumalanpalvelus</a:t>
            </a:r>
            <a:r>
              <a:rPr lang="en-US" sz="1800" dirty="0"/>
              <a:t>, </a:t>
            </a:r>
            <a:r>
              <a:rPr lang="en-US" sz="1800" dirty="0" err="1"/>
              <a:t>rukouksia</a:t>
            </a:r>
            <a:r>
              <a:rPr lang="en-US" sz="1800" dirty="0"/>
              <a:t> </a:t>
            </a:r>
            <a:r>
              <a:rPr lang="en-US" sz="1800" dirty="0" err="1"/>
              <a:t>sekä</a:t>
            </a:r>
            <a:r>
              <a:rPr lang="en-US" sz="1800" dirty="0"/>
              <a:t> </a:t>
            </a:r>
            <a:r>
              <a:rPr lang="en-US" sz="1800" dirty="0" err="1"/>
              <a:t>sairaan</a:t>
            </a:r>
            <a:r>
              <a:rPr lang="en-US" sz="1800" dirty="0"/>
              <a:t> </a:t>
            </a:r>
            <a:r>
              <a:rPr lang="en-US" sz="1800" dirty="0" err="1"/>
              <a:t>voiteleminen</a:t>
            </a:r>
            <a:r>
              <a:rPr lang="en-US" sz="1800" dirty="0"/>
              <a:t> </a:t>
            </a:r>
            <a:r>
              <a:rPr lang="en-US" sz="1800" dirty="0" err="1"/>
              <a:t>öljyllä</a:t>
            </a:r>
            <a:r>
              <a:rPr lang="en-US" sz="1800" dirty="0"/>
              <a:t>. </a:t>
            </a:r>
            <a:r>
              <a:rPr lang="en-US" sz="1800" dirty="0" err="1"/>
              <a:t>Öljyn</a:t>
            </a:r>
            <a:r>
              <a:rPr lang="en-US" sz="1800" dirty="0"/>
              <a:t> </a:t>
            </a:r>
            <a:r>
              <a:rPr lang="en-US" sz="1800" dirty="0" err="1"/>
              <a:t>olisi</a:t>
            </a:r>
            <a:r>
              <a:rPr lang="en-US" sz="1800" dirty="0"/>
              <a:t> </a:t>
            </a:r>
            <a:r>
              <a:rPr lang="en-US" sz="1800" dirty="0" err="1"/>
              <a:t>hyvä</a:t>
            </a:r>
            <a:r>
              <a:rPr lang="en-US" sz="1800" dirty="0"/>
              <a:t> olla </a:t>
            </a:r>
            <a:r>
              <a:rPr lang="en-US" sz="1800" dirty="0" err="1"/>
              <a:t>piispan</a:t>
            </a:r>
            <a:r>
              <a:rPr lang="en-US" sz="1800" dirty="0"/>
              <a:t> </a:t>
            </a:r>
            <a:r>
              <a:rPr lang="en-US" sz="1800" dirty="0" err="1"/>
              <a:t>siunaamaa</a:t>
            </a:r>
            <a:r>
              <a:rPr lang="en-US" sz="1800" dirty="0"/>
              <a:t>. </a:t>
            </a:r>
            <a:r>
              <a:rPr lang="en-US" sz="1800" dirty="0" err="1"/>
              <a:t>Sairauden</a:t>
            </a:r>
            <a:r>
              <a:rPr lang="en-US" sz="1800" dirty="0"/>
              <a:t> </a:t>
            </a:r>
            <a:r>
              <a:rPr lang="en-US" sz="1800" dirty="0" err="1"/>
              <a:t>voitelun</a:t>
            </a:r>
            <a:r>
              <a:rPr lang="en-US" sz="1800" dirty="0"/>
              <a:t> </a:t>
            </a:r>
            <a:r>
              <a:rPr lang="en-US" sz="1800" dirty="0" err="1"/>
              <a:t>yhteydessä</a:t>
            </a:r>
            <a:r>
              <a:rPr lang="en-US" sz="1800" dirty="0"/>
              <a:t> </a:t>
            </a:r>
            <a:r>
              <a:rPr lang="en-US" sz="1800" dirty="0" err="1"/>
              <a:t>voidaan</a:t>
            </a:r>
            <a:r>
              <a:rPr lang="en-US" sz="1800" dirty="0"/>
              <a:t> </a:t>
            </a:r>
            <a:r>
              <a:rPr lang="en-US" sz="1800" dirty="0" err="1"/>
              <a:t>toimittaa</a:t>
            </a:r>
            <a:r>
              <a:rPr lang="en-US" sz="1800" dirty="0"/>
              <a:t> </a:t>
            </a:r>
            <a:r>
              <a:rPr lang="en-US" sz="1800" dirty="0" err="1"/>
              <a:t>myös</a:t>
            </a:r>
            <a:r>
              <a:rPr lang="en-US" sz="1800" dirty="0"/>
              <a:t> </a:t>
            </a:r>
            <a:r>
              <a:rPr lang="en-US" sz="1800" dirty="0" err="1"/>
              <a:t>muita</a:t>
            </a:r>
            <a:r>
              <a:rPr lang="en-US" sz="1800" dirty="0"/>
              <a:t> </a:t>
            </a:r>
            <a:r>
              <a:rPr lang="en-US" sz="1800" dirty="0" err="1"/>
              <a:t>sakramentteja</a:t>
            </a:r>
            <a:r>
              <a:rPr lang="en-US" sz="1800" dirty="0"/>
              <a:t> </a:t>
            </a:r>
            <a:r>
              <a:rPr lang="en-US" sz="1800" dirty="0" err="1"/>
              <a:t>esimerkiksi</a:t>
            </a:r>
            <a:r>
              <a:rPr lang="en-US" sz="1800" dirty="0"/>
              <a:t> </a:t>
            </a:r>
            <a:r>
              <a:rPr lang="en-US" sz="1800" dirty="0" err="1"/>
              <a:t>katumuksen</a:t>
            </a:r>
            <a:r>
              <a:rPr lang="en-US" sz="1800" dirty="0"/>
              <a:t> </a:t>
            </a:r>
            <a:r>
              <a:rPr lang="en-US" sz="1800" dirty="0" err="1"/>
              <a:t>sakramentti</a:t>
            </a:r>
            <a:r>
              <a:rPr lang="en-US" sz="1800" dirty="0"/>
              <a:t> tai </a:t>
            </a:r>
            <a:r>
              <a:rPr lang="en-US" sz="1800" dirty="0" err="1"/>
              <a:t>eukaristia</a:t>
            </a:r>
            <a:r>
              <a:rPr lang="en-US" sz="1800" dirty="0"/>
              <a:t> </a:t>
            </a:r>
            <a:r>
              <a:rPr lang="en-US" sz="1800" dirty="0" err="1"/>
              <a:t>eli</a:t>
            </a:r>
            <a:r>
              <a:rPr lang="en-US" sz="1800" dirty="0"/>
              <a:t> </a:t>
            </a:r>
            <a:r>
              <a:rPr lang="en-US" sz="1800" dirty="0" err="1"/>
              <a:t>ehtoollinen</a:t>
            </a:r>
            <a:endParaRPr lang="en-US" sz="1800" dirty="0"/>
          </a:p>
          <a:p>
            <a:pPr>
              <a:lnSpc>
                <a:spcPct val="100000"/>
              </a:lnSpc>
            </a:pPr>
            <a:r>
              <a:rPr lang="en-US" sz="1800" dirty="0" err="1"/>
              <a:t>Katolisen</a:t>
            </a:r>
            <a:r>
              <a:rPr lang="en-US" sz="1800" dirty="0"/>
              <a:t> </a:t>
            </a:r>
            <a:r>
              <a:rPr lang="en-US" sz="1800" dirty="0" err="1"/>
              <a:t>kirkon</a:t>
            </a:r>
            <a:r>
              <a:rPr lang="en-US" sz="1800" dirty="0"/>
              <a:t> </a:t>
            </a:r>
            <a:r>
              <a:rPr lang="en-US" sz="1800" dirty="0" err="1"/>
              <a:t>katekismuksen</a:t>
            </a:r>
            <a:r>
              <a:rPr lang="en-US" sz="1800" dirty="0"/>
              <a:t> </a:t>
            </a:r>
            <a:r>
              <a:rPr lang="en-US" sz="1800" dirty="0" err="1"/>
              <a:t>mukaan</a:t>
            </a:r>
            <a:r>
              <a:rPr lang="en-US" sz="1800" dirty="0"/>
              <a:t> </a:t>
            </a:r>
            <a:r>
              <a:rPr lang="en-US" sz="1800" dirty="0" err="1"/>
              <a:t>sairaiden</a:t>
            </a:r>
            <a:r>
              <a:rPr lang="en-US" sz="1800" dirty="0"/>
              <a:t> </a:t>
            </a:r>
            <a:r>
              <a:rPr lang="en-US" sz="1800" dirty="0" err="1"/>
              <a:t>voitelun</a:t>
            </a:r>
            <a:r>
              <a:rPr lang="en-US" sz="1800" dirty="0"/>
              <a:t> </a:t>
            </a:r>
            <a:r>
              <a:rPr lang="en-US" sz="1800" dirty="0" err="1"/>
              <a:t>sakramentti</a:t>
            </a:r>
            <a:r>
              <a:rPr lang="en-US" sz="1800" dirty="0"/>
              <a:t> on </a:t>
            </a:r>
            <a:r>
              <a:rPr lang="en-US" sz="1800" dirty="0" err="1"/>
              <a:t>Pyhän</a:t>
            </a:r>
            <a:r>
              <a:rPr lang="en-US" sz="1800" dirty="0"/>
              <a:t> </a:t>
            </a:r>
            <a:r>
              <a:rPr lang="en-US" sz="1800" dirty="0" err="1"/>
              <a:t>Hengen</a:t>
            </a:r>
            <a:r>
              <a:rPr lang="en-US" sz="1800" dirty="0"/>
              <a:t> </a:t>
            </a:r>
            <a:r>
              <a:rPr lang="en-US" sz="1800" dirty="0" err="1"/>
              <a:t>erityinen</a:t>
            </a:r>
            <a:r>
              <a:rPr lang="en-US" sz="1800" dirty="0"/>
              <a:t> </a:t>
            </a:r>
            <a:r>
              <a:rPr lang="en-US" sz="1800" dirty="0" err="1"/>
              <a:t>lahja</a:t>
            </a:r>
            <a:r>
              <a:rPr lang="en-US" sz="1800" dirty="0"/>
              <a:t>. </a:t>
            </a:r>
            <a:r>
              <a:rPr lang="en-US" sz="1800" dirty="0" err="1"/>
              <a:t>Sakramentin</a:t>
            </a:r>
            <a:r>
              <a:rPr lang="en-US" sz="1800" dirty="0"/>
              <a:t> </a:t>
            </a:r>
            <a:r>
              <a:rPr lang="en-US" sz="1800" dirty="0" err="1"/>
              <a:t>myötä</a:t>
            </a:r>
            <a:r>
              <a:rPr lang="en-US" sz="1800" dirty="0"/>
              <a:t> </a:t>
            </a:r>
            <a:r>
              <a:rPr lang="en-US" sz="1800" dirty="0" err="1"/>
              <a:t>uskova</a:t>
            </a:r>
            <a:r>
              <a:rPr lang="en-US" sz="1800" dirty="0"/>
              <a:t> </a:t>
            </a:r>
            <a:r>
              <a:rPr lang="en-US" sz="1800" dirty="0" err="1"/>
              <a:t>vahvistuu</a:t>
            </a:r>
            <a:r>
              <a:rPr lang="en-US" sz="1800" dirty="0"/>
              <a:t>, </a:t>
            </a:r>
            <a:r>
              <a:rPr lang="en-US" sz="1800" dirty="0" err="1"/>
              <a:t>saa</a:t>
            </a:r>
            <a:r>
              <a:rPr lang="en-US" sz="1800" dirty="0"/>
              <a:t> </a:t>
            </a:r>
            <a:r>
              <a:rPr lang="en-US" sz="1800" dirty="0" err="1"/>
              <a:t>rauhaa</a:t>
            </a:r>
            <a:r>
              <a:rPr lang="en-US" sz="1800" dirty="0"/>
              <a:t> ja </a:t>
            </a:r>
            <a:r>
              <a:rPr lang="en-US" sz="1800" dirty="0" err="1"/>
              <a:t>rohkeutta</a:t>
            </a:r>
            <a:r>
              <a:rPr lang="en-US" sz="1800" dirty="0"/>
              <a:t> </a:t>
            </a:r>
            <a:r>
              <a:rPr lang="en-US" sz="1800" dirty="0" err="1"/>
              <a:t>vaikean</a:t>
            </a:r>
            <a:r>
              <a:rPr lang="en-US" sz="1800" dirty="0"/>
              <a:t> </a:t>
            </a:r>
            <a:r>
              <a:rPr lang="en-US" sz="1800" dirty="0" err="1"/>
              <a:t>sairauden</a:t>
            </a:r>
            <a:r>
              <a:rPr lang="en-US" sz="1800" dirty="0"/>
              <a:t> tai </a:t>
            </a:r>
            <a:r>
              <a:rPr lang="en-US" sz="1800" dirty="0" err="1"/>
              <a:t>vanhuuden</a:t>
            </a:r>
            <a:r>
              <a:rPr lang="en-US" sz="1800" dirty="0"/>
              <a:t> </a:t>
            </a:r>
            <a:r>
              <a:rPr lang="en-US" sz="1800" dirty="0" err="1"/>
              <a:t>tuomien</a:t>
            </a:r>
            <a:r>
              <a:rPr lang="en-US" sz="1800" dirty="0"/>
              <a:t> </a:t>
            </a:r>
            <a:r>
              <a:rPr lang="en-US" sz="1800" dirty="0" err="1"/>
              <a:t>heikkouksien</a:t>
            </a:r>
            <a:r>
              <a:rPr lang="en-US" sz="1800" dirty="0"/>
              <a:t> </a:t>
            </a:r>
            <a:r>
              <a:rPr lang="en-US" sz="1800" dirty="0" err="1"/>
              <a:t>voittamiseen</a:t>
            </a:r>
            <a:r>
              <a:rPr lang="en-US" sz="1800" dirty="0"/>
              <a:t>. Se </a:t>
            </a:r>
            <a:r>
              <a:rPr lang="en-US" sz="1800" dirty="0" err="1"/>
              <a:t>myös</a:t>
            </a:r>
            <a:r>
              <a:rPr lang="en-US" sz="1800" dirty="0"/>
              <a:t> </a:t>
            </a:r>
            <a:r>
              <a:rPr lang="en-US" sz="1800" dirty="0" err="1"/>
              <a:t>uudistaa</a:t>
            </a:r>
            <a:r>
              <a:rPr lang="en-US" sz="1800" dirty="0"/>
              <a:t> </a:t>
            </a:r>
            <a:r>
              <a:rPr lang="en-US" sz="1800" dirty="0" err="1"/>
              <a:t>uskoa</a:t>
            </a:r>
            <a:r>
              <a:rPr lang="en-US" sz="1800" dirty="0"/>
              <a:t> </a:t>
            </a:r>
            <a:r>
              <a:rPr lang="en-US" sz="1800" dirty="0" err="1"/>
              <a:t>Jumalaan</a:t>
            </a:r>
            <a:r>
              <a:rPr lang="en-US" sz="1800" dirty="0"/>
              <a:t> ja </a:t>
            </a:r>
            <a:r>
              <a:rPr lang="en-US" sz="1800" dirty="0" err="1"/>
              <a:t>tähtää</a:t>
            </a:r>
            <a:r>
              <a:rPr lang="en-US" sz="1800" dirty="0"/>
              <a:t> </a:t>
            </a:r>
            <a:r>
              <a:rPr lang="en-US" sz="1800" dirty="0" err="1"/>
              <a:t>sairaan</a:t>
            </a:r>
            <a:r>
              <a:rPr lang="en-US" sz="1800" dirty="0"/>
              <a:t> </a:t>
            </a:r>
            <a:r>
              <a:rPr lang="en-US" sz="1800" dirty="0" err="1"/>
              <a:t>sielun</a:t>
            </a:r>
            <a:r>
              <a:rPr lang="en-US" sz="1800" dirty="0"/>
              <a:t> </a:t>
            </a:r>
            <a:r>
              <a:rPr lang="en-US" sz="1800" dirty="0" err="1"/>
              <a:t>sekä</a:t>
            </a:r>
            <a:r>
              <a:rPr lang="en-US" sz="1800" dirty="0"/>
              <a:t> </a:t>
            </a:r>
            <a:r>
              <a:rPr lang="en-US" sz="1800" dirty="0" err="1"/>
              <a:t>ruumiin</a:t>
            </a:r>
            <a:r>
              <a:rPr lang="en-US" sz="1800" dirty="0"/>
              <a:t> </a:t>
            </a:r>
            <a:r>
              <a:rPr lang="en-US" sz="1800" dirty="0" err="1"/>
              <a:t>parantumiseen</a:t>
            </a:r>
            <a:endParaRPr lang="en-US" sz="1800" dirty="0"/>
          </a:p>
          <a:p>
            <a:pPr>
              <a:lnSpc>
                <a:spcPct val="100000"/>
              </a:lnSpc>
            </a:pPr>
            <a:endParaRPr lang="en-FI" sz="1400" dirty="0"/>
          </a:p>
        </p:txBody>
      </p:sp>
    </p:spTree>
    <p:extLst>
      <p:ext uri="{BB962C8B-B14F-4D97-AF65-F5344CB8AC3E}">
        <p14:creationId xmlns:p14="http://schemas.microsoft.com/office/powerpoint/2010/main" val="237704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86380E4-6575-4F0B-B557-3D2E012986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004" r="15329"/>
          <a:stretch/>
        </p:blipFill>
        <p:spPr bwMode="auto">
          <a:xfrm>
            <a:off x="-8622"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A4FD2B-ACDA-42E0-A693-B48FE80A635C}"/>
              </a:ext>
            </a:extLst>
          </p:cNvPr>
          <p:cNvSpPr>
            <a:spLocks noGrp="1"/>
          </p:cNvSpPr>
          <p:nvPr>
            <p:ph type="title"/>
          </p:nvPr>
        </p:nvSpPr>
        <p:spPr>
          <a:xfrm>
            <a:off x="6900493" y="609600"/>
            <a:ext cx="4538124" cy="661851"/>
          </a:xfrm>
        </p:spPr>
        <p:txBody>
          <a:bodyPr anchor="b">
            <a:normAutofit/>
          </a:bodyPr>
          <a:lstStyle/>
          <a:p>
            <a:pPr algn="l"/>
            <a:r>
              <a:rPr lang="fi-FI" sz="3200" dirty="0"/>
              <a:t>Viimeinen matka</a:t>
            </a:r>
            <a:endParaRPr lang="en-FI" sz="3200" dirty="0"/>
          </a:p>
        </p:txBody>
      </p:sp>
      <p:sp>
        <p:nvSpPr>
          <p:cNvPr id="3" name="Content Placeholder 2">
            <a:extLst>
              <a:ext uri="{FF2B5EF4-FFF2-40B4-BE49-F238E27FC236}">
                <a16:creationId xmlns:a16="http://schemas.microsoft.com/office/drawing/2014/main" id="{CD5AC674-2233-4F8E-AC8F-B5DF2D2FBFDD}"/>
              </a:ext>
            </a:extLst>
          </p:cNvPr>
          <p:cNvSpPr>
            <a:spLocks noGrp="1"/>
          </p:cNvSpPr>
          <p:nvPr>
            <p:ph idx="1"/>
          </p:nvPr>
        </p:nvSpPr>
        <p:spPr>
          <a:xfrm>
            <a:off x="6900493" y="905691"/>
            <a:ext cx="4403596" cy="5830389"/>
          </a:xfrm>
        </p:spPr>
        <p:txBody>
          <a:bodyPr anchor="t">
            <a:normAutofit/>
          </a:bodyPr>
          <a:lstStyle/>
          <a:p>
            <a:pPr>
              <a:lnSpc>
                <a:spcPct val="100000"/>
              </a:lnSpc>
              <a:spcAft>
                <a:spcPts val="600"/>
              </a:spcAft>
              <a:buFont typeface="Calibri" panose="020F0502020204030204" pitchFamily="34" charset="0"/>
            </a:pPr>
            <a:endParaRPr lang="en-US" sz="1500" dirty="0"/>
          </a:p>
          <a:p>
            <a:pPr>
              <a:lnSpc>
                <a:spcPct val="100000"/>
              </a:lnSpc>
              <a:spcAft>
                <a:spcPts val="600"/>
              </a:spcAft>
              <a:buFont typeface="Calibri" panose="020F0502020204030204" pitchFamily="34" charset="0"/>
            </a:pPr>
            <a:r>
              <a:rPr lang="en-US" sz="1800" dirty="0" err="1"/>
              <a:t>Sairaan</a:t>
            </a:r>
            <a:r>
              <a:rPr lang="en-US" sz="1800" dirty="0"/>
              <a:t> </a:t>
            </a:r>
            <a:r>
              <a:rPr lang="en-US" sz="1800" dirty="0" err="1"/>
              <a:t>voitelulla</a:t>
            </a:r>
            <a:r>
              <a:rPr lang="en-US" sz="1800" dirty="0"/>
              <a:t> on </a:t>
            </a:r>
            <a:r>
              <a:rPr lang="en-US" sz="1800" dirty="0" err="1"/>
              <a:t>myös</a:t>
            </a:r>
            <a:r>
              <a:rPr lang="en-US" sz="1800" dirty="0"/>
              <a:t> </a:t>
            </a:r>
            <a:r>
              <a:rPr lang="en-US" sz="1800" dirty="0" err="1"/>
              <a:t>tärkeä</a:t>
            </a:r>
            <a:r>
              <a:rPr lang="en-US" sz="1800" dirty="0"/>
              <a:t> </a:t>
            </a:r>
            <a:r>
              <a:rPr lang="en-US" sz="1800" dirty="0" err="1"/>
              <a:t>merkitys</a:t>
            </a:r>
            <a:r>
              <a:rPr lang="en-US" sz="1800" dirty="0"/>
              <a:t> </a:t>
            </a:r>
            <a:r>
              <a:rPr lang="en-US" sz="1800" dirty="0" err="1"/>
              <a:t>valmistautumisessa</a:t>
            </a:r>
            <a:r>
              <a:rPr lang="en-US" sz="1800" dirty="0"/>
              <a:t> </a:t>
            </a:r>
            <a:r>
              <a:rPr lang="en-US" sz="1800" dirty="0" err="1"/>
              <a:t>viimeisellä</a:t>
            </a:r>
            <a:r>
              <a:rPr lang="en-US" sz="1800" dirty="0"/>
              <a:t> </a:t>
            </a:r>
            <a:r>
              <a:rPr lang="en-US" sz="1800" dirty="0" err="1"/>
              <a:t>matkalla</a:t>
            </a:r>
            <a:r>
              <a:rPr lang="en-US" sz="1800" dirty="0"/>
              <a:t>, </a:t>
            </a:r>
            <a:r>
              <a:rPr lang="en-US" sz="1800" dirty="0" err="1"/>
              <a:t>minkä</a:t>
            </a:r>
            <a:r>
              <a:rPr lang="en-US" sz="1800" dirty="0"/>
              <a:t> </a:t>
            </a:r>
            <a:r>
              <a:rPr lang="en-US" sz="1800" dirty="0" err="1"/>
              <a:t>vuoksi</a:t>
            </a:r>
            <a:r>
              <a:rPr lang="en-US" sz="1800" dirty="0"/>
              <a:t> </a:t>
            </a:r>
            <a:r>
              <a:rPr lang="en-US" sz="1800" dirty="0" err="1"/>
              <a:t>sitä</a:t>
            </a:r>
            <a:r>
              <a:rPr lang="en-US" sz="1800" dirty="0"/>
              <a:t> </a:t>
            </a:r>
            <a:r>
              <a:rPr lang="en-US" sz="1800" dirty="0" err="1"/>
              <a:t>kutsutaan</a:t>
            </a:r>
            <a:r>
              <a:rPr lang="en-US" sz="1800" dirty="0"/>
              <a:t> </a:t>
            </a:r>
            <a:r>
              <a:rPr lang="en-US" sz="1800" dirty="0" err="1"/>
              <a:t>myös</a:t>
            </a:r>
            <a:r>
              <a:rPr lang="en-US" sz="1800" dirty="0"/>
              <a:t> </a:t>
            </a:r>
            <a:r>
              <a:rPr lang="en-US" sz="1800" dirty="0" err="1"/>
              <a:t>kuolevien</a:t>
            </a:r>
            <a:r>
              <a:rPr lang="en-US" sz="1800" dirty="0"/>
              <a:t> </a:t>
            </a:r>
            <a:r>
              <a:rPr lang="en-US" sz="1800" dirty="0" err="1"/>
              <a:t>sakramentiksi</a:t>
            </a:r>
            <a:r>
              <a:rPr lang="en-US" sz="1800" dirty="0"/>
              <a:t>. </a:t>
            </a:r>
            <a:r>
              <a:rPr lang="en-US" sz="1800" dirty="0" err="1"/>
              <a:t>Sairaiden</a:t>
            </a:r>
            <a:r>
              <a:rPr lang="en-US" sz="1800" dirty="0"/>
              <a:t> </a:t>
            </a:r>
            <a:r>
              <a:rPr lang="en-US" sz="1800" dirty="0" err="1"/>
              <a:t>voitelu</a:t>
            </a:r>
            <a:r>
              <a:rPr lang="en-US" sz="1800" dirty="0"/>
              <a:t> </a:t>
            </a:r>
            <a:r>
              <a:rPr lang="en-US" sz="1800" dirty="0" err="1"/>
              <a:t>annetaan</a:t>
            </a:r>
            <a:r>
              <a:rPr lang="en-US" sz="1800" dirty="0"/>
              <a:t> </a:t>
            </a:r>
            <a:r>
              <a:rPr lang="en-US" sz="1800" dirty="0" err="1"/>
              <a:t>erityisesti</a:t>
            </a:r>
            <a:r>
              <a:rPr lang="en-US" sz="1800" dirty="0"/>
              <a:t> </a:t>
            </a:r>
            <a:r>
              <a:rPr lang="en-US" sz="1800" dirty="0" err="1"/>
              <a:t>kuoleville</a:t>
            </a:r>
            <a:r>
              <a:rPr lang="en-US" sz="1800" dirty="0"/>
              <a:t> </a:t>
            </a:r>
            <a:r>
              <a:rPr lang="en-US" sz="1800" dirty="0" err="1"/>
              <a:t>ihmisille</a:t>
            </a:r>
            <a:r>
              <a:rPr lang="en-US" sz="1800" dirty="0"/>
              <a:t>. </a:t>
            </a:r>
            <a:r>
              <a:rPr lang="en-US" sz="1800" dirty="0" err="1"/>
              <a:t>Katolisen</a:t>
            </a:r>
            <a:r>
              <a:rPr lang="en-US" sz="1800" dirty="0"/>
              <a:t> </a:t>
            </a:r>
            <a:r>
              <a:rPr lang="en-US" sz="1800" dirty="0" err="1"/>
              <a:t>uskon</a:t>
            </a:r>
            <a:r>
              <a:rPr lang="en-US" sz="1800" dirty="0"/>
              <a:t> </a:t>
            </a:r>
            <a:r>
              <a:rPr lang="en-US" sz="1800" dirty="0" err="1"/>
              <a:t>mukaan</a:t>
            </a:r>
            <a:r>
              <a:rPr lang="en-US" sz="1800" dirty="0"/>
              <a:t> se </a:t>
            </a:r>
            <a:r>
              <a:rPr lang="en-US" sz="1800" dirty="0" err="1"/>
              <a:t>saattaa</a:t>
            </a:r>
            <a:r>
              <a:rPr lang="en-US" sz="1800" dirty="0"/>
              <a:t> </a:t>
            </a:r>
            <a:r>
              <a:rPr lang="en-US" sz="1800" dirty="0" err="1"/>
              <a:t>loppuun</a:t>
            </a:r>
            <a:r>
              <a:rPr lang="en-US" sz="1800" dirty="0"/>
              <a:t> </a:t>
            </a:r>
            <a:r>
              <a:rPr lang="en-US" sz="1800" dirty="0" err="1"/>
              <a:t>kaltaistumisen</a:t>
            </a:r>
            <a:r>
              <a:rPr lang="en-US" sz="1800" dirty="0"/>
              <a:t> </a:t>
            </a:r>
            <a:r>
              <a:rPr lang="en-US" sz="1800" dirty="0" err="1"/>
              <a:t>Kristuksen</a:t>
            </a:r>
            <a:r>
              <a:rPr lang="en-US" sz="1800" dirty="0"/>
              <a:t> </a:t>
            </a:r>
            <a:r>
              <a:rPr lang="en-US" sz="1800" dirty="0" err="1"/>
              <a:t>kuoleman</a:t>
            </a:r>
            <a:r>
              <a:rPr lang="en-US" sz="1800" dirty="0"/>
              <a:t> ja </a:t>
            </a:r>
            <a:r>
              <a:rPr lang="en-US" sz="1800" dirty="0" err="1"/>
              <a:t>ylösnousemuksen</a:t>
            </a:r>
            <a:r>
              <a:rPr lang="en-US" sz="1800" dirty="0"/>
              <a:t> </a:t>
            </a:r>
            <a:r>
              <a:rPr lang="en-US" sz="1800" dirty="0" err="1"/>
              <a:t>kanssa</a:t>
            </a:r>
            <a:r>
              <a:rPr lang="en-US" sz="1800" dirty="0"/>
              <a:t>, </a:t>
            </a:r>
            <a:r>
              <a:rPr lang="en-US" sz="1800" dirty="0" err="1"/>
              <a:t>joka</a:t>
            </a:r>
            <a:r>
              <a:rPr lang="en-US" sz="1800" dirty="0"/>
              <a:t> on jo </a:t>
            </a:r>
            <a:r>
              <a:rPr lang="en-US" sz="1800" dirty="0" err="1"/>
              <a:t>kasteessa</a:t>
            </a:r>
            <a:r>
              <a:rPr lang="en-US" sz="1800" dirty="0"/>
              <a:t> </a:t>
            </a:r>
            <a:r>
              <a:rPr lang="en-US" sz="1800" dirty="0" err="1"/>
              <a:t>aloitettu</a:t>
            </a:r>
            <a:r>
              <a:rPr lang="en-US" sz="1800" dirty="0"/>
              <a:t>. </a:t>
            </a:r>
            <a:r>
              <a:rPr lang="en-US" sz="1800" dirty="0" err="1"/>
              <a:t>Sairaan</a:t>
            </a:r>
            <a:r>
              <a:rPr lang="en-US" sz="1800" dirty="0"/>
              <a:t> </a:t>
            </a:r>
            <a:r>
              <a:rPr lang="en-US" sz="1800" dirty="0" err="1"/>
              <a:t>voitelu</a:t>
            </a:r>
            <a:r>
              <a:rPr lang="en-US" sz="1800" dirty="0"/>
              <a:t> </a:t>
            </a:r>
            <a:r>
              <a:rPr lang="en-US" sz="1800" dirty="0" err="1"/>
              <a:t>jäsentää</a:t>
            </a:r>
            <a:r>
              <a:rPr lang="en-US" sz="1800" dirty="0"/>
              <a:t> </a:t>
            </a:r>
            <a:r>
              <a:rPr lang="en-US" sz="1800" dirty="0" err="1"/>
              <a:t>koko</a:t>
            </a:r>
            <a:r>
              <a:rPr lang="en-US" sz="1800" dirty="0"/>
              <a:t> </a:t>
            </a:r>
            <a:r>
              <a:rPr lang="en-US" sz="1800" dirty="0" err="1"/>
              <a:t>kristillisen</a:t>
            </a:r>
            <a:r>
              <a:rPr lang="en-US" sz="1800" dirty="0"/>
              <a:t> </a:t>
            </a:r>
            <a:r>
              <a:rPr lang="en-US" sz="1800" dirty="0" err="1"/>
              <a:t>elämän</a:t>
            </a:r>
            <a:r>
              <a:rPr lang="en-US" sz="1800" dirty="0"/>
              <a:t> </a:t>
            </a:r>
            <a:r>
              <a:rPr lang="en-US" sz="1800" dirty="0" err="1"/>
              <a:t>voiteluita</a:t>
            </a:r>
            <a:r>
              <a:rPr lang="en-US" sz="1800" dirty="0"/>
              <a:t>: </a:t>
            </a:r>
            <a:r>
              <a:rPr lang="en-US" sz="1800" dirty="0" err="1"/>
              <a:t>kasteen</a:t>
            </a:r>
            <a:r>
              <a:rPr lang="en-US" sz="1800" dirty="0"/>
              <a:t> </a:t>
            </a:r>
            <a:r>
              <a:rPr lang="en-US" sz="1800" dirty="0" err="1"/>
              <a:t>voitelussa</a:t>
            </a:r>
            <a:r>
              <a:rPr lang="en-US" sz="1800" dirty="0"/>
              <a:t> </a:t>
            </a:r>
            <a:r>
              <a:rPr lang="en-US" sz="1800" dirty="0" err="1"/>
              <a:t>saatua</a:t>
            </a:r>
            <a:r>
              <a:rPr lang="en-US" sz="1800" dirty="0"/>
              <a:t> </a:t>
            </a:r>
            <a:r>
              <a:rPr lang="en-US" sz="1800" dirty="0" err="1"/>
              <a:t>uutta</a:t>
            </a:r>
            <a:r>
              <a:rPr lang="en-US" sz="1800" dirty="0"/>
              <a:t> </a:t>
            </a:r>
            <a:r>
              <a:rPr lang="en-US" sz="1800" dirty="0" err="1"/>
              <a:t>elämää</a:t>
            </a:r>
            <a:r>
              <a:rPr lang="en-US" sz="1800" dirty="0"/>
              <a:t>, </a:t>
            </a:r>
            <a:r>
              <a:rPr lang="en-US" sz="1800" dirty="0" err="1"/>
              <a:t>vahvistuksen</a:t>
            </a:r>
            <a:r>
              <a:rPr lang="en-US" sz="1800" dirty="0"/>
              <a:t> </a:t>
            </a:r>
            <a:r>
              <a:rPr lang="en-US" sz="1800" dirty="0" err="1"/>
              <a:t>voitelussa</a:t>
            </a:r>
            <a:r>
              <a:rPr lang="en-US" sz="1800" dirty="0"/>
              <a:t> </a:t>
            </a:r>
            <a:r>
              <a:rPr lang="en-US" sz="1800" dirty="0" err="1"/>
              <a:t>saatua</a:t>
            </a:r>
            <a:r>
              <a:rPr lang="en-US" sz="1800" dirty="0"/>
              <a:t> </a:t>
            </a:r>
            <a:r>
              <a:rPr lang="en-US" sz="1800" dirty="0" err="1"/>
              <a:t>voimaa</a:t>
            </a:r>
            <a:r>
              <a:rPr lang="en-US" sz="1800" dirty="0"/>
              <a:t> </a:t>
            </a:r>
            <a:r>
              <a:rPr lang="en-US" sz="1800" dirty="0" err="1"/>
              <a:t>kilvoitella</a:t>
            </a:r>
            <a:r>
              <a:rPr lang="en-US" sz="1800" dirty="0"/>
              <a:t> </a:t>
            </a:r>
            <a:r>
              <a:rPr lang="en-US" sz="1800" dirty="0" err="1"/>
              <a:t>uudessa</a:t>
            </a:r>
            <a:r>
              <a:rPr lang="en-US" sz="1800" dirty="0"/>
              <a:t> </a:t>
            </a:r>
            <a:r>
              <a:rPr lang="en-US" sz="1800" dirty="0" err="1"/>
              <a:t>elämässä</a:t>
            </a:r>
            <a:r>
              <a:rPr lang="en-US" sz="1800" dirty="0"/>
              <a:t> </a:t>
            </a:r>
            <a:r>
              <a:rPr lang="en-US" sz="1800" dirty="0" err="1"/>
              <a:t>sekä</a:t>
            </a:r>
            <a:r>
              <a:rPr lang="en-US" sz="1800" dirty="0"/>
              <a:t> </a:t>
            </a:r>
            <a:r>
              <a:rPr lang="en-US" sz="1800" dirty="0" err="1"/>
              <a:t>viimeistä</a:t>
            </a:r>
            <a:r>
              <a:rPr lang="en-US" sz="1800" dirty="0"/>
              <a:t> </a:t>
            </a:r>
            <a:r>
              <a:rPr lang="en-US" sz="1800" dirty="0" err="1"/>
              <a:t>voitelua</a:t>
            </a:r>
            <a:r>
              <a:rPr lang="en-US" sz="1800" dirty="0"/>
              <a:t>, </a:t>
            </a:r>
            <a:r>
              <a:rPr lang="en-US" sz="1800" dirty="0" err="1"/>
              <a:t>joka</a:t>
            </a:r>
            <a:r>
              <a:rPr lang="en-US" sz="1800" dirty="0"/>
              <a:t> </a:t>
            </a:r>
            <a:r>
              <a:rPr lang="en-US" sz="1800" dirty="0" err="1"/>
              <a:t>tuo</a:t>
            </a:r>
            <a:r>
              <a:rPr lang="en-US" sz="1800" dirty="0"/>
              <a:t> </a:t>
            </a:r>
            <a:r>
              <a:rPr lang="en-US" sz="1800" dirty="0" err="1"/>
              <a:t>suojan</a:t>
            </a:r>
            <a:r>
              <a:rPr lang="en-US" sz="1800" dirty="0"/>
              <a:t> </a:t>
            </a:r>
            <a:r>
              <a:rPr lang="en-US" sz="1800" dirty="0" err="1"/>
              <a:t>viimeisiä</a:t>
            </a:r>
            <a:r>
              <a:rPr lang="en-US" sz="1800" dirty="0"/>
              <a:t> </a:t>
            </a:r>
            <a:r>
              <a:rPr lang="en-US" sz="1800" dirty="0" err="1"/>
              <a:t>taisteluita</a:t>
            </a:r>
            <a:r>
              <a:rPr lang="en-US" sz="1800" dirty="0"/>
              <a:t> </a:t>
            </a:r>
            <a:r>
              <a:rPr lang="en-US" sz="1800" dirty="0" err="1"/>
              <a:t>varten</a:t>
            </a:r>
            <a:r>
              <a:rPr lang="en-US" sz="1800" dirty="0"/>
              <a:t>. </a:t>
            </a:r>
          </a:p>
          <a:p>
            <a:pPr marL="36900" indent="0">
              <a:lnSpc>
                <a:spcPct val="100000"/>
              </a:lnSpc>
              <a:buNone/>
            </a:pPr>
            <a:endParaRPr lang="en-FI" sz="1500" dirty="0"/>
          </a:p>
        </p:txBody>
      </p:sp>
    </p:spTree>
    <p:extLst>
      <p:ext uri="{BB962C8B-B14F-4D97-AF65-F5344CB8AC3E}">
        <p14:creationId xmlns:p14="http://schemas.microsoft.com/office/powerpoint/2010/main" val="312391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C6FF-BA3F-4B7C-B1C6-5A6E577A4F9C}"/>
              </a:ext>
            </a:extLst>
          </p:cNvPr>
          <p:cNvSpPr>
            <a:spLocks noGrp="1"/>
          </p:cNvSpPr>
          <p:nvPr>
            <p:ph type="title"/>
          </p:nvPr>
        </p:nvSpPr>
        <p:spPr>
          <a:xfrm>
            <a:off x="5146160" y="609599"/>
            <a:ext cx="5978072" cy="1505804"/>
          </a:xfrm>
        </p:spPr>
        <p:txBody>
          <a:bodyPr>
            <a:normAutofit/>
          </a:bodyPr>
          <a:lstStyle/>
          <a:p>
            <a:r>
              <a:rPr lang="fi-FI" dirty="0"/>
              <a:t>Viimeinen ehtoollinen</a:t>
            </a:r>
            <a:endParaRPr lang="en-FI"/>
          </a:p>
        </p:txBody>
      </p:sp>
      <p:pic>
        <p:nvPicPr>
          <p:cNvPr id="3074" name="Picture 2">
            <a:extLst>
              <a:ext uri="{FF2B5EF4-FFF2-40B4-BE49-F238E27FC236}">
                <a16:creationId xmlns:a16="http://schemas.microsoft.com/office/drawing/2014/main" id="{0B204075-227C-4C93-9857-6C88B03F7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2"/>
          <a:stretch/>
        </p:blipFill>
        <p:spPr bwMode="auto">
          <a:xfrm>
            <a:off x="-10649" y="1"/>
            <a:ext cx="457164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422EE71-D9F3-47FF-BD72-80765D62B0A4}"/>
              </a:ext>
            </a:extLst>
          </p:cNvPr>
          <p:cNvSpPr>
            <a:spLocks noGrp="1"/>
          </p:cNvSpPr>
          <p:nvPr>
            <p:ph idx="1"/>
          </p:nvPr>
        </p:nvSpPr>
        <p:spPr>
          <a:xfrm>
            <a:off x="5146160" y="2286000"/>
            <a:ext cx="5978072" cy="3477088"/>
          </a:xfrm>
        </p:spPr>
        <p:txBody>
          <a:bodyPr anchor="ctr">
            <a:normAutofit/>
          </a:bodyPr>
          <a:lstStyle/>
          <a:p>
            <a:pPr>
              <a:lnSpc>
                <a:spcPct val="100000"/>
              </a:lnSpc>
            </a:pPr>
            <a:r>
              <a:rPr lang="fi-FI" sz="1800" dirty="0"/>
              <a:t>Katolinen kirkko antaa sairaiden voitelun lisäksi myös eukaristian eli ehtoollisen sakramentin kuoleville ihmisille. Eukaristialla on katolisessa uskossa erityinen merkitys kuoleman lähestyessä, sitä kuvataan tästä maailmasta Isän luo siirtymisen sakramenttina.</a:t>
            </a:r>
          </a:p>
          <a:p>
            <a:pPr>
              <a:lnSpc>
                <a:spcPct val="100000"/>
              </a:lnSpc>
            </a:pPr>
            <a:r>
              <a:rPr lang="fi-FI" sz="1800" dirty="0"/>
              <a:t>Ehtoollisen suorittaminen juuri ennen kuolemaa on myös tärkeä uskovalle. Jos pappia ei ole saatavilla, ehtoollisen voi suorittaa myös muu valtuutettu katolinen henkilö. Nämä toimitukset voidaan suorittaa paikasta riippumattomasti eli esimerkiksi kotona tai sairaalassa, siellä missä sairas on..) </a:t>
            </a:r>
          </a:p>
          <a:p>
            <a:pPr>
              <a:lnSpc>
                <a:spcPct val="100000"/>
              </a:lnSpc>
            </a:pPr>
            <a:endParaRPr lang="en-FI" sz="1800" dirty="0"/>
          </a:p>
        </p:txBody>
      </p:sp>
    </p:spTree>
    <p:extLst>
      <p:ext uri="{BB962C8B-B14F-4D97-AF65-F5344CB8AC3E}">
        <p14:creationId xmlns:p14="http://schemas.microsoft.com/office/powerpoint/2010/main" val="511740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84A5635-7F8F-4D99-8209-7BA6DEAD90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0"/>
          <a:stretch/>
        </p:blipFill>
        <p:spPr bwMode="auto">
          <a:xfrm>
            <a:off x="-8622"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B4EFCB6-9251-4CC3-B538-630E4BE33E13}"/>
              </a:ext>
            </a:extLst>
          </p:cNvPr>
          <p:cNvSpPr>
            <a:spLocks noGrp="1"/>
          </p:cNvSpPr>
          <p:nvPr>
            <p:ph type="title"/>
          </p:nvPr>
        </p:nvSpPr>
        <p:spPr>
          <a:xfrm>
            <a:off x="6900493" y="609600"/>
            <a:ext cx="4538124" cy="970450"/>
          </a:xfrm>
        </p:spPr>
        <p:txBody>
          <a:bodyPr anchor="b">
            <a:normAutofit/>
          </a:bodyPr>
          <a:lstStyle/>
          <a:p>
            <a:pPr algn="l"/>
            <a:r>
              <a:rPr lang="fi-FI" sz="3200"/>
              <a:t>Läheisyys kuoleman kohdatessa</a:t>
            </a:r>
            <a:endParaRPr lang="en-FI" sz="3200"/>
          </a:p>
        </p:txBody>
      </p:sp>
      <p:sp>
        <p:nvSpPr>
          <p:cNvPr id="3" name="Content Placeholder 2">
            <a:extLst>
              <a:ext uri="{FF2B5EF4-FFF2-40B4-BE49-F238E27FC236}">
                <a16:creationId xmlns:a16="http://schemas.microsoft.com/office/drawing/2014/main" id="{F25730EE-52D0-435A-82BB-F1AE17BE6620}"/>
              </a:ext>
            </a:extLst>
          </p:cNvPr>
          <p:cNvSpPr>
            <a:spLocks noGrp="1"/>
          </p:cNvSpPr>
          <p:nvPr>
            <p:ph idx="1"/>
          </p:nvPr>
        </p:nvSpPr>
        <p:spPr>
          <a:xfrm>
            <a:off x="6900493" y="1732449"/>
            <a:ext cx="4403596" cy="4058751"/>
          </a:xfrm>
        </p:spPr>
        <p:txBody>
          <a:bodyPr anchor="t">
            <a:normAutofit/>
          </a:bodyPr>
          <a:lstStyle/>
          <a:p>
            <a:r>
              <a:rPr lang="fi-FI" sz="1800" dirty="0"/>
              <a:t>Sairaalle olisi järjestettävä oma huone, jotta toimitukset voidaan suorittaa rauhallisessa ympäristössä. Huoneessa tulisi olla myös pieni pöytä. Kuoleman lähestyessä ja vakavasti sairaan ihmisen luona on tapana olla omaisia ja ystäviä koko ajan. </a:t>
            </a:r>
          </a:p>
          <a:p>
            <a:endParaRPr lang="fi-FI" sz="1800" dirty="0"/>
          </a:p>
          <a:p>
            <a:endParaRPr lang="en-FI" sz="1800" dirty="0"/>
          </a:p>
        </p:txBody>
      </p:sp>
    </p:spTree>
    <p:extLst>
      <p:ext uri="{BB962C8B-B14F-4D97-AF65-F5344CB8AC3E}">
        <p14:creationId xmlns:p14="http://schemas.microsoft.com/office/powerpoint/2010/main" val="301061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6D99-4AC0-42B7-A979-8518A218B2A0}"/>
              </a:ext>
            </a:extLst>
          </p:cNvPr>
          <p:cNvSpPr>
            <a:spLocks noGrp="1"/>
          </p:cNvSpPr>
          <p:nvPr>
            <p:ph type="title"/>
          </p:nvPr>
        </p:nvSpPr>
        <p:spPr>
          <a:xfrm>
            <a:off x="900506" y="1118808"/>
            <a:ext cx="4671467" cy="4747683"/>
          </a:xfrm>
        </p:spPr>
        <p:txBody>
          <a:bodyPr anchor="ctr">
            <a:normAutofit/>
          </a:bodyPr>
          <a:lstStyle/>
          <a:p>
            <a:pPr algn="l"/>
            <a:r>
              <a:rPr lang="fi-FI" sz="5000"/>
              <a:t>Eutanasia</a:t>
            </a:r>
            <a:endParaRPr lang="en-FI" sz="5000"/>
          </a:p>
        </p:txBody>
      </p:sp>
      <p:sp>
        <p:nvSpPr>
          <p:cNvPr id="3" name="Content Placeholder 2">
            <a:extLst>
              <a:ext uri="{FF2B5EF4-FFF2-40B4-BE49-F238E27FC236}">
                <a16:creationId xmlns:a16="http://schemas.microsoft.com/office/drawing/2014/main" id="{9A808DA1-68C7-4792-8781-1B8C39E2E46D}"/>
              </a:ext>
            </a:extLst>
          </p:cNvPr>
          <p:cNvSpPr>
            <a:spLocks noGrp="1"/>
          </p:cNvSpPr>
          <p:nvPr>
            <p:ph idx="1"/>
          </p:nvPr>
        </p:nvSpPr>
        <p:spPr>
          <a:xfrm>
            <a:off x="6498769" y="1118809"/>
            <a:ext cx="5049763" cy="4747681"/>
          </a:xfrm>
          <a:effectLst/>
        </p:spPr>
        <p:txBody>
          <a:bodyPr anchor="ctr">
            <a:normAutofit/>
          </a:bodyPr>
          <a:lstStyle/>
          <a:p>
            <a:r>
              <a:rPr lang="fi-FI">
                <a:solidFill>
                  <a:schemeClr val="tx1"/>
                </a:solidFill>
              </a:rPr>
              <a:t>Katolisen kirkon kanta aktiiviseen eutanasiaan eli armokuolemaan on kielteinen. Elämä nähdään pyhänä ja etenkin heikoimman elämää on suojeltava. Passiivinen eutanasia eli hoitojen keskeyttäminen tai hoitojen aloittamatta jättäminen hyväksytään. </a:t>
            </a:r>
            <a:endParaRPr lang="en-FI">
              <a:solidFill>
                <a:schemeClr val="tx1"/>
              </a:solidFill>
            </a:endParaRPr>
          </a:p>
          <a:p>
            <a:pPr marL="36900" indent="0">
              <a:buNone/>
            </a:pPr>
            <a:endParaRPr lang="en-FI">
              <a:solidFill>
                <a:schemeClr val="tx1"/>
              </a:solidFill>
            </a:endParaRPr>
          </a:p>
        </p:txBody>
      </p:sp>
    </p:spTree>
    <p:extLst>
      <p:ext uri="{BB962C8B-B14F-4D97-AF65-F5344CB8AC3E}">
        <p14:creationId xmlns:p14="http://schemas.microsoft.com/office/powerpoint/2010/main" val="190524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ISLAM</a:t>
            </a:r>
            <a:endParaRPr lang="fi-FI" dirty="0"/>
          </a:p>
        </p:txBody>
      </p:sp>
      <p:sp>
        <p:nvSpPr>
          <p:cNvPr id="3" name="Sisällön paikkamerkki 2"/>
          <p:cNvSpPr>
            <a:spLocks noGrp="1"/>
          </p:cNvSpPr>
          <p:nvPr>
            <p:ph idx="1"/>
          </p:nvPr>
        </p:nvSpPr>
        <p:spPr/>
        <p:txBody>
          <a:bodyPr/>
          <a:lstStyle/>
          <a:p>
            <a:endParaRPr lang="fi-FI"/>
          </a:p>
        </p:txBody>
      </p:sp>
    </p:spTree>
    <p:extLst>
      <p:ext uri="{BB962C8B-B14F-4D97-AF65-F5344CB8AC3E}">
        <p14:creationId xmlns:p14="http://schemas.microsoft.com/office/powerpoint/2010/main" val="224006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730F84-2357-9B44-AC7D-606EE635C7CA}"/>
              </a:ext>
            </a:extLst>
          </p:cNvPr>
          <p:cNvSpPr>
            <a:spLocks noGrp="1"/>
          </p:cNvSpPr>
          <p:nvPr>
            <p:ph type="title"/>
          </p:nvPr>
        </p:nvSpPr>
        <p:spPr/>
        <p:txBody>
          <a:bodyPr/>
          <a:lstStyle/>
          <a:p>
            <a:r>
              <a:rPr lang="fi-FI"/>
              <a:t>Rukous</a:t>
            </a:r>
          </a:p>
        </p:txBody>
      </p:sp>
      <p:sp>
        <p:nvSpPr>
          <p:cNvPr id="3" name="Sisällön paikkamerkki 2">
            <a:extLst>
              <a:ext uri="{FF2B5EF4-FFF2-40B4-BE49-F238E27FC236}">
                <a16:creationId xmlns:a16="http://schemas.microsoft.com/office/drawing/2014/main" id="{17691CFF-E645-5B48-B33F-8C68A091F514}"/>
              </a:ext>
            </a:extLst>
          </p:cNvPr>
          <p:cNvSpPr>
            <a:spLocks noGrp="1"/>
          </p:cNvSpPr>
          <p:nvPr>
            <p:ph idx="1"/>
          </p:nvPr>
        </p:nvSpPr>
        <p:spPr/>
        <p:txBody>
          <a:bodyPr/>
          <a:lstStyle/>
          <a:p>
            <a:r>
              <a:rPr lang="fi-FI"/>
              <a:t>Islamin tärkeimpiä velvollisuuksia on rukoileminen viisi kertaa päivässä mekkaan päin.</a:t>
            </a:r>
          </a:p>
          <a:p>
            <a:r>
              <a:rPr lang="fi-FI"/>
              <a:t>Ennen rukousta suoritetaan peseytymis rituaali
Hoitohenkilökunta voi avustaa potilasta tarvittaessa</a:t>
            </a:r>
          </a:p>
          <a:p>
            <a:r>
              <a:rPr lang="fi-FI"/>
              <a:t>Pesu suoritetaan ennen vessassa käyntiä , sillä eritteet mitätoivät pesun.</a:t>
            </a:r>
          </a:p>
          <a:p>
            <a:r>
              <a:rPr lang="fi-FI"/>
              <a:t>Sänkypotilaan pesu suoritetaan koskettamalla pyhää hiekkaa ja laittamalla sitä kasvoille.</a:t>
            </a:r>
          </a:p>
          <a:p>
            <a:endParaRPr lang="fi-FI"/>
          </a:p>
        </p:txBody>
      </p:sp>
    </p:spTree>
    <p:extLst>
      <p:ext uri="{BB962C8B-B14F-4D97-AF65-F5344CB8AC3E}">
        <p14:creationId xmlns:p14="http://schemas.microsoft.com/office/powerpoint/2010/main" val="201333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375787-29FB-BB4E-BF73-23489CEE0961}"/>
              </a:ext>
            </a:extLst>
          </p:cNvPr>
          <p:cNvSpPr>
            <a:spLocks noGrp="1"/>
          </p:cNvSpPr>
          <p:nvPr>
            <p:ph type="title"/>
          </p:nvPr>
        </p:nvSpPr>
        <p:spPr/>
        <p:txBody>
          <a:bodyPr/>
          <a:lstStyle/>
          <a:p>
            <a:r>
              <a:rPr lang="fi-FI"/>
              <a:t>Ravinto</a:t>
            </a:r>
          </a:p>
        </p:txBody>
      </p:sp>
      <p:sp>
        <p:nvSpPr>
          <p:cNvPr id="3" name="Sisällön paikkamerkki 2">
            <a:extLst>
              <a:ext uri="{FF2B5EF4-FFF2-40B4-BE49-F238E27FC236}">
                <a16:creationId xmlns:a16="http://schemas.microsoft.com/office/drawing/2014/main" id="{86B7DB74-E5D1-494A-A8A5-BB50D391646D}"/>
              </a:ext>
            </a:extLst>
          </p:cNvPr>
          <p:cNvSpPr>
            <a:spLocks noGrp="1"/>
          </p:cNvSpPr>
          <p:nvPr>
            <p:ph idx="1"/>
          </p:nvPr>
        </p:nvSpPr>
        <p:spPr/>
        <p:txBody>
          <a:bodyPr/>
          <a:lstStyle/>
          <a:p>
            <a:r>
              <a:rPr lang="fi-FI"/>
              <a:t>Muslimi syö oikealla kädellä. Vasemmalla kädellä tehdään likaiset toimenpiteet.</a:t>
            </a:r>
          </a:p>
          <a:p>
            <a:r>
              <a:rPr lang="fi-FI"/>
              <a:t>Muslimit eivät syö sikaa </a:t>
            </a:r>
          </a:p>
          <a:p>
            <a:r>
              <a:rPr lang="fi-FI"/>
              <a:t>Ramada on kerran vuodessa jolloin muslimit paastoavat auringonlaskuun saakka.</a:t>
            </a:r>
          </a:p>
          <a:p>
            <a:r>
              <a:rPr lang="fi-FI"/>
              <a:t>Paaston aikana ei oteta lääkkeitä ruuansulatukseen </a:t>
            </a:r>
          </a:p>
          <a:p>
            <a:r>
              <a:rPr lang="fi-FI"/>
              <a:t>Paastoa kuitenkin vältettään jos se pahentaa sairautta</a:t>
            </a:r>
          </a:p>
          <a:p>
            <a:r>
              <a:rPr lang="fi-FI"/>
              <a:t>Ravitsemuksessa huomioidaan potilaan toive ravitsemustilan ylläpitämiseksi.</a:t>
            </a:r>
          </a:p>
        </p:txBody>
      </p:sp>
    </p:spTree>
    <p:extLst>
      <p:ext uri="{BB962C8B-B14F-4D97-AF65-F5344CB8AC3E}">
        <p14:creationId xmlns:p14="http://schemas.microsoft.com/office/powerpoint/2010/main" val="2092241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DDBEC5-01FB-0844-800F-BA584D8983F6}"/>
              </a:ext>
            </a:extLst>
          </p:cNvPr>
          <p:cNvSpPr>
            <a:spLocks noGrp="1"/>
          </p:cNvSpPr>
          <p:nvPr>
            <p:ph type="title"/>
          </p:nvPr>
        </p:nvSpPr>
        <p:spPr/>
        <p:txBody>
          <a:bodyPr/>
          <a:lstStyle/>
          <a:p>
            <a:r>
              <a:rPr lang="fi-FI"/>
              <a:t>Hoito</a:t>
            </a:r>
          </a:p>
        </p:txBody>
      </p:sp>
      <p:sp>
        <p:nvSpPr>
          <p:cNvPr id="3" name="Sisällön paikkamerkki 2">
            <a:extLst>
              <a:ext uri="{FF2B5EF4-FFF2-40B4-BE49-F238E27FC236}">
                <a16:creationId xmlns:a16="http://schemas.microsoft.com/office/drawing/2014/main" id="{B00C25B8-F5A1-484A-A7FA-AE360240C1DA}"/>
              </a:ext>
            </a:extLst>
          </p:cNvPr>
          <p:cNvSpPr>
            <a:spLocks noGrp="1"/>
          </p:cNvSpPr>
          <p:nvPr>
            <p:ph idx="1"/>
          </p:nvPr>
        </p:nvSpPr>
        <p:spPr/>
        <p:txBody>
          <a:bodyPr/>
          <a:lstStyle/>
          <a:p>
            <a:r>
              <a:rPr lang="fi-FI"/>
              <a:t>Suositaan saman sukupuolista toimenpiteiden suorittajaa
Jos ei mahdollista on paikalla oltava joku samansukupuolinen henkilö tai aikuinen omainen.</a:t>
            </a:r>
          </a:p>
          <a:p>
            <a:r>
              <a:rPr lang="fi-FI"/>
              <a:t>Peseytyminen tärkeää siksi toivotaan enemmän pesupäiviä</a:t>
            </a:r>
          </a:p>
          <a:p>
            <a:r>
              <a:rPr lang="fi-FI"/>
              <a:t>Potilaan luona vierailee omaisia paljon. </a:t>
            </a:r>
          </a:p>
        </p:txBody>
      </p:sp>
    </p:spTree>
    <p:extLst>
      <p:ext uri="{BB962C8B-B14F-4D97-AF65-F5344CB8AC3E}">
        <p14:creationId xmlns:p14="http://schemas.microsoft.com/office/powerpoint/2010/main" val="257471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34696" y="249383"/>
            <a:ext cx="9520158" cy="1130530"/>
          </a:xfrm>
        </p:spPr>
        <p:txBody>
          <a:bodyPr/>
          <a:lstStyle/>
          <a:p>
            <a:r>
              <a:rPr lang="fi-FI" dirty="0" smtClean="0"/>
              <a:t>JEHOVAN TODISTAJA</a:t>
            </a:r>
            <a:endParaRPr lang="fi-FI" dirty="0"/>
          </a:p>
        </p:txBody>
      </p:sp>
      <p:sp>
        <p:nvSpPr>
          <p:cNvPr id="3" name="Sisällön paikkamerkki 2"/>
          <p:cNvSpPr>
            <a:spLocks noGrp="1"/>
          </p:cNvSpPr>
          <p:nvPr>
            <p:ph idx="1"/>
          </p:nvPr>
        </p:nvSpPr>
        <p:spPr>
          <a:xfrm>
            <a:off x="1534696" y="1512916"/>
            <a:ext cx="9520158" cy="4156364"/>
          </a:xfrm>
        </p:spPr>
        <p:txBody>
          <a:bodyPr>
            <a:normAutofit lnSpcReduction="10000"/>
          </a:bodyPr>
          <a:lstStyle/>
          <a:p>
            <a:r>
              <a:rPr lang="fi-FI" sz="2400" dirty="0"/>
              <a:t>Saattohoidossa kaikki hoitokeinot ovat sallittuja verensiirtoa lukuun ottamatta ja pyritään vastaanottamaan kaikki parantava hoito, pitkittämättä kuolemaa.</a:t>
            </a:r>
          </a:p>
          <a:p>
            <a:r>
              <a:rPr lang="fi-FI" sz="2400" dirty="0"/>
              <a:t>Jehovan todistajat ovat olleet kautta aikojen haaste nykyiselle terveydenhuollolle, sillä heidän tiukka vakaumuksensa Raamattuun on kieltänyt rokotukset ja elinsiirrot.</a:t>
            </a:r>
          </a:p>
          <a:p>
            <a:r>
              <a:rPr lang="fi-FI" sz="2400" dirty="0"/>
              <a:t>Jehovan todistajat kieltäytyvät verensiirroista, sillä uskovat, että verensiirron seurauksena, eivät voi olla Jehovan todistajia enää ja joutuvat helvettiin.</a:t>
            </a:r>
          </a:p>
          <a:p>
            <a:endParaRPr lang="fi-FI" dirty="0"/>
          </a:p>
        </p:txBody>
      </p:sp>
    </p:spTree>
    <p:extLst>
      <p:ext uri="{BB962C8B-B14F-4D97-AF65-F5344CB8AC3E}">
        <p14:creationId xmlns:p14="http://schemas.microsoft.com/office/powerpoint/2010/main" val="1611226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2F893A-21BD-E54D-B4A8-4905704754AE}"/>
              </a:ext>
            </a:extLst>
          </p:cNvPr>
          <p:cNvSpPr>
            <a:spLocks noGrp="1"/>
          </p:cNvSpPr>
          <p:nvPr>
            <p:ph type="title"/>
          </p:nvPr>
        </p:nvSpPr>
        <p:spPr/>
        <p:txBody>
          <a:bodyPr/>
          <a:lstStyle/>
          <a:p>
            <a:r>
              <a:rPr lang="fi-FI"/>
              <a:t>Kuolema</a:t>
            </a:r>
          </a:p>
        </p:txBody>
      </p:sp>
      <p:sp>
        <p:nvSpPr>
          <p:cNvPr id="3" name="Sisällön paikkamerkki 2">
            <a:extLst>
              <a:ext uri="{FF2B5EF4-FFF2-40B4-BE49-F238E27FC236}">
                <a16:creationId xmlns:a16="http://schemas.microsoft.com/office/drawing/2014/main" id="{CA7F075B-C9A9-E845-B06E-A86BAD0C1D60}"/>
              </a:ext>
            </a:extLst>
          </p:cNvPr>
          <p:cNvSpPr>
            <a:spLocks noGrp="1"/>
          </p:cNvSpPr>
          <p:nvPr>
            <p:ph idx="1"/>
          </p:nvPr>
        </p:nvSpPr>
        <p:spPr/>
        <p:txBody>
          <a:bodyPr/>
          <a:lstStyle/>
          <a:p>
            <a:r>
              <a:rPr lang="fi-FI"/>
              <a:t>Kuoleman hetkellä omaiset haluavat olla paikalla rukoilemassa.</a:t>
            </a:r>
          </a:p>
          <a:p>
            <a:r>
              <a:rPr lang="fi-FI"/>
              <a:t>Omaiset sulkevat potilaan silmät Ja suun sekä suorittavat rituaali pesun.</a:t>
            </a:r>
          </a:p>
          <a:p>
            <a:r>
              <a:rPr lang="fi-FI"/>
              <a:t>Muu uskova voi koskea ruumiiseen vain käsineillä</a:t>
            </a:r>
          </a:p>
          <a:p>
            <a:r>
              <a:rPr lang="fi-FI"/>
              <a:t>Muslimit haluavat haudata ruumiin nopeasti</a:t>
            </a:r>
          </a:p>
        </p:txBody>
      </p:sp>
    </p:spTree>
    <p:extLst>
      <p:ext uri="{BB962C8B-B14F-4D97-AF65-F5344CB8AC3E}">
        <p14:creationId xmlns:p14="http://schemas.microsoft.com/office/powerpoint/2010/main" val="223303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534696" y="482138"/>
            <a:ext cx="9520158" cy="4984207"/>
          </a:xfrm>
        </p:spPr>
        <p:txBody>
          <a:bodyPr>
            <a:normAutofit lnSpcReduction="10000"/>
          </a:bodyPr>
          <a:lstStyle/>
          <a:p>
            <a:r>
              <a:rPr lang="fi-FI" sz="2400" dirty="0"/>
              <a:t>Terveydenhuollon ammattilaisten on kunnioitettava potilaan tahtoa potilaan kieltäydyttyä verensiirrosta, vaikka se olisi potilaan voinnin kannalta välttämätöntä.</a:t>
            </a:r>
          </a:p>
          <a:p>
            <a:r>
              <a:rPr lang="fi-FI" sz="2400" dirty="0"/>
              <a:t>Toisinaan tämä tarkoittaa potilaan äkillistä kuolemaa ja terveydenhuollon ammattilaisten on vain hyväksyttävä asia, sillä potilaan kieltäytyminen hoidoista on osa potilaan itsemääräämisoikeutta. Silti, tilanteessa, jossa lapsen terveys on vaarassa, voivat terveydenhuollon ammattilaiset vedota oikeuden päätökseen kumota vanhempien päätös verensiirrosta kieltäytymisestä. Kuoleman lähestyessä Jehovan todistaja saattaa ilmoittaa haluavansa elimiensä siirtoa toiselle ihmiselle.</a:t>
            </a:r>
          </a:p>
          <a:p>
            <a:endParaRPr lang="fi-FI" dirty="0"/>
          </a:p>
        </p:txBody>
      </p:sp>
    </p:spTree>
    <p:extLst>
      <p:ext uri="{BB962C8B-B14F-4D97-AF65-F5344CB8AC3E}">
        <p14:creationId xmlns:p14="http://schemas.microsoft.com/office/powerpoint/2010/main" val="163212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USKONNOTTOMAT SAATTOHOIDOSSA</a:t>
            </a:r>
            <a:endParaRPr lang="fi-FI" dirty="0"/>
          </a:p>
        </p:txBody>
      </p:sp>
      <p:sp>
        <p:nvSpPr>
          <p:cNvPr id="3" name="Sisällön paikkamerkki 2"/>
          <p:cNvSpPr>
            <a:spLocks noGrp="1"/>
          </p:cNvSpPr>
          <p:nvPr>
            <p:ph idx="1"/>
          </p:nvPr>
        </p:nvSpPr>
        <p:spPr/>
        <p:txBody>
          <a:bodyPr>
            <a:normAutofit fontScale="92500"/>
          </a:bodyPr>
          <a:lstStyle/>
          <a:p>
            <a:r>
              <a:rPr lang="fi-FI" dirty="0" err="1">
                <a:cs typeface="Calibri"/>
              </a:rPr>
              <a:t>Uskonnottomaton</a:t>
            </a:r>
            <a:r>
              <a:rPr lang="fi-FI" dirty="0">
                <a:cs typeface="Calibri"/>
              </a:rPr>
              <a:t> ihmisryhmä, joka voi helposti unohtua kun puhutaan kuolemasta.</a:t>
            </a:r>
          </a:p>
          <a:p>
            <a:pPr>
              <a:buClr>
                <a:srgbClr val="FFFFFF"/>
              </a:buClr>
            </a:pPr>
            <a:r>
              <a:rPr lang="fi-FI" dirty="0">
                <a:ea typeface="+mn-lt"/>
                <a:cs typeface="+mn-lt"/>
              </a:rPr>
              <a:t>Uskonnottomuuden taustalla voi olla erityyppisiä elämänkatsomuksia, jotka voivat vaikuttaa siihen miten uskonnoton suhtautuu tulevaan kuolemaan.</a:t>
            </a:r>
          </a:p>
          <a:p>
            <a:pPr>
              <a:buClr>
                <a:srgbClr val="FFFFFF"/>
              </a:buClr>
            </a:pPr>
            <a:r>
              <a:rPr lang="fi-FI" dirty="0">
                <a:cs typeface="Calibri" panose="020F0502020204030204"/>
              </a:rPr>
              <a:t>Ateistit kieltävät jumalan/jumalien olemassa olon</a:t>
            </a:r>
          </a:p>
          <a:p>
            <a:pPr>
              <a:buClr>
                <a:srgbClr val="FFFFFF"/>
              </a:buClr>
            </a:pPr>
            <a:r>
              <a:rPr lang="fi-FI" dirty="0">
                <a:ea typeface="+mn-lt"/>
                <a:cs typeface="+mn-lt"/>
              </a:rPr>
              <a:t>Agnostikot näkevät, ettei jumalan olemassaolosta ole riittävästi todisteita puolesta tai vastaan.</a:t>
            </a:r>
          </a:p>
          <a:p>
            <a:pPr>
              <a:buClr>
                <a:srgbClr val="FFFFFF"/>
              </a:buClr>
            </a:pPr>
            <a:r>
              <a:rPr lang="fi-FI" dirty="0">
                <a:ea typeface="+mn-lt"/>
                <a:cs typeface="+mn-lt"/>
              </a:rPr>
              <a:t>Fatalistit näkevät elämänsä olevan ennalta määrätty ja/tai syiden ja seurausten määräämä eikä usko jumalaan tai muuhun vastaavaan muuta heidän kohtaloaan.</a:t>
            </a:r>
            <a:endParaRPr lang="fi-FI" dirty="0">
              <a:cs typeface="Calibri" panose="020F0502020204030204"/>
            </a:endParaRPr>
          </a:p>
          <a:p>
            <a:endParaRPr lang="fi-FI" dirty="0"/>
          </a:p>
        </p:txBody>
      </p:sp>
    </p:spTree>
    <p:extLst>
      <p:ext uri="{BB962C8B-B14F-4D97-AF65-F5344CB8AC3E}">
        <p14:creationId xmlns:p14="http://schemas.microsoft.com/office/powerpoint/2010/main" val="37747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KUOLEMAN LÄHESTYESSÄ</a:t>
            </a:r>
            <a:endParaRPr lang="fi-FI" dirty="0"/>
          </a:p>
        </p:txBody>
      </p:sp>
      <p:sp>
        <p:nvSpPr>
          <p:cNvPr id="3" name="Sisällön paikkamerkki 2"/>
          <p:cNvSpPr>
            <a:spLocks noGrp="1"/>
          </p:cNvSpPr>
          <p:nvPr>
            <p:ph idx="1"/>
          </p:nvPr>
        </p:nvSpPr>
        <p:spPr/>
        <p:txBody>
          <a:bodyPr/>
          <a:lstStyle/>
          <a:p>
            <a:r>
              <a:rPr lang="fi-FI" dirty="0">
                <a:cs typeface="Calibri"/>
              </a:rPr>
              <a:t>Uskonnottomienkin kohdalla kuunnellaan henkilön omaa toivetta hoidon suhteen.</a:t>
            </a:r>
          </a:p>
          <a:p>
            <a:pPr>
              <a:buClr>
                <a:srgbClr val="FFFFFF"/>
              </a:buClr>
            </a:pPr>
            <a:r>
              <a:rPr lang="fi-FI" dirty="0">
                <a:ea typeface="+mn-lt"/>
                <a:cs typeface="+mn-lt"/>
              </a:rPr>
              <a:t>Uskonnottomien kohdalla tämä voi jopa korostua, kun ei ole uskonnon luomia raameja kuoleman kohtaamiselle.</a:t>
            </a:r>
          </a:p>
          <a:p>
            <a:pPr>
              <a:buClr>
                <a:srgbClr val="FFFFFF"/>
              </a:buClr>
            </a:pPr>
            <a:r>
              <a:rPr lang="fi-FI" dirty="0">
                <a:ea typeface="+mn-lt"/>
                <a:cs typeface="+mn-lt"/>
              </a:rPr>
              <a:t>Kuolevalle pyritään järjestämään yhden hengen huone ja mahdollistamaan läheisten läsnäolo vuorokauden ajasta riippumatta.</a:t>
            </a:r>
          </a:p>
          <a:p>
            <a:pPr>
              <a:buClr>
                <a:srgbClr val="FFFFFF"/>
              </a:buClr>
            </a:pPr>
            <a:r>
              <a:rPr lang="fi-FI" dirty="0">
                <a:cs typeface="Calibri"/>
              </a:rPr>
              <a:t>Kuolevalle tarjotaan keskusteluapua, vaikeutena on sairaalassa se että on vaan sairaalapappi</a:t>
            </a:r>
          </a:p>
          <a:p>
            <a:endParaRPr lang="fi-FI" dirty="0"/>
          </a:p>
        </p:txBody>
      </p:sp>
    </p:spTree>
    <p:extLst>
      <p:ext uri="{BB962C8B-B14F-4D97-AF65-F5344CB8AC3E}">
        <p14:creationId xmlns:p14="http://schemas.microsoft.com/office/powerpoint/2010/main" val="100188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KUOLEMAN JÄLKEEN</a:t>
            </a:r>
            <a:endParaRPr lang="fi-FI" dirty="0"/>
          </a:p>
        </p:txBody>
      </p:sp>
      <p:sp>
        <p:nvSpPr>
          <p:cNvPr id="3" name="Sisällön paikkamerkki 2"/>
          <p:cNvSpPr>
            <a:spLocks noGrp="1"/>
          </p:cNvSpPr>
          <p:nvPr>
            <p:ph idx="1"/>
          </p:nvPr>
        </p:nvSpPr>
        <p:spPr/>
        <p:txBody>
          <a:bodyPr/>
          <a:lstStyle/>
          <a:p>
            <a:r>
              <a:rPr lang="fi-FI" dirty="0">
                <a:ea typeface="+mn-lt"/>
                <a:cs typeface="+mn-lt"/>
              </a:rPr>
              <a:t>Hoitohenkilökunta valmistelee vainajan kylmiöön siirtoa varten normaaliin tapaan. </a:t>
            </a:r>
          </a:p>
          <a:p>
            <a:pPr>
              <a:buClr>
                <a:srgbClr val="FFFFFF"/>
              </a:buClr>
            </a:pPr>
            <a:r>
              <a:rPr lang="fi-FI" dirty="0">
                <a:ea typeface="+mn-lt"/>
                <a:cs typeface="+mn-lt"/>
              </a:rPr>
              <a:t>Päällyslakanaan ei tule muotoilla ristiä.</a:t>
            </a:r>
            <a:endParaRPr lang="fi-FI" dirty="0">
              <a:cs typeface="Calibri"/>
            </a:endParaRPr>
          </a:p>
          <a:p>
            <a:endParaRPr lang="fi-FI" dirty="0"/>
          </a:p>
        </p:txBody>
      </p:sp>
    </p:spTree>
    <p:extLst>
      <p:ext uri="{BB962C8B-B14F-4D97-AF65-F5344CB8AC3E}">
        <p14:creationId xmlns:p14="http://schemas.microsoft.com/office/powerpoint/2010/main" val="182591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34696" y="282634"/>
            <a:ext cx="9520158" cy="914400"/>
          </a:xfrm>
        </p:spPr>
        <p:txBody>
          <a:bodyPr/>
          <a:lstStyle/>
          <a:p>
            <a:r>
              <a:rPr lang="fi-FI" dirty="0" smtClean="0"/>
              <a:t>JUUTALAISUUS</a:t>
            </a:r>
            <a:endParaRPr lang="fi-FI" dirty="0"/>
          </a:p>
        </p:txBody>
      </p:sp>
      <p:sp>
        <p:nvSpPr>
          <p:cNvPr id="3" name="Sisällön paikkamerkki 2"/>
          <p:cNvSpPr>
            <a:spLocks noGrp="1"/>
          </p:cNvSpPr>
          <p:nvPr>
            <p:ph idx="1"/>
          </p:nvPr>
        </p:nvSpPr>
        <p:spPr>
          <a:xfrm>
            <a:off x="1534696" y="1197034"/>
            <a:ext cx="9520158" cy="4821381"/>
          </a:xfrm>
        </p:spPr>
        <p:txBody>
          <a:bodyPr>
            <a:normAutofit lnSpcReduction="10000"/>
          </a:bodyPr>
          <a:lstStyle/>
          <a:p>
            <a:r>
              <a:rPr lang="fi-FI" dirty="0"/>
              <a:t>Lääkärillä on vastuu hoitaa sairastunutta, mutta ne toimenpiteet, jotka lyhentävät tarkoituksellisesti potilaan elinikää ovat kiellettyjä</a:t>
            </a:r>
          </a:p>
          <a:p>
            <a:r>
              <a:rPr lang="fi-FI" dirty="0"/>
              <a:t>Saattohoidossa kaikki sellaiset hoidot, jotka helpottavat potilaan elämää ovat sallittuja, vaikka niiden seurauksena potilaan elämä </a:t>
            </a:r>
            <a:r>
              <a:rPr lang="fi-FI" dirty="0" err="1"/>
              <a:t>lyhetyisikin</a:t>
            </a:r>
            <a:endParaRPr lang="fi-FI" dirty="0"/>
          </a:p>
          <a:p>
            <a:r>
              <a:rPr lang="fi-FI" dirty="0"/>
              <a:t>Saattohoitoon on asetettu kaksi tasoa:</a:t>
            </a:r>
          </a:p>
          <a:p>
            <a:r>
              <a:rPr lang="fi-FI" dirty="0"/>
              <a:t>Ensimmäinen taso (</a:t>
            </a:r>
            <a:r>
              <a:rPr lang="fi-FI" dirty="0" err="1"/>
              <a:t>treifah</a:t>
            </a:r>
            <a:r>
              <a:rPr lang="fi-FI" dirty="0"/>
              <a:t>) tarkoittaa vuoden tai alle vuoden elinikää saaneita potilaita</a:t>
            </a:r>
          </a:p>
          <a:p>
            <a:r>
              <a:rPr lang="fi-FI" dirty="0"/>
              <a:t>Toinen taso (</a:t>
            </a:r>
            <a:r>
              <a:rPr lang="fi-FI" dirty="0" err="1"/>
              <a:t>goses</a:t>
            </a:r>
            <a:r>
              <a:rPr lang="fi-FI" dirty="0"/>
              <a:t>) tarkoittaa parhaillaan kuolemaa tekevää potilasta, jonka ennustettu elinikä on korkeintaan 3 päivää, </a:t>
            </a:r>
            <a:r>
              <a:rPr lang="fi-FI" dirty="0" err="1"/>
              <a:t>goses</a:t>
            </a:r>
            <a:r>
              <a:rPr lang="fi-FI" dirty="0"/>
              <a:t> tasossa olevan potilaan koskettaminen ja liikuttaminen on kiellettyä (ei koske hoitotoimenpiteitä kuten pesuja tai suun kostuttelua, verinäytteiden otto tai muut mittaukset ovat myös kiellettyjä elämän viimeisillä hetkillä)</a:t>
            </a:r>
          </a:p>
          <a:p>
            <a:endParaRPr lang="fi-FI" dirty="0"/>
          </a:p>
        </p:txBody>
      </p:sp>
    </p:spTree>
    <p:extLst>
      <p:ext uri="{BB962C8B-B14F-4D97-AF65-F5344CB8AC3E}">
        <p14:creationId xmlns:p14="http://schemas.microsoft.com/office/powerpoint/2010/main" val="118648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534696" y="1014154"/>
            <a:ext cx="9520158" cy="4452192"/>
          </a:xfrm>
        </p:spPr>
        <p:txBody>
          <a:bodyPr>
            <a:normAutofit/>
          </a:bodyPr>
          <a:lstStyle/>
          <a:p>
            <a:r>
              <a:rPr lang="fi-FI" dirty="0"/>
              <a:t>Saattohoidossa kiinnitetään erityistä huomiota kivun hoitoon, fyysiseen sekä henkiseen kivun hoitoon, potilaiden kivunhoitoon ja kärsimykseen on sallittua käyttää </a:t>
            </a:r>
            <a:r>
              <a:rPr lang="fi-FI" dirty="0" err="1"/>
              <a:t>opioideja</a:t>
            </a:r>
            <a:r>
              <a:rPr lang="fi-FI" dirty="0"/>
              <a:t> sekä muita tarvittavia lääkkeitä edellytyksenä, että potilaan hoitosuunnitelmassa on kyseisten lääkkeiden tarve perusteltu</a:t>
            </a:r>
          </a:p>
          <a:p>
            <a:r>
              <a:rPr lang="fi-FI" dirty="0"/>
              <a:t>Potilaan kuoltua hänen poikansa tai läheisin omaisensa sulkee potilaan silmät, jos potilaalla ei ole omaisia lähistöllä, potilaaseen eivät saa koskea ei-juutalaiset ihmiset ja tästä syystä hoitohenkilökunnalla on velvollisuus käyttää käsineitä työssään</a:t>
            </a:r>
          </a:p>
          <a:p>
            <a:r>
              <a:rPr lang="fi-FI" dirty="0"/>
              <a:t>Kuollut täytyy suoristaa ja hänen silmänsä sulkea, vaatteet täytyy jättää päälle ja kietoa hänet puhtaaseen lakanaan</a:t>
            </a:r>
          </a:p>
          <a:p>
            <a:endParaRPr lang="fi-FI" dirty="0"/>
          </a:p>
        </p:txBody>
      </p:sp>
    </p:spTree>
    <p:extLst>
      <p:ext uri="{BB962C8B-B14F-4D97-AF65-F5344CB8AC3E}">
        <p14:creationId xmlns:p14="http://schemas.microsoft.com/office/powerpoint/2010/main" val="81306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D413279D-E4A0-4A66-922D-38BA88F8DA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2480733" y="2074339"/>
            <a:ext cx="7219954" cy="1828801"/>
          </a:xfrm>
        </p:spPr>
        <p:txBody>
          <a:bodyPr>
            <a:normAutofit/>
          </a:bodyPr>
          <a:lstStyle/>
          <a:p>
            <a:r>
              <a:rPr lang="en-US" sz="4800"/>
              <a:t>Kuoleman lähestyessä</a:t>
            </a:r>
            <a:br>
              <a:rPr lang="en-US" sz="4800"/>
            </a:br>
            <a:r>
              <a:rPr lang="en-US" sz="4800"/>
              <a:t>Katolilaisuus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2480733" y="3903138"/>
            <a:ext cx="7219954" cy="1049867"/>
          </a:xfrm>
        </p:spPr>
        <p:txBody>
          <a:bodyPr>
            <a:normAutofit/>
          </a:bodyPr>
          <a:lstStyle/>
          <a:p>
            <a:endParaRPr lang="en-US" dirty="0">
              <a:solidFill>
                <a:srgbClr val="FFF698"/>
              </a:solidFill>
            </a:endParaRPr>
          </a:p>
        </p:txBody>
      </p:sp>
    </p:spTree>
    <p:extLst>
      <p:ext uri="{BB962C8B-B14F-4D97-AF65-F5344CB8AC3E}">
        <p14:creationId xmlns:p14="http://schemas.microsoft.com/office/powerpoint/2010/main" val="233197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TM10001114[[fn=Galleria]]</Template>
  <TotalTime>15</TotalTime>
  <Words>1015</Words>
  <Application>Microsoft Office PowerPoint</Application>
  <PresentationFormat>Laajakuva</PresentationFormat>
  <Paragraphs>70</Paragraphs>
  <Slides>20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20</vt:i4>
      </vt:variant>
    </vt:vector>
  </HeadingPairs>
  <TitlesOfParts>
    <vt:vector size="24" baseType="lpstr">
      <vt:lpstr>Arial</vt:lpstr>
      <vt:lpstr>Calibri</vt:lpstr>
      <vt:lpstr>Palatino Linotype</vt:lpstr>
      <vt:lpstr>Gallery</vt:lpstr>
      <vt:lpstr>Saattohoito eri kulttuureissa</vt:lpstr>
      <vt:lpstr>JEHOVAN TODISTAJA</vt:lpstr>
      <vt:lpstr>PowerPoint-esitys</vt:lpstr>
      <vt:lpstr>USKONNOTTOMAT SAATTOHOIDOSSA</vt:lpstr>
      <vt:lpstr>KUOLEMAN LÄHESTYESSÄ</vt:lpstr>
      <vt:lpstr>KUOLEMAN JÄLKEEN</vt:lpstr>
      <vt:lpstr>JUUTALAISUUS</vt:lpstr>
      <vt:lpstr>PowerPoint-esitys</vt:lpstr>
      <vt:lpstr>Kuoleman lähestyessä Katolilaisuus</vt:lpstr>
      <vt:lpstr>Saattohoito</vt:lpstr>
      <vt:lpstr>Sakramentit saattohoidossa</vt:lpstr>
      <vt:lpstr>Viimeinen matka</vt:lpstr>
      <vt:lpstr>Viimeinen ehtoollinen</vt:lpstr>
      <vt:lpstr>Läheisyys kuoleman kohdatessa</vt:lpstr>
      <vt:lpstr>Eutanasia</vt:lpstr>
      <vt:lpstr>ISLAM</vt:lpstr>
      <vt:lpstr>Rukous</vt:lpstr>
      <vt:lpstr>Ravinto</vt:lpstr>
      <vt:lpstr>Hoito</vt:lpstr>
      <vt:lpstr>Kuolema</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Saattohoito eri kulttuureissa</dc:title>
  <dc:creator>Partanen Mari</dc:creator>
  <cp:lastModifiedBy>Partanen Mari</cp:lastModifiedBy>
  <cp:revision>3</cp:revision>
  <dcterms:created xsi:type="dcterms:W3CDTF">2021-03-07T17:49:44Z</dcterms:created>
  <dcterms:modified xsi:type="dcterms:W3CDTF">2021-03-08T05:51:36Z</dcterms:modified>
</cp:coreProperties>
</file>