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6" r:id="rId9"/>
    <p:sldId id="267" r:id="rId10"/>
    <p:sldId id="268" r:id="rId11"/>
    <p:sldId id="270" r:id="rId12"/>
  </p:sldIdLst>
  <p:sldSz cx="12192000" cy="6858000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88" d="100"/>
          <a:sy n="88" d="100"/>
        </p:scale>
        <p:origin x="35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361D3-B0F7-46E5-815B-D82E7FA8C32B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25C032-24EE-4561-8110-5B8DE5ECC63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39401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EF50-AFAB-4520-81DD-0B2C73BC8081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7958-0641-4B85-AA4A-6DFC1EF13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32240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EF50-AFAB-4520-81DD-0B2C73BC8081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7958-0641-4B85-AA4A-6DFC1EF13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547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EF50-AFAB-4520-81DD-0B2C73BC8081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7958-0641-4B85-AA4A-6DFC1EF13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8025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EF50-AFAB-4520-81DD-0B2C73BC8081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7958-0641-4B85-AA4A-6DFC1EF13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14838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EF50-AFAB-4520-81DD-0B2C73BC8081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7958-0641-4B85-AA4A-6DFC1EF13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4566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EF50-AFAB-4520-81DD-0B2C73BC8081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7958-0641-4B85-AA4A-6DFC1EF13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5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EF50-AFAB-4520-81DD-0B2C73BC8081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7958-0641-4B85-AA4A-6DFC1EF13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040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EF50-AFAB-4520-81DD-0B2C73BC8081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7958-0641-4B85-AA4A-6DFC1EF13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04929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EF50-AFAB-4520-81DD-0B2C73BC8081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7958-0641-4B85-AA4A-6DFC1EF13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2692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EF50-AFAB-4520-81DD-0B2C73BC8081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7958-0641-4B85-AA4A-6DFC1EF13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871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2EF50-AFAB-4520-81DD-0B2C73BC8081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57958-0641-4B85-AA4A-6DFC1EF13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6572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72EF50-AFAB-4520-81DD-0B2C73BC8081}" type="datetimeFigureOut">
              <a:rPr lang="fi-FI" smtClean="0"/>
              <a:t>8.2.2021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57958-0641-4B85-AA4A-6DFC1EF134F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6185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mtClean="0"/>
              <a:t>Sydän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6844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58886" y="119742"/>
            <a:ext cx="4495800" cy="6814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1722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47318"/>
          </a:xfrm>
        </p:spPr>
        <p:txBody>
          <a:bodyPr>
            <a:noAutofit/>
          </a:bodyPr>
          <a:lstStyle/>
          <a:p>
            <a:r>
              <a:rPr lang="fi-FI" sz="3200" dirty="0" smtClean="0"/>
              <a:t>Sympaattisia hermosäikeitä on kaikkialla sydämessä</a:t>
            </a:r>
          </a:p>
          <a:p>
            <a:r>
              <a:rPr lang="fi-FI" sz="3200" dirty="0" smtClean="0"/>
              <a:t>Sympaattinen hermosto vallitseva päivällä</a:t>
            </a:r>
          </a:p>
          <a:p>
            <a:r>
              <a:rPr lang="fi-FI" sz="3200" dirty="0" smtClean="0"/>
              <a:t>Adrenaliinin kiihdyttävä vaikutus, lisää supistusvoimaa ja nopeutta</a:t>
            </a:r>
          </a:p>
          <a:p>
            <a:endParaRPr lang="fi-FI" sz="3200" dirty="0"/>
          </a:p>
          <a:p>
            <a:r>
              <a:rPr lang="fi-FI" sz="3200" dirty="0" smtClean="0"/>
              <a:t>Parasympaattiset hermosäikeet kiertäjähermon kautta lähinnä sydämen eteisiin</a:t>
            </a:r>
          </a:p>
          <a:p>
            <a:r>
              <a:rPr lang="fi-FI" sz="3200" dirty="0" smtClean="0"/>
              <a:t>Vallitseva yöllä, levossa</a:t>
            </a:r>
          </a:p>
          <a:p>
            <a:r>
              <a:rPr lang="fi-FI" sz="3200" dirty="0" smtClean="0"/>
              <a:t>Syke hidastuu</a:t>
            </a:r>
          </a:p>
        </p:txBody>
      </p:sp>
    </p:spTree>
    <p:extLst>
      <p:ext uri="{BB962C8B-B14F-4D97-AF65-F5344CB8AC3E}">
        <p14:creationId xmlns:p14="http://schemas.microsoft.com/office/powerpoint/2010/main" val="1703566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3600" dirty="0" smtClean="0"/>
              <a:t>Sydän sijaitsee rintaontelossa, kylkiluiden ja rintalastan suojaamana, välikarsinassa</a:t>
            </a:r>
          </a:p>
          <a:p>
            <a:r>
              <a:rPr lang="fi-FI" sz="3600" dirty="0" smtClean="0"/>
              <a:t>Sydämessä on kaksi toisistaan väliseinän erottavaa puolta: vasen ja oikea puoli</a:t>
            </a:r>
          </a:p>
          <a:p>
            <a:r>
              <a:rPr lang="fi-FI" sz="3600" dirty="0" smtClean="0"/>
              <a:t>Kumpikin puoli vastaa itsenäisesti pumppaustoiminnastaan</a:t>
            </a:r>
          </a:p>
          <a:p>
            <a:r>
              <a:rPr lang="fi-FI" sz="3600" dirty="0" smtClean="0"/>
              <a:t>Kummallakin puolella sydämessä ovat eteiset sekä kammiot, joten sydämessä on yhteensä neljä osaa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788786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/>
          </a:bodyPr>
          <a:lstStyle/>
          <a:p>
            <a:endParaRPr lang="fi-FI" sz="3200" dirty="0" smtClean="0"/>
          </a:p>
          <a:p>
            <a:endParaRPr lang="fi-FI" sz="3200" dirty="0"/>
          </a:p>
          <a:p>
            <a:r>
              <a:rPr lang="fi-FI" sz="3200" dirty="0" smtClean="0"/>
              <a:t>Eteisten </a:t>
            </a:r>
            <a:r>
              <a:rPr lang="fi-FI" sz="3200" dirty="0" smtClean="0"/>
              <a:t>ja kammioiden välillä on </a:t>
            </a:r>
            <a:r>
              <a:rPr lang="fi-FI" sz="3200" dirty="0" err="1" smtClean="0"/>
              <a:t>eteis</a:t>
            </a:r>
            <a:r>
              <a:rPr lang="fi-FI" sz="3200" dirty="0" smtClean="0"/>
              <a:t>-kammioläpät, läppien liikkeestä syntyy ääni, jota voi kuunnella stetoskoopilla</a:t>
            </a:r>
          </a:p>
          <a:p>
            <a:r>
              <a:rPr lang="fi-FI" sz="3200" dirty="0" smtClean="0"/>
              <a:t>Sydämessä on neljä </a:t>
            </a:r>
            <a:r>
              <a:rPr lang="fi-FI" sz="3200" dirty="0" smtClean="0"/>
              <a:t>läppää</a:t>
            </a:r>
            <a:endParaRPr lang="fi-FI" sz="3200" i="1" dirty="0"/>
          </a:p>
        </p:txBody>
      </p:sp>
    </p:spTree>
    <p:extLst>
      <p:ext uri="{BB962C8B-B14F-4D97-AF65-F5344CB8AC3E}">
        <p14:creationId xmlns:p14="http://schemas.microsoft.com/office/powerpoint/2010/main" val="4088000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Sydänläppien viat voivat aiheuttaa sydämen vajaatoimintaa</a:t>
            </a:r>
          </a:p>
          <a:p>
            <a:r>
              <a:rPr lang="fi-FI" sz="3600" dirty="0" smtClean="0"/>
              <a:t>Läpistä helpoimmin sairastuu vasen eteiskammioläppä, </a:t>
            </a:r>
            <a:r>
              <a:rPr lang="fi-FI" sz="3600" dirty="0" err="1" smtClean="0"/>
              <a:t>valva</a:t>
            </a:r>
            <a:r>
              <a:rPr lang="fi-FI" sz="3600" dirty="0" smtClean="0"/>
              <a:t> </a:t>
            </a:r>
            <a:r>
              <a:rPr lang="fi-FI" sz="3600" dirty="0" err="1" smtClean="0"/>
              <a:t>mitralis</a:t>
            </a:r>
            <a:endParaRPr lang="fi-FI" sz="3600" dirty="0" smtClean="0"/>
          </a:p>
          <a:p>
            <a:r>
              <a:rPr lang="fi-FI" sz="3600" dirty="0" smtClean="0"/>
              <a:t>Läpät voidaan korvata tekoläpillä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15978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Sydänääni on kaksivaiheinen: ensimmäinen ääni tulee </a:t>
            </a:r>
            <a:r>
              <a:rPr lang="fi-FI" sz="4000" dirty="0" err="1" smtClean="0"/>
              <a:t>eteis</a:t>
            </a:r>
            <a:r>
              <a:rPr lang="fi-FI" sz="4000" dirty="0" smtClean="0"/>
              <a:t>-kammioläppien sulkeutumisesta ja toinen ääni kammio-valtimoläppien </a:t>
            </a:r>
            <a:r>
              <a:rPr lang="fi-FI" sz="4000" dirty="0" smtClean="0"/>
              <a:t>sulkeutumisesta</a:t>
            </a:r>
            <a:endParaRPr lang="fi-FI" sz="4000" dirty="0" smtClean="0"/>
          </a:p>
        </p:txBody>
      </p:sp>
    </p:spTree>
    <p:extLst>
      <p:ext uri="{BB962C8B-B14F-4D97-AF65-F5344CB8AC3E}">
        <p14:creationId xmlns:p14="http://schemas.microsoft.com/office/powerpoint/2010/main" val="268325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Sydämen toimintakierto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94114" y="1458686"/>
            <a:ext cx="7249885" cy="5399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176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838200"/>
            <a:ext cx="10515600" cy="5338763"/>
          </a:xfrm>
        </p:spPr>
        <p:txBody>
          <a:bodyPr>
            <a:normAutofit/>
          </a:bodyPr>
          <a:lstStyle/>
          <a:p>
            <a:r>
              <a:rPr lang="fi-FI" sz="3200" dirty="0" smtClean="0"/>
              <a:t>Syke eli frekvenssi eli pulssi, levossa n. 60-80 x/min</a:t>
            </a:r>
          </a:p>
          <a:p>
            <a:r>
              <a:rPr lang="fi-FI" sz="3200" dirty="0" smtClean="0"/>
              <a:t>Maksimisyke 220-ikä</a:t>
            </a:r>
          </a:p>
          <a:p>
            <a:r>
              <a:rPr lang="fi-FI" sz="3200" dirty="0" err="1" smtClean="0"/>
              <a:t>Systole</a:t>
            </a:r>
            <a:r>
              <a:rPr lang="fi-FI" sz="3200" dirty="0" smtClean="0"/>
              <a:t> = sydämen työvaihe</a:t>
            </a:r>
          </a:p>
          <a:p>
            <a:r>
              <a:rPr lang="fi-FI" sz="3200" dirty="0" err="1" smtClean="0"/>
              <a:t>Diastole</a:t>
            </a:r>
            <a:r>
              <a:rPr lang="fi-FI" sz="3200" dirty="0" smtClean="0"/>
              <a:t> = sydämen lepovaihe</a:t>
            </a:r>
          </a:p>
          <a:p>
            <a:r>
              <a:rPr lang="fi-FI" sz="3200" dirty="0" smtClean="0"/>
              <a:t>Sydämen iskutilavuus = yhden sydämenlyönnin valtimoihin pumppaama verimäärä n. 70 ml</a:t>
            </a:r>
          </a:p>
          <a:p>
            <a:r>
              <a:rPr lang="fi-FI" sz="3200" dirty="0" smtClean="0"/>
              <a:t>Minuuttitilavuus = </a:t>
            </a:r>
            <a:r>
              <a:rPr lang="fi-FI" sz="3200" smtClean="0"/>
              <a:t>sydänpuoliskon läpi </a:t>
            </a:r>
            <a:r>
              <a:rPr lang="fi-FI" sz="3200" dirty="0" smtClean="0"/>
              <a:t>virtaava verimäärä minuutissa n. 5 l/ min levossa, rasituksessa 20-25 l/min. Jäännöstilavuus tarkoittaa </a:t>
            </a:r>
            <a:r>
              <a:rPr lang="fi-FI" sz="3200" dirty="0" err="1" smtClean="0"/>
              <a:t>systolen</a:t>
            </a:r>
            <a:r>
              <a:rPr lang="fi-FI" sz="3200" dirty="0" smtClean="0"/>
              <a:t> jälkeen kammioihin jäänyttä verimäärää, n. 50 ml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4065200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EKG-tutkimus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3200" dirty="0" smtClean="0"/>
              <a:t>Käyrästä voidaan erottaa P-, QRS- ja T-aallot.</a:t>
            </a:r>
          </a:p>
          <a:p>
            <a:r>
              <a:rPr lang="fi-FI" sz="3200" dirty="0" smtClean="0"/>
              <a:t>P-aalto: eteisten </a:t>
            </a:r>
            <a:r>
              <a:rPr lang="fi-FI" sz="3200" dirty="0" err="1" smtClean="0"/>
              <a:t>depolarisaatio</a:t>
            </a:r>
            <a:r>
              <a:rPr lang="fi-FI" sz="3200" dirty="0" smtClean="0"/>
              <a:t> eli eteiset supistuvat ja veri siirtyy eteisestä kammioon</a:t>
            </a:r>
          </a:p>
          <a:p>
            <a:r>
              <a:rPr lang="fi-FI" sz="3200" dirty="0" smtClean="0"/>
              <a:t>QRS-käyrä: kammioiden </a:t>
            </a:r>
            <a:r>
              <a:rPr lang="fi-FI" sz="3200" dirty="0" err="1" smtClean="0"/>
              <a:t>depolarisaatio</a:t>
            </a:r>
            <a:r>
              <a:rPr lang="fi-FI" sz="3200" dirty="0" smtClean="0"/>
              <a:t>. Kammiot supistuvat ja veri siirtyy kammiosta aorttaan</a:t>
            </a:r>
          </a:p>
          <a:p>
            <a:r>
              <a:rPr lang="fi-FI" sz="3200" dirty="0" smtClean="0"/>
              <a:t>T-aalto: </a:t>
            </a:r>
            <a:r>
              <a:rPr lang="fi-FI" sz="3200" dirty="0" err="1" smtClean="0"/>
              <a:t>repolarisaatio</a:t>
            </a:r>
            <a:r>
              <a:rPr lang="fi-FI" sz="3200" dirty="0" smtClean="0"/>
              <a:t>, kuvaa kammioiden lepojännitteen palautumista</a:t>
            </a:r>
          </a:p>
          <a:p>
            <a:r>
              <a:rPr lang="fi-FI" sz="3200" dirty="0" smtClean="0"/>
              <a:t>PQ=PR: aktiopotentiaalin kulku sinussolmukkeesta kammioihin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294268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Sydänlihaksen verenkierto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Sydänlihasta huoltavat sepelvaltimot eli koronaarivaltimot</a:t>
            </a:r>
          </a:p>
          <a:p>
            <a:r>
              <a:rPr lang="fi-FI" sz="3200" dirty="0" smtClean="0"/>
              <a:t>Oikea sepelvaltimo</a:t>
            </a:r>
          </a:p>
          <a:p>
            <a:r>
              <a:rPr lang="fi-FI" sz="3200" dirty="0" smtClean="0"/>
              <a:t>Vasen sepelvaltimo</a:t>
            </a:r>
          </a:p>
          <a:p>
            <a:r>
              <a:rPr lang="fi-FI" sz="3200" dirty="0" smtClean="0"/>
              <a:t>Oikean sepelvaltimon tukkeutuminen aiheuttaa sydämen </a:t>
            </a:r>
            <a:r>
              <a:rPr lang="fi-FI" sz="3200" dirty="0"/>
              <a:t>s</a:t>
            </a:r>
            <a:r>
              <a:rPr lang="fi-FI" sz="3200" dirty="0" smtClean="0"/>
              <a:t>ähköisiä toiminnan häiriöitä eli rytmihäiriöitä</a:t>
            </a:r>
          </a:p>
          <a:p>
            <a:r>
              <a:rPr lang="fi-FI" sz="3200" dirty="0" smtClean="0"/>
              <a:t>Vasemman sepelvaltimon etuhaaran tukkeutuminen johtaa etuseinä infarktiin ja vasemman sepelvaltimon kiertävän haaran tukkeutuminen takaseinäinfarktiin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121033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Punainen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273</Words>
  <Application>Microsoft Office PowerPoint</Application>
  <PresentationFormat>Laajakuva</PresentationFormat>
  <Paragraphs>39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Office-teema</vt:lpstr>
      <vt:lpstr>Sydän</vt:lpstr>
      <vt:lpstr>PowerPoint-esitys</vt:lpstr>
      <vt:lpstr>PowerPoint-esitys</vt:lpstr>
      <vt:lpstr>PowerPoint-esitys</vt:lpstr>
      <vt:lpstr>PowerPoint-esitys</vt:lpstr>
      <vt:lpstr>Sydämen toimintakierto</vt:lpstr>
      <vt:lpstr>PowerPoint-esitys</vt:lpstr>
      <vt:lpstr>EKG-tutkimus</vt:lpstr>
      <vt:lpstr>Sydänlihaksen verenkierto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Anatomia ja fysiologia Sahu</dc:title>
  <dc:creator>Jouni Partanen</dc:creator>
  <cp:lastModifiedBy>Partanen Mari</cp:lastModifiedBy>
  <cp:revision>22</cp:revision>
  <cp:lastPrinted>2018-09-03T04:49:47Z</cp:lastPrinted>
  <dcterms:created xsi:type="dcterms:W3CDTF">2018-09-02T17:50:37Z</dcterms:created>
  <dcterms:modified xsi:type="dcterms:W3CDTF">2021-02-08T15:33:09Z</dcterms:modified>
</cp:coreProperties>
</file>