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sshp.fi/hoitopalvelut/sydankeskus/sydan-ja-rintaelinkirurgia" TargetMode="External"/><Relationship Id="rId2" Type="http://schemas.openxmlformats.org/officeDocument/2006/relationships/hyperlink" Target="https://www.sydansairaala.fi/ajankohtaista/varjoainekuvaus-ja-pallolaajennus-helsingin-sydansairaalassa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fLonh7ZesK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rv-uWXo4xzU" TargetMode="External"/><Relationship Id="rId2" Type="http://schemas.openxmlformats.org/officeDocument/2006/relationships/hyperlink" Target="http://www.terveyskirjasto.fi/terveyskirjasto/tk.koti?p_artikkeli=khp00029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Sepelvaltimotauti, koronaaritauti eli </a:t>
            </a:r>
            <a:r>
              <a:rPr lang="fi-FI" dirty="0" err="1" smtClean="0"/>
              <a:t>morbus</a:t>
            </a:r>
            <a:r>
              <a:rPr lang="fi-FI" dirty="0" smtClean="0"/>
              <a:t> </a:t>
            </a:r>
            <a:r>
              <a:rPr lang="fi-FI" dirty="0" err="1" smtClean="0"/>
              <a:t>coronarius</a:t>
            </a:r>
            <a:r>
              <a:rPr lang="fi-FI" dirty="0" smtClean="0"/>
              <a:t> </a:t>
            </a:r>
            <a:r>
              <a:rPr lang="fi-FI" dirty="0" err="1" smtClean="0"/>
              <a:t>cordis</a:t>
            </a:r>
            <a:r>
              <a:rPr lang="fi-FI" dirty="0" smtClean="0"/>
              <a:t> (MCC)</a:t>
            </a:r>
            <a:br>
              <a:rPr lang="fi-FI" dirty="0" smtClean="0"/>
            </a:b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9678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Pallolaajennus ja ohitusleikkaus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dirty="0">
                <a:hlinkClick r:id="rId2"/>
              </a:rPr>
              <a:t>https://www.sydansairaala.fi/ajankohtaista/varjoainekuvaus-ja-pallolaajennus-helsingin-sydansairaalassa</a:t>
            </a:r>
            <a:r>
              <a:rPr lang="fi-FI" sz="2400" dirty="0" smtClean="0">
                <a:hlinkClick r:id="rId2"/>
              </a:rPr>
              <a:t>/</a:t>
            </a:r>
            <a:endParaRPr lang="fi-FI" sz="2400" dirty="0" smtClean="0"/>
          </a:p>
          <a:p>
            <a:r>
              <a:rPr lang="fi-FI" sz="2400" dirty="0">
                <a:hlinkClick r:id="rId3"/>
              </a:rPr>
              <a:t>https://</a:t>
            </a:r>
            <a:r>
              <a:rPr lang="fi-FI" sz="2400" dirty="0" smtClean="0">
                <a:hlinkClick r:id="rId3"/>
              </a:rPr>
              <a:t>www.psshp.fi/hoitopalvelut/sydankeskus/sydan-ja-rintaelinkirurgia</a:t>
            </a:r>
            <a:endParaRPr lang="fi-FI" sz="2400" dirty="0" smtClean="0"/>
          </a:p>
          <a:p>
            <a:pPr marL="0" indent="0">
              <a:buNone/>
            </a:pP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38272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Riskitekijät ja oireet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589212" y="1573427"/>
            <a:ext cx="8915400" cy="4753232"/>
          </a:xfrm>
        </p:spPr>
        <p:txBody>
          <a:bodyPr>
            <a:normAutofit lnSpcReduction="10000"/>
          </a:bodyPr>
          <a:lstStyle/>
          <a:p>
            <a:r>
              <a:rPr lang="fi-FI" sz="2800" dirty="0" smtClean="0"/>
              <a:t>Riskitekijät:</a:t>
            </a:r>
          </a:p>
          <a:p>
            <a:r>
              <a:rPr lang="fi-FI" sz="2800" dirty="0" smtClean="0"/>
              <a:t>Oireet: kun sepelvaltimon ahtautuminen käsittää n. puolet valtimon poikkileikkauspinta-alasta, sepelvaltimotauti alkaa aiheuttaa oireita esim. rasituksessa</a:t>
            </a:r>
          </a:p>
          <a:p>
            <a:r>
              <a:rPr lang="fi-FI" sz="2800" dirty="0" smtClean="0"/>
              <a:t>Veri kiertää sepelvaltimoissa parhaiten sydämen lepovaiheen aikana, joten jos syke on suuri, lepovaihe jää lyhyeksi ja sepelvaltimokierto vähäiseksi</a:t>
            </a:r>
          </a:p>
          <a:p>
            <a:r>
              <a:rPr lang="fi-FI" sz="2800" dirty="0">
                <a:hlinkClick r:id="rId2"/>
              </a:rPr>
              <a:t>https://</a:t>
            </a:r>
            <a:r>
              <a:rPr lang="fi-FI" sz="2800" dirty="0" smtClean="0">
                <a:hlinkClick r:id="rId2"/>
              </a:rPr>
              <a:t>www.youtube.com/watch?v=fLonh7ZesKs</a:t>
            </a:r>
            <a:endParaRPr lang="fi-FI" sz="2800" dirty="0" smtClean="0"/>
          </a:p>
          <a:p>
            <a:pPr marL="0" indent="0">
              <a:buNone/>
            </a:pP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84911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Sepelvaltimotaudin ilmenemismuodot: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sz="2400" dirty="0"/>
              <a:t>Rasitusrintakipu eli </a:t>
            </a:r>
            <a:r>
              <a:rPr lang="fi-FI" sz="2400" dirty="0" err="1"/>
              <a:t>angina</a:t>
            </a:r>
            <a:r>
              <a:rPr lang="fi-FI" sz="2400" dirty="0"/>
              <a:t> </a:t>
            </a:r>
            <a:r>
              <a:rPr lang="fi-FI" sz="2400" dirty="0" err="1"/>
              <a:t>pectoris</a:t>
            </a:r>
            <a:endParaRPr lang="fi-FI" sz="2400" dirty="0"/>
          </a:p>
          <a:p>
            <a:r>
              <a:rPr lang="fi-FI" sz="2400" dirty="0"/>
              <a:t>Äkillinen sepelvaltimotautikohtaus </a:t>
            </a:r>
            <a:r>
              <a:rPr lang="fi-FI" sz="2400" dirty="0">
                <a:hlinkClick r:id="rId2"/>
              </a:rPr>
              <a:t>http://</a:t>
            </a:r>
            <a:r>
              <a:rPr lang="fi-FI" sz="2400" dirty="0" smtClean="0">
                <a:hlinkClick r:id="rId2"/>
              </a:rPr>
              <a:t>www.terveyskirjasto.fi/terveyskirjasto/tk.koti?p_artikkeli=khp00029</a:t>
            </a:r>
            <a:endParaRPr lang="fi-FI" sz="2400" dirty="0"/>
          </a:p>
          <a:p>
            <a:r>
              <a:rPr lang="fi-FI" sz="2400" dirty="0"/>
              <a:t>Sydäninfarkti</a:t>
            </a:r>
          </a:p>
          <a:p>
            <a:r>
              <a:rPr lang="fi-FI" sz="2400" dirty="0"/>
              <a:t>Sydämen vajaatoiminta</a:t>
            </a:r>
          </a:p>
          <a:p>
            <a:r>
              <a:rPr lang="fi-FI" sz="2400" dirty="0"/>
              <a:t>Sydämen rytmihäiriöt</a:t>
            </a:r>
          </a:p>
          <a:p>
            <a:r>
              <a:rPr lang="fi-FI" sz="2400" dirty="0" smtClean="0"/>
              <a:t>Äkkikuolema</a:t>
            </a:r>
          </a:p>
          <a:p>
            <a:r>
              <a:rPr lang="fi-FI" sz="2400" dirty="0">
                <a:hlinkClick r:id="rId3"/>
              </a:rPr>
              <a:t>https://</a:t>
            </a:r>
            <a:r>
              <a:rPr lang="fi-FI" sz="2400" dirty="0" smtClean="0">
                <a:hlinkClick r:id="rId3"/>
              </a:rPr>
              <a:t>www.youtube.com/watch?v=rv-uWXo4xzU</a:t>
            </a:r>
            <a:endParaRPr lang="fi-FI" sz="2400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30492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Sepelvaltimotaudin tutkimukset: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589212" y="1208690"/>
            <a:ext cx="8915400" cy="4702532"/>
          </a:xfrm>
        </p:spPr>
        <p:txBody>
          <a:bodyPr>
            <a:normAutofit/>
          </a:bodyPr>
          <a:lstStyle/>
          <a:p>
            <a:r>
              <a:rPr lang="fi-FI" sz="2400" dirty="0" smtClean="0"/>
              <a:t>Anamneesi, tärkeä! Kartoitetaan myös riskitekijät</a:t>
            </a:r>
          </a:p>
          <a:p>
            <a:r>
              <a:rPr lang="fi-FI" sz="2400" dirty="0" smtClean="0"/>
              <a:t>Kliininen tutkimus (lääkärintarkastus)! Esitiedot, nykytila.</a:t>
            </a:r>
          </a:p>
          <a:p>
            <a:r>
              <a:rPr lang="fi-FI" sz="2400" dirty="0" smtClean="0"/>
              <a:t>Valtimosykkeen mittaus: tasaisuus, säännöllisyys, syketiheys ja mahdolliset rytmihäiriöt</a:t>
            </a:r>
          </a:p>
          <a:p>
            <a:r>
              <a:rPr lang="fi-FI" sz="2400" dirty="0" smtClean="0"/>
              <a:t>Sydänäänten kuunteleminen</a:t>
            </a:r>
          </a:p>
          <a:p>
            <a:r>
              <a:rPr lang="fi-FI" sz="2400" dirty="0" smtClean="0"/>
              <a:t>Sydän- ja </a:t>
            </a:r>
            <a:r>
              <a:rPr lang="fi-FI" sz="2400" dirty="0" err="1" smtClean="0"/>
              <a:t>keuhkortg</a:t>
            </a:r>
            <a:endParaRPr lang="fi-FI" sz="2400" dirty="0" smtClean="0"/>
          </a:p>
          <a:p>
            <a:r>
              <a:rPr lang="fi-FI" sz="2400" dirty="0" smtClean="0"/>
              <a:t>EKG</a:t>
            </a:r>
          </a:p>
          <a:p>
            <a:r>
              <a:rPr lang="fi-FI" sz="2400" dirty="0" smtClean="0"/>
              <a:t>Rasitus-EKG</a:t>
            </a:r>
          </a:p>
          <a:p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1935383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 smtClean="0"/>
              <a:t>Laboratoriotutkimukset:</a:t>
            </a:r>
          </a:p>
          <a:p>
            <a:pPr lvl="1"/>
            <a:r>
              <a:rPr lang="fi-FI" sz="2600" dirty="0" smtClean="0"/>
              <a:t>Kokonaiskolesteroli alle 5,0 </a:t>
            </a:r>
            <a:r>
              <a:rPr lang="fi-FI" sz="2600" dirty="0" err="1" smtClean="0"/>
              <a:t>mmol</a:t>
            </a:r>
            <a:r>
              <a:rPr lang="fi-FI" sz="2600" dirty="0" smtClean="0"/>
              <a:t>/l</a:t>
            </a:r>
          </a:p>
          <a:p>
            <a:pPr lvl="1"/>
            <a:r>
              <a:rPr lang="fi-FI" sz="2600" dirty="0" smtClean="0"/>
              <a:t>LDL-kolesteroli alle 3,0 </a:t>
            </a:r>
            <a:r>
              <a:rPr lang="fi-FI" sz="2600" dirty="0" err="1" smtClean="0"/>
              <a:t>mmol</a:t>
            </a:r>
            <a:r>
              <a:rPr lang="fi-FI" sz="2600" dirty="0" smtClean="0"/>
              <a:t>/l</a:t>
            </a:r>
          </a:p>
          <a:p>
            <a:pPr lvl="1"/>
            <a:r>
              <a:rPr lang="fi-FI" sz="2600" dirty="0" smtClean="0"/>
              <a:t>HDL-kolesteroli m: yli 1,0 </a:t>
            </a:r>
            <a:r>
              <a:rPr lang="fi-FI" sz="2600" dirty="0" err="1" smtClean="0"/>
              <a:t>mmol</a:t>
            </a:r>
            <a:r>
              <a:rPr lang="fi-FI" sz="2600" dirty="0" smtClean="0"/>
              <a:t>/l, n: yli 1,2 </a:t>
            </a:r>
            <a:r>
              <a:rPr lang="fi-FI" sz="2600" dirty="0" err="1" smtClean="0"/>
              <a:t>mmol</a:t>
            </a:r>
            <a:r>
              <a:rPr lang="fi-FI" sz="2600" dirty="0" smtClean="0"/>
              <a:t>/l</a:t>
            </a:r>
          </a:p>
          <a:p>
            <a:pPr lvl="1"/>
            <a:r>
              <a:rPr lang="fi-FI" sz="2600" dirty="0" err="1" smtClean="0"/>
              <a:t>Triglyseridit</a:t>
            </a:r>
            <a:r>
              <a:rPr lang="fi-FI" sz="2600" dirty="0" smtClean="0"/>
              <a:t>: alle 1,7 </a:t>
            </a:r>
            <a:r>
              <a:rPr lang="fi-FI" sz="2600" dirty="0" err="1" smtClean="0"/>
              <a:t>mmol</a:t>
            </a:r>
            <a:r>
              <a:rPr lang="fi-FI" sz="2600" dirty="0" smtClean="0"/>
              <a:t>/l</a:t>
            </a:r>
            <a:endParaRPr lang="fi-FI" sz="2600" dirty="0"/>
          </a:p>
          <a:p>
            <a:r>
              <a:rPr lang="fi-FI" sz="2800" dirty="0" smtClean="0"/>
              <a:t>Sydämen </a:t>
            </a:r>
            <a:r>
              <a:rPr lang="fi-FI" sz="2800" dirty="0" smtClean="0"/>
              <a:t>ultraäänitutkimus</a:t>
            </a:r>
          </a:p>
          <a:p>
            <a:r>
              <a:rPr lang="fi-FI" sz="2800" dirty="0" smtClean="0"/>
              <a:t>Sepelvaltimoiden varjoainekuvaus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76189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28552" y="482138"/>
            <a:ext cx="9044247" cy="5619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77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EKG = elektrokardiogrammi</a:t>
            </a:r>
            <a:br>
              <a:rPr lang="fi-FI" dirty="0" smtClean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000" dirty="0" smtClean="0"/>
              <a:t>EKG:stä nähdään sydämen rytmi ja erilaiset rytmihäiriöt</a:t>
            </a:r>
          </a:p>
          <a:p>
            <a:r>
              <a:rPr lang="fi-FI" sz="2000" dirty="0" smtClean="0"/>
              <a:t>EKG-laite mittaa sähköiset impulssit ja piirtää havainnon perusteella käyriä</a:t>
            </a:r>
          </a:p>
          <a:p>
            <a:r>
              <a:rPr lang="fi-FI" sz="2000" dirty="0" smtClean="0"/>
              <a:t>Saadaan tietoa sydämen johtumishäiriöistä ja haarakatkoksista, sydämen eri osien koosta ja kuormituksesta sekä hapenpuutteen aiheuttamista muutoksista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0589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 smtClean="0"/>
              <a:t>UÄ-tutkimus: Saadaan tietoa sydämen rakenteesta ja toiminnasta, eteiset, kammiot, läpät</a:t>
            </a:r>
          </a:p>
          <a:p>
            <a:r>
              <a:rPr lang="fi-FI" sz="2400" dirty="0" smtClean="0"/>
              <a:t>Kivuton tutkimus</a:t>
            </a:r>
          </a:p>
          <a:p>
            <a:r>
              <a:rPr lang="fi-FI" sz="2400" dirty="0" smtClean="0"/>
              <a:t>Sepelvaltimoiden varjoainekuvaus: Saadaan luotettavaa tietoa sepelvaltimoiden kunnosta</a:t>
            </a:r>
          </a:p>
          <a:p>
            <a:pPr marL="0" indent="0">
              <a:buNone/>
            </a:pPr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7016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Sepelvaltimotautia sairastavan hoito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sz="2800" dirty="0" smtClean="0"/>
              <a:t>Lääkkeetön hoito</a:t>
            </a:r>
          </a:p>
          <a:p>
            <a:r>
              <a:rPr lang="fi-FI" sz="2800" dirty="0" smtClean="0"/>
              <a:t>Lääkehoito:</a:t>
            </a:r>
          </a:p>
          <a:p>
            <a:r>
              <a:rPr lang="fi-FI" sz="2800" dirty="0" smtClean="0"/>
              <a:t>ASA</a:t>
            </a:r>
          </a:p>
          <a:p>
            <a:r>
              <a:rPr lang="fi-FI" sz="2800" dirty="0" smtClean="0"/>
              <a:t>Beetasalpaaja</a:t>
            </a:r>
          </a:p>
          <a:p>
            <a:r>
              <a:rPr lang="fi-FI" sz="2800" dirty="0" smtClean="0"/>
              <a:t>ACE:n estäjä ja </a:t>
            </a:r>
            <a:r>
              <a:rPr lang="fi-FI" sz="2800" dirty="0" err="1" smtClean="0"/>
              <a:t>ATR:n</a:t>
            </a:r>
            <a:r>
              <a:rPr lang="fi-FI" sz="2800" dirty="0" smtClean="0"/>
              <a:t> salpaaja</a:t>
            </a:r>
          </a:p>
          <a:p>
            <a:r>
              <a:rPr lang="fi-FI" sz="2800" dirty="0" smtClean="0"/>
              <a:t>Kalsiumsalpaaja</a:t>
            </a:r>
          </a:p>
          <a:p>
            <a:r>
              <a:rPr lang="fi-FI" sz="2800" dirty="0" smtClean="0"/>
              <a:t>Lyhyt- ja pitkävaikutteinen nitraatti</a:t>
            </a:r>
          </a:p>
          <a:p>
            <a:r>
              <a:rPr lang="fi-FI" sz="2800" dirty="0" smtClean="0"/>
              <a:t>Kolesterolia alentava lääke 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47738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iehkura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109</TotalTime>
  <Words>240</Words>
  <Application>Microsoft Office PowerPoint</Application>
  <PresentationFormat>Laajakuva</PresentationFormat>
  <Paragraphs>49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Kiehkura</vt:lpstr>
      <vt:lpstr>Sepelvaltimotauti, koronaaritauti eli morbus coronarius cordis (MCC) </vt:lpstr>
      <vt:lpstr>Riskitekijät ja oireet</vt:lpstr>
      <vt:lpstr>Sepelvaltimotaudin ilmenemismuodot:</vt:lpstr>
      <vt:lpstr>Sepelvaltimotaudin tutkimukset: </vt:lpstr>
      <vt:lpstr>PowerPoint-esitys</vt:lpstr>
      <vt:lpstr>PowerPoint-esitys</vt:lpstr>
      <vt:lpstr>EKG = elektrokardiogrammi </vt:lpstr>
      <vt:lpstr>PowerPoint-esitys</vt:lpstr>
      <vt:lpstr>Sepelvaltimotautia sairastavan hoito</vt:lpstr>
      <vt:lpstr>Pallolaajennus ja ohitusleikkaus</vt:lpstr>
    </vt:vector>
  </TitlesOfParts>
  <Company>Kouvola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Sepelvaltimotauti, koronaaritauti eli morbus coronarius cordis (MCC)</dc:title>
  <dc:creator>Partanen Mari</dc:creator>
  <cp:lastModifiedBy>Partanen Mari</cp:lastModifiedBy>
  <cp:revision>21</cp:revision>
  <dcterms:created xsi:type="dcterms:W3CDTF">2018-09-10T12:20:14Z</dcterms:created>
  <dcterms:modified xsi:type="dcterms:W3CDTF">2021-02-11T16:33:36Z</dcterms:modified>
</cp:coreProperties>
</file>