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2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2: Ihminen, ympäristö ja terveys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</a:t>
            </a:r>
            <a:r>
              <a:rPr lang="fi-FI" b="1" dirty="0"/>
              <a:t>9: Mielenterveyttä suojaavia ja vahvistavia </a:t>
            </a:r>
            <a:r>
              <a:rPr lang="fi-FI" b="1" dirty="0" smtClean="0"/>
              <a:t>tekijöitä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Mielenterveys käsitteenä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87" y="1453165"/>
            <a:ext cx="8229600" cy="4925144"/>
          </a:xfrm>
        </p:spPr>
        <p:txBody>
          <a:bodyPr>
            <a:noAutofit/>
          </a:bodyPr>
          <a:lstStyle/>
          <a:p>
            <a:pPr marL="343260">
              <a:buClr>
                <a:srgbClr val="000000"/>
              </a:buClr>
            </a:pPr>
            <a:r>
              <a:rPr lang="fi-FI" sz="2000" u="sng" dirty="0" smtClean="0"/>
              <a:t>hyvinvoinnin </a:t>
            </a:r>
            <a:r>
              <a:rPr lang="fi-FI" sz="2000" u="sng" dirty="0"/>
              <a:t>tila</a:t>
            </a:r>
            <a:r>
              <a:rPr lang="fi-FI" sz="2000" dirty="0"/>
              <a:t>, jossa ihminen pystyy näkemään omat kykynsä ja selviytymään elämään kuuluvissa haasteissa sekä työskentelemään ja ottamaan osaa yhteisönsä </a:t>
            </a:r>
            <a:r>
              <a:rPr lang="fi-FI" sz="2000" dirty="0" smtClean="0"/>
              <a:t>toimintaan (WHO)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ei </a:t>
            </a:r>
            <a:r>
              <a:rPr lang="fi-FI" sz="1600" dirty="0"/>
              <a:t>ole </a:t>
            </a:r>
            <a:r>
              <a:rPr lang="fi-FI" sz="1600" dirty="0" smtClean="0"/>
              <a:t>staattinen </a:t>
            </a:r>
            <a:r>
              <a:rPr lang="fi-FI" sz="1600" dirty="0"/>
              <a:t>tila, vaan </a:t>
            </a:r>
            <a:r>
              <a:rPr lang="fi-FI" sz="1600" dirty="0" smtClean="0"/>
              <a:t>vaihtelee elämänkulun aikana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tärkeä </a:t>
            </a:r>
            <a:r>
              <a:rPr lang="fi-FI" sz="1600" dirty="0"/>
              <a:t>terveyden </a:t>
            </a:r>
            <a:r>
              <a:rPr lang="fi-FI" sz="1600" dirty="0" smtClean="0"/>
              <a:t>osa-alue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voi </a:t>
            </a:r>
            <a:r>
              <a:rPr lang="fi-FI" sz="1600" dirty="0"/>
              <a:t>vahvistaa ja suojata läpi </a:t>
            </a:r>
            <a:r>
              <a:rPr lang="fi-FI" sz="1600" dirty="0" smtClean="0"/>
              <a:t>elämän 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koostuu </a:t>
            </a:r>
            <a:r>
              <a:rPr lang="fi-FI" sz="1600" dirty="0"/>
              <a:t>erilaisista </a:t>
            </a:r>
            <a:r>
              <a:rPr lang="fi-FI" sz="1600" dirty="0" err="1"/>
              <a:t>psykososiaalisista</a:t>
            </a:r>
            <a:r>
              <a:rPr lang="fi-FI" sz="1600" dirty="0"/>
              <a:t> kyvyistä ja </a:t>
            </a:r>
            <a:r>
              <a:rPr lang="fi-FI" sz="1600" dirty="0" smtClean="0"/>
              <a:t>taidoista</a:t>
            </a:r>
          </a:p>
          <a:p>
            <a:pPr marL="343260">
              <a:buClr>
                <a:srgbClr val="000000"/>
              </a:buClr>
            </a:pPr>
            <a:r>
              <a:rPr lang="fi-FI" sz="2000" u="sng" dirty="0" smtClean="0"/>
              <a:t>positiiviset </a:t>
            </a:r>
            <a:r>
              <a:rPr lang="fi-FI" sz="2000" u="sng" dirty="0"/>
              <a:t>mielenterveyden </a:t>
            </a:r>
            <a:r>
              <a:rPr lang="fi-FI" sz="2000" u="sng" dirty="0" smtClean="0"/>
              <a:t>määritelmät</a:t>
            </a:r>
            <a:r>
              <a:rPr lang="fi-FI" sz="2000" dirty="0" smtClean="0"/>
              <a:t> = </a:t>
            </a:r>
            <a:r>
              <a:rPr lang="fi-FI" sz="2000" dirty="0"/>
              <a:t>korostavat mielenterveyttä </a:t>
            </a:r>
            <a:r>
              <a:rPr lang="fi-FI" sz="2000" dirty="0" smtClean="0"/>
              <a:t>keskeisenä </a:t>
            </a:r>
            <a:r>
              <a:rPr lang="fi-FI" sz="2000" b="1" dirty="0" smtClean="0"/>
              <a:t>voimavarana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mahdollisuudet </a:t>
            </a:r>
            <a:r>
              <a:rPr lang="fi-FI" sz="1600" dirty="0"/>
              <a:t>vaikuttaa omaan </a:t>
            </a:r>
            <a:r>
              <a:rPr lang="fi-FI" sz="1600" dirty="0" smtClean="0"/>
              <a:t>elämäänsä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sosiaalisten </a:t>
            </a:r>
            <a:r>
              <a:rPr lang="fi-FI" sz="1600" dirty="0"/>
              <a:t>vuorovaikutussuhteiden </a:t>
            </a:r>
            <a:r>
              <a:rPr lang="fi-FI" sz="1600" dirty="0" smtClean="0"/>
              <a:t>tärkeys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myönteinen </a:t>
            </a:r>
            <a:r>
              <a:rPr lang="fi-FI" sz="1600" dirty="0"/>
              <a:t>käsitys itsestä ja </a:t>
            </a:r>
            <a:r>
              <a:rPr lang="fi-FI" sz="1600" dirty="0" smtClean="0"/>
              <a:t>muista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toiveikkuus </a:t>
            </a:r>
            <a:r>
              <a:rPr lang="fi-FI" sz="1600" dirty="0"/>
              <a:t>ja usko </a:t>
            </a:r>
            <a:r>
              <a:rPr lang="fi-FI" sz="1600" dirty="0" smtClean="0"/>
              <a:t>tulevaisuuteen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smtClean="0"/>
              <a:t>henkilöllä</a:t>
            </a:r>
            <a:r>
              <a:rPr lang="fi-FI" sz="1600" dirty="0"/>
              <a:t>, jolla on mielenterveyden häiriö, on myös </a:t>
            </a:r>
            <a:r>
              <a:rPr lang="fi-FI" sz="1600" dirty="0" smtClean="0"/>
              <a:t>usein </a:t>
            </a:r>
            <a:r>
              <a:rPr lang="fi-FI" sz="1600" dirty="0"/>
              <a:t>positiivista mielenterveyttä ja </a:t>
            </a:r>
            <a:r>
              <a:rPr lang="fi-FI" sz="1600" dirty="0" smtClean="0"/>
              <a:t>voimavaroja</a:t>
            </a:r>
          </a:p>
          <a:p>
            <a:r>
              <a:rPr lang="fi-FI" sz="1600" u="sng" dirty="0" smtClean="0"/>
              <a:t>positiivinen psykologia </a:t>
            </a:r>
            <a:r>
              <a:rPr lang="fi-FI" sz="1600" dirty="0" smtClean="0"/>
              <a:t>= psykologian </a:t>
            </a:r>
            <a:r>
              <a:rPr lang="fi-FI" sz="1600" dirty="0"/>
              <a:t>osa-alue, joka keskittyy ihmisen hyvinvointiin, vahvuuksiin ja voimavaroihin sekä niiden </a:t>
            </a:r>
            <a:r>
              <a:rPr lang="fi-FI" sz="1600" dirty="0" smtClean="0"/>
              <a:t>edistämiseen</a:t>
            </a:r>
            <a:endParaRPr lang="fi-FI" sz="1600" dirty="0"/>
          </a:p>
          <a:p>
            <a:pPr marL="343260">
              <a:buClr>
                <a:srgbClr val="000000"/>
              </a:buClr>
            </a:pP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Mielenterveyden kehittyminen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47500" lnSpcReduction="20000"/>
          </a:bodyPr>
          <a:lstStyle/>
          <a:p>
            <a:r>
              <a:rPr lang="fi-FI" sz="3800" dirty="0" smtClean="0"/>
              <a:t>rakentuu </a:t>
            </a:r>
            <a:r>
              <a:rPr lang="fi-FI" sz="3800" dirty="0"/>
              <a:t>vuorovaikutuksessa läheisten ja ympäristön kanssa koko elämän </a:t>
            </a:r>
            <a:r>
              <a:rPr lang="fi-FI" sz="3800" dirty="0" smtClean="0"/>
              <a:t>ajan</a:t>
            </a:r>
          </a:p>
          <a:p>
            <a:r>
              <a:rPr lang="fi-FI" sz="3800" dirty="0"/>
              <a:t>e</a:t>
            </a:r>
            <a:r>
              <a:rPr lang="fi-FI" sz="3800" dirty="0" smtClean="0"/>
              <a:t>lämänkulun </a:t>
            </a:r>
            <a:r>
              <a:rPr lang="fi-FI" sz="3800" dirty="0"/>
              <a:t>kehityshaasteilla </a:t>
            </a:r>
            <a:r>
              <a:rPr lang="fi-FI" sz="3800" dirty="0" smtClean="0"/>
              <a:t>tärkeä </a:t>
            </a:r>
            <a:r>
              <a:rPr lang="fi-FI" sz="3800" dirty="0"/>
              <a:t>mielenterveyttä tukeva </a:t>
            </a:r>
            <a:r>
              <a:rPr lang="fi-FI" sz="3800" dirty="0" smtClean="0"/>
              <a:t>tehtävä</a:t>
            </a:r>
          </a:p>
          <a:p>
            <a:r>
              <a:rPr lang="fi-FI" sz="3800" dirty="0"/>
              <a:t>l</a:t>
            </a:r>
            <a:r>
              <a:rPr lang="fi-FI" sz="3800" dirty="0" smtClean="0"/>
              <a:t>apsuudessa </a:t>
            </a:r>
            <a:r>
              <a:rPr lang="fi-FI" sz="3800" dirty="0"/>
              <a:t>ja nuoruudessa turvallisen kasvun ja kehityksen takaaminen sekä vuorovaikutus- ja ongelmanratkaisutaitojen opettelu luovat pohjaa minäkäsityksen ja itsetunnon sekä mielenterveyden </a:t>
            </a:r>
            <a:r>
              <a:rPr lang="fi-FI" sz="3800" dirty="0" smtClean="0"/>
              <a:t>vahvistumiselle</a:t>
            </a:r>
          </a:p>
          <a:p>
            <a:r>
              <a:rPr lang="fi-FI" sz="3800" b="1" dirty="0"/>
              <a:t>m</a:t>
            </a:r>
            <a:r>
              <a:rPr lang="fi-FI" sz="3800" b="1" dirty="0" smtClean="0"/>
              <a:t>inäkäsitys</a:t>
            </a:r>
          </a:p>
          <a:p>
            <a:pPr lvl="1"/>
            <a:r>
              <a:rPr lang="fi-FI" sz="3400" dirty="0" smtClean="0"/>
              <a:t>ihmisen </a:t>
            </a:r>
            <a:r>
              <a:rPr lang="fi-FI" sz="3400" dirty="0"/>
              <a:t>havainnot itsestään suhteessa </a:t>
            </a:r>
            <a:r>
              <a:rPr lang="fi-FI" sz="3400" dirty="0" smtClean="0"/>
              <a:t>muihin</a:t>
            </a:r>
          </a:p>
          <a:p>
            <a:pPr lvl="1"/>
            <a:r>
              <a:rPr lang="fi-FI" sz="3400" dirty="0" smtClean="0"/>
              <a:t>tavoitteet, arvot </a:t>
            </a:r>
            <a:r>
              <a:rPr lang="fi-FI" sz="3400" dirty="0"/>
              <a:t>ja </a:t>
            </a:r>
            <a:r>
              <a:rPr lang="fi-FI" sz="3400" dirty="0" smtClean="0"/>
              <a:t>ihanteet</a:t>
            </a:r>
          </a:p>
          <a:p>
            <a:pPr lvl="1"/>
            <a:r>
              <a:rPr lang="fi-FI" sz="3400" dirty="0" smtClean="0"/>
              <a:t>kehittyy </a:t>
            </a:r>
            <a:r>
              <a:rPr lang="fi-FI" sz="3400" dirty="0"/>
              <a:t>läpi </a:t>
            </a:r>
            <a:r>
              <a:rPr lang="fi-FI" sz="3400" dirty="0" smtClean="0"/>
              <a:t>elämän</a:t>
            </a:r>
          </a:p>
          <a:p>
            <a:pPr lvl="1"/>
            <a:r>
              <a:rPr lang="fi-FI" sz="3400" dirty="0" smtClean="0"/>
              <a:t>sisältää suppeampia </a:t>
            </a:r>
            <a:r>
              <a:rPr lang="fi-FI" sz="3400" u="sng" dirty="0" smtClean="0"/>
              <a:t>minäkuvia</a:t>
            </a:r>
          </a:p>
          <a:p>
            <a:pPr lvl="1"/>
            <a:r>
              <a:rPr lang="fi-FI" sz="3400" dirty="0" smtClean="0"/>
              <a:t>ydintä </a:t>
            </a:r>
            <a:r>
              <a:rPr lang="fi-FI" sz="3400" dirty="0"/>
              <a:t>kutsutaan </a:t>
            </a:r>
            <a:r>
              <a:rPr lang="fi-FI" sz="3400" b="1" dirty="0" smtClean="0"/>
              <a:t>identiteetiksi</a:t>
            </a:r>
          </a:p>
          <a:p>
            <a:pPr lvl="2"/>
            <a:r>
              <a:rPr lang="fi-FI" sz="3400" dirty="0" smtClean="0"/>
              <a:t>käsitys </a:t>
            </a:r>
            <a:r>
              <a:rPr lang="fi-FI" sz="3400" dirty="0"/>
              <a:t>itsestä ja itselle ominaisista </a:t>
            </a:r>
            <a:r>
              <a:rPr lang="fi-FI" sz="3400" dirty="0" smtClean="0"/>
              <a:t>piirteistä</a:t>
            </a:r>
          </a:p>
          <a:p>
            <a:pPr lvl="2"/>
            <a:r>
              <a:rPr lang="fi-FI" sz="3400" dirty="0"/>
              <a:t>y</a:t>
            </a:r>
            <a:r>
              <a:rPr lang="fi-FI" sz="3400" dirty="0" smtClean="0"/>
              <a:t>ksilöllisyys sekä yhteenkuuluvuuden </a:t>
            </a:r>
            <a:r>
              <a:rPr lang="fi-FI" sz="3400" dirty="0"/>
              <a:t>tunne (</a:t>
            </a:r>
            <a:r>
              <a:rPr lang="fi-FI" sz="3400" dirty="0" smtClean="0"/>
              <a:t>tietty ryhmä </a:t>
            </a:r>
            <a:r>
              <a:rPr lang="fi-FI" sz="3400" dirty="0"/>
              <a:t>tai </a:t>
            </a:r>
            <a:r>
              <a:rPr lang="fi-FI" sz="3400" dirty="0" smtClean="0"/>
              <a:t>yhteisö)</a:t>
            </a:r>
          </a:p>
          <a:p>
            <a:pPr lvl="2"/>
            <a:r>
              <a:rPr lang="fi-FI" sz="3400" dirty="0" smtClean="0"/>
              <a:t>voi </a:t>
            </a:r>
            <a:r>
              <a:rPr lang="fi-FI" sz="3400" dirty="0"/>
              <a:t>muuttua iän </a:t>
            </a:r>
            <a:r>
              <a:rPr lang="fi-FI" sz="3400" dirty="0" smtClean="0"/>
              <a:t>myötä</a:t>
            </a:r>
          </a:p>
          <a:p>
            <a:r>
              <a:rPr lang="fi-FI" sz="3700" b="1" dirty="0"/>
              <a:t>i</a:t>
            </a:r>
            <a:r>
              <a:rPr lang="fi-FI" sz="3700" b="1" dirty="0" smtClean="0"/>
              <a:t>tsetunto</a:t>
            </a:r>
          </a:p>
          <a:p>
            <a:pPr lvl="1"/>
            <a:r>
              <a:rPr lang="fi-FI" sz="3300" dirty="0" smtClean="0"/>
              <a:t>yksilön käsitys </a:t>
            </a:r>
            <a:r>
              <a:rPr lang="fi-FI" sz="3300" dirty="0"/>
              <a:t>omasta arvostaan ja </a:t>
            </a:r>
            <a:r>
              <a:rPr lang="fi-FI" sz="3300" dirty="0" smtClean="0"/>
              <a:t>kehittymismahdollisuuksistaan</a:t>
            </a:r>
          </a:p>
          <a:p>
            <a:pPr lvl="1"/>
            <a:r>
              <a:rPr lang="fi-FI" sz="3300" dirty="0" smtClean="0"/>
              <a:t>itsensä </a:t>
            </a:r>
            <a:r>
              <a:rPr lang="fi-FI" sz="3300" dirty="0"/>
              <a:t>hyväksyminen ja kokemus siitä, että on arvokas juuri sellaisena kuin </a:t>
            </a:r>
            <a:r>
              <a:rPr lang="fi-FI" sz="3300" dirty="0" smtClean="0"/>
              <a:t>on</a:t>
            </a:r>
          </a:p>
          <a:p>
            <a:pPr lvl="1"/>
            <a:r>
              <a:rPr lang="fi-FI" sz="3300" dirty="0" smtClean="0"/>
              <a:t>kehittymiseen </a:t>
            </a:r>
            <a:r>
              <a:rPr lang="fi-FI" sz="3300" dirty="0"/>
              <a:t>vaikuttavat </a:t>
            </a:r>
            <a:r>
              <a:rPr lang="fi-FI" sz="3300" dirty="0" smtClean="0"/>
              <a:t>perinnöllinen alttius </a:t>
            </a:r>
            <a:r>
              <a:rPr lang="fi-FI" sz="3300" dirty="0"/>
              <a:t>ja </a:t>
            </a:r>
            <a:r>
              <a:rPr lang="fi-FI" sz="3300" dirty="0" smtClean="0"/>
              <a:t>ympäristötekijät</a:t>
            </a:r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123027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Hyvä mielenterveys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tyytyväisyys omaan elämään ja elämän kokeminen mielekkääksi</a:t>
            </a:r>
          </a:p>
          <a:p>
            <a:r>
              <a:rPr lang="fi-FI" dirty="0"/>
              <a:t>myönteisyys, optimismi, kyky ilmaista tunteita sosiaalisesti hyväksyttävällä tavalla, kyky vuorovaikutukseen</a:t>
            </a:r>
          </a:p>
          <a:p>
            <a:r>
              <a:rPr lang="fi-FI" dirty="0" smtClean="0"/>
              <a:t>joustavuus </a:t>
            </a:r>
            <a:r>
              <a:rPr lang="fi-FI" dirty="0"/>
              <a:t>ja kyky suojautua haitallisilta tekijöiltä sekä kyky selvitä vaikeuksista ahdistumatta </a:t>
            </a:r>
            <a:r>
              <a:rPr lang="fi-FI" dirty="0" smtClean="0"/>
              <a:t>liikaa</a:t>
            </a:r>
          </a:p>
          <a:p>
            <a:r>
              <a:rPr lang="fi-FI" dirty="0" smtClean="0"/>
              <a:t>voi </a:t>
            </a:r>
            <a:r>
              <a:rPr lang="fi-FI" dirty="0"/>
              <a:t>saavuttaa monella eri tapaa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876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Mielenterveyttä suojaavat tekijät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mielenterveyteen vaikuttavat monet yksilölliset, sosiaaliset, yhteiskunnalliset </a:t>
            </a:r>
            <a:r>
              <a:rPr lang="fi-FI" dirty="0"/>
              <a:t>ja </a:t>
            </a:r>
            <a:r>
              <a:rPr lang="fi-FI" dirty="0" smtClean="0"/>
              <a:t>kulttuuriset tekijät </a:t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u="sng" dirty="0" smtClean="0"/>
              <a:t>suojaavat </a:t>
            </a:r>
            <a:r>
              <a:rPr lang="fi-FI" u="sng" dirty="0"/>
              <a:t>ja </a:t>
            </a:r>
            <a:r>
              <a:rPr lang="fi-FI" u="sng" dirty="0" smtClean="0"/>
              <a:t>kuormittavat tekijät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(jokaisella </a:t>
            </a:r>
            <a:r>
              <a:rPr lang="fi-FI" dirty="0"/>
              <a:t>elämässään </a:t>
            </a:r>
            <a:r>
              <a:rPr lang="fi-FI" dirty="0" smtClean="0"/>
              <a:t>molempia tekijöitä)</a:t>
            </a:r>
          </a:p>
          <a:p>
            <a:endParaRPr lang="fi-FI" b="1" dirty="0" smtClean="0"/>
          </a:p>
          <a:p>
            <a:r>
              <a:rPr lang="fi-FI" b="1" dirty="0" smtClean="0"/>
              <a:t>suojaavat </a:t>
            </a:r>
            <a:r>
              <a:rPr lang="fi-FI" b="1" dirty="0"/>
              <a:t>tekijät </a:t>
            </a:r>
            <a:endParaRPr lang="fi-FI" b="1" dirty="0" smtClean="0"/>
          </a:p>
          <a:p>
            <a:pPr lvl="1"/>
            <a:r>
              <a:rPr lang="fi-FI" dirty="0"/>
              <a:t>s</a:t>
            </a:r>
            <a:r>
              <a:rPr lang="fi-FI" dirty="0" smtClean="0"/>
              <a:t>isäisiä ja ulkoisia</a:t>
            </a:r>
          </a:p>
          <a:p>
            <a:pPr lvl="1"/>
            <a:r>
              <a:rPr lang="fi-FI" dirty="0" smtClean="0"/>
              <a:t>ylläpitävät </a:t>
            </a:r>
            <a:r>
              <a:rPr lang="fi-FI" dirty="0"/>
              <a:t>ja edistävät </a:t>
            </a:r>
            <a:r>
              <a:rPr lang="fi-FI" dirty="0" smtClean="0"/>
              <a:t>mielenterveyttä</a:t>
            </a:r>
          </a:p>
          <a:p>
            <a:pPr lvl="1"/>
            <a:r>
              <a:rPr lang="fi-FI" dirty="0" smtClean="0"/>
              <a:t>vähentävät </a:t>
            </a:r>
            <a:r>
              <a:rPr lang="fi-FI" dirty="0"/>
              <a:t>kuormittavien tekijöiden </a:t>
            </a:r>
            <a:r>
              <a:rPr lang="fi-FI" dirty="0" smtClean="0"/>
              <a:t>vaikutusta</a:t>
            </a:r>
          </a:p>
          <a:p>
            <a:pPr lvl="1"/>
            <a:r>
              <a:rPr lang="fi-FI" dirty="0" smtClean="0"/>
              <a:t>esim. sosiaaliset suhteet, opiskelu/työ, harrastukset, fyysinen </a:t>
            </a:r>
            <a:r>
              <a:rPr lang="fi-FI" dirty="0"/>
              <a:t>kunto, </a:t>
            </a:r>
            <a:r>
              <a:rPr lang="fi-FI" dirty="0" smtClean="0"/>
              <a:t>riittävä uni </a:t>
            </a:r>
            <a:r>
              <a:rPr lang="fi-FI" dirty="0"/>
              <a:t>ja </a:t>
            </a:r>
            <a:r>
              <a:rPr lang="fi-FI" dirty="0" smtClean="0"/>
              <a:t>lepo, säännöllinen </a:t>
            </a:r>
            <a:r>
              <a:rPr lang="fi-FI" dirty="0"/>
              <a:t>arjen </a:t>
            </a:r>
            <a:r>
              <a:rPr lang="fi-FI" dirty="0" smtClean="0"/>
              <a:t>rytmi</a:t>
            </a:r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21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Resilienssi</a:t>
            </a:r>
            <a:r>
              <a:rPr lang="fi-FI" b="1" dirty="0" smtClean="0"/>
              <a:t> ja koherenssi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62500" lnSpcReduction="20000"/>
          </a:bodyPr>
          <a:lstStyle/>
          <a:p>
            <a:r>
              <a:rPr lang="fi-FI" sz="3800" b="1" dirty="0" err="1" smtClean="0"/>
              <a:t>resilienssi</a:t>
            </a:r>
            <a:endParaRPr lang="fi-FI" sz="3800" b="1" dirty="0" smtClean="0"/>
          </a:p>
          <a:p>
            <a:pPr lvl="1"/>
            <a:r>
              <a:rPr lang="fi-FI" dirty="0" smtClean="0"/>
              <a:t>yksilön tai yhteisön joustamiskyky, vaikeuksien kohtaamisen ja selviytymisen kyky</a:t>
            </a:r>
          </a:p>
          <a:p>
            <a:pPr lvl="1"/>
            <a:r>
              <a:rPr lang="fi-FI" dirty="0" smtClean="0"/>
              <a:t>toisilla luonnostaan enemmän kuin toisilla</a:t>
            </a:r>
          </a:p>
          <a:p>
            <a:pPr lvl="1"/>
            <a:r>
              <a:rPr lang="fi-FI" dirty="0" smtClean="0"/>
              <a:t>kehittyy elämänkokemuksen myötä, jokainen voi itsessään vahvistaa</a:t>
            </a:r>
          </a:p>
          <a:p>
            <a:pPr lvl="1"/>
            <a:r>
              <a:rPr lang="fi-FI" dirty="0" smtClean="0"/>
              <a:t>joustavuus ja muutokseen sopeutuminen tärkeitä ominaisuuksia kohdatessa vastoinkäymisiä</a:t>
            </a:r>
          </a:p>
          <a:p>
            <a:endParaRPr lang="fi-FI" sz="3800" b="1" dirty="0" smtClean="0"/>
          </a:p>
          <a:p>
            <a:r>
              <a:rPr lang="fi-FI" sz="3800" b="1" dirty="0" smtClean="0"/>
              <a:t>koherenssi eli </a:t>
            </a:r>
            <a:r>
              <a:rPr lang="fi-FI" sz="3800" b="1" dirty="0"/>
              <a:t>elämänhallinnan tunne </a:t>
            </a:r>
            <a:endParaRPr lang="fi-FI" sz="3800" b="1" dirty="0" smtClean="0"/>
          </a:p>
          <a:p>
            <a:pPr lvl="1"/>
            <a:r>
              <a:rPr lang="fi-FI" dirty="0" smtClean="0"/>
              <a:t>vahvistaa </a:t>
            </a:r>
            <a:r>
              <a:rPr lang="fi-FI" dirty="0"/>
              <a:t>itsetuntoa, optimismia, toiveikkuutta, sinnikkyyttä ja hyvää </a:t>
            </a:r>
            <a:r>
              <a:rPr lang="fi-FI" dirty="0" smtClean="0"/>
              <a:t>oloa</a:t>
            </a:r>
          </a:p>
          <a:p>
            <a:pPr lvl="1"/>
            <a:r>
              <a:rPr lang="fi-FI" dirty="0" smtClean="0"/>
              <a:t>lievittää </a:t>
            </a:r>
            <a:r>
              <a:rPr lang="fi-FI" dirty="0"/>
              <a:t>haitallista stressiä, ahdistuneisuutta, toivottomuutta ja </a:t>
            </a:r>
            <a:r>
              <a:rPr lang="fi-FI" dirty="0" smtClean="0"/>
              <a:t>masennusta</a:t>
            </a:r>
          </a:p>
          <a:p>
            <a:pPr lvl="1"/>
            <a:r>
              <a:rPr lang="fi-FI" dirty="0" smtClean="0"/>
              <a:t>alkaa </a:t>
            </a:r>
            <a:r>
              <a:rPr lang="fi-FI" dirty="0"/>
              <a:t>kehittyä lapsuuden ja nuoruuden kokemusten </a:t>
            </a:r>
            <a:r>
              <a:rPr lang="fi-FI" dirty="0" smtClean="0"/>
              <a:t>myötä 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lämää </a:t>
            </a:r>
            <a:r>
              <a:rPr lang="fi-FI" dirty="0"/>
              <a:t>ei voi </a:t>
            </a:r>
            <a:r>
              <a:rPr lang="fi-FI" dirty="0" smtClean="0"/>
              <a:t>täysin </a:t>
            </a:r>
            <a:r>
              <a:rPr lang="fi-FI" dirty="0"/>
              <a:t>hallita, mutta elämänkulun aikana tapahtuvat toistuvat myönteiset elämänkokemukset vahvistavat elämänhallinnan </a:t>
            </a:r>
            <a:r>
              <a:rPr lang="fi-FI" dirty="0" smtClean="0"/>
              <a:t>tunnetta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 smtClean="0"/>
              <a:t>ymmärrettävyys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/>
              <a:t>h</a:t>
            </a:r>
            <a:r>
              <a:rPr lang="fi-FI" b="1" dirty="0" smtClean="0"/>
              <a:t>allittavuus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 smtClean="0"/>
              <a:t>mielekkyys</a:t>
            </a:r>
            <a:endParaRPr lang="fi-FI" b="1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43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Mielenterveyden edistäminen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b="1" dirty="0"/>
              <a:t>y</a:t>
            </a:r>
            <a:r>
              <a:rPr lang="fi-FI" b="1" dirty="0" smtClean="0"/>
              <a:t>ksilötaso</a:t>
            </a:r>
          </a:p>
          <a:p>
            <a:pPr lvl="1"/>
            <a:r>
              <a:rPr lang="fi-FI" dirty="0" smtClean="0"/>
              <a:t>psyykkisen hyvinvoinnin lisääminen, mielenterveyden häiriöitä koskevan haavoittuvuuden vähentäminen</a:t>
            </a:r>
          </a:p>
          <a:p>
            <a:pPr lvl="1"/>
            <a:r>
              <a:rPr lang="fi-FI" dirty="0" smtClean="0"/>
              <a:t>henkilön mielenterveystaitojen kehittäminen </a:t>
            </a:r>
            <a:br>
              <a:rPr lang="fi-FI" dirty="0" smtClean="0"/>
            </a:br>
            <a:r>
              <a:rPr lang="fi-FI" dirty="0" smtClean="0"/>
              <a:t>(esim. tunteiden tunnistaminen, </a:t>
            </a:r>
            <a:r>
              <a:rPr lang="fi-FI" dirty="0"/>
              <a:t>itsetunnon </a:t>
            </a:r>
            <a:r>
              <a:rPr lang="fi-FI" dirty="0" smtClean="0"/>
              <a:t>vahvistaminen, </a:t>
            </a:r>
            <a:r>
              <a:rPr lang="fi-FI" dirty="0"/>
              <a:t>itsensä </a:t>
            </a:r>
            <a:r>
              <a:rPr lang="fi-FI" dirty="0" smtClean="0"/>
              <a:t>auttaminen </a:t>
            </a:r>
            <a:r>
              <a:rPr lang="fi-FI" dirty="0"/>
              <a:t>ja ongelmanratkaisutaidot) </a:t>
            </a:r>
            <a:endParaRPr lang="fi-FI" dirty="0" smtClean="0"/>
          </a:p>
          <a:p>
            <a:pPr lvl="1"/>
            <a:r>
              <a:rPr lang="fi-FI" dirty="0"/>
              <a:t>m</a:t>
            </a:r>
            <a:r>
              <a:rPr lang="fi-FI" dirty="0" smtClean="0"/>
              <a:t>ielenterveyden ammattilaisten apu</a:t>
            </a:r>
          </a:p>
          <a:p>
            <a:r>
              <a:rPr lang="fi-FI" b="1" dirty="0"/>
              <a:t>y</a:t>
            </a:r>
            <a:r>
              <a:rPr lang="fi-FI" b="1" dirty="0" smtClean="0"/>
              <a:t>hteisötaso</a:t>
            </a:r>
          </a:p>
          <a:p>
            <a:pPr lvl="1"/>
            <a:r>
              <a:rPr lang="fi-FI" dirty="0" smtClean="0"/>
              <a:t>ympäristöt </a:t>
            </a:r>
            <a:r>
              <a:rPr lang="fi-FI" dirty="0"/>
              <a:t>ja </a:t>
            </a:r>
            <a:r>
              <a:rPr lang="fi-FI" dirty="0" smtClean="0"/>
              <a:t>yhteisöt </a:t>
            </a:r>
            <a:r>
              <a:rPr lang="fi-FI" dirty="0"/>
              <a:t>keskeisessä asemassa </a:t>
            </a:r>
            <a:endParaRPr lang="fi-FI" dirty="0" smtClean="0"/>
          </a:p>
          <a:p>
            <a:pPr lvl="1"/>
            <a:r>
              <a:rPr lang="fi-FI" dirty="0" smtClean="0"/>
              <a:t>koti</a:t>
            </a:r>
            <a:r>
              <a:rPr lang="fi-FI" dirty="0"/>
              <a:t>, koulu ja harrastukset tarjoavat yhteisöjä, joissa lapset tai nuoret voivat kohdata luotettavia ja kannustavia </a:t>
            </a:r>
            <a:r>
              <a:rPr lang="fi-FI" dirty="0" smtClean="0"/>
              <a:t>aikuisia ja vertaisiaan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Mielenterveys </a:t>
            </a:r>
            <a:r>
              <a:rPr lang="fi-FI" dirty="0"/>
              <a:t>kouluissa -</a:t>
            </a:r>
            <a:r>
              <a:rPr lang="fi-FI" dirty="0" smtClean="0"/>
              <a:t>ohjelma</a:t>
            </a:r>
          </a:p>
          <a:p>
            <a:r>
              <a:rPr lang="fi-FI" b="1" dirty="0"/>
              <a:t>y</a:t>
            </a:r>
            <a:r>
              <a:rPr lang="fi-FI" b="1" dirty="0" smtClean="0"/>
              <a:t>hteiskunnan taso</a:t>
            </a:r>
          </a:p>
          <a:p>
            <a:pPr lvl="1"/>
            <a:r>
              <a:rPr lang="fi-FI" dirty="0" smtClean="0"/>
              <a:t>mielenterveyttä </a:t>
            </a:r>
            <a:r>
              <a:rPr lang="fi-FI" dirty="0"/>
              <a:t>edistävien arvojen tulisi ohjata poliittista </a:t>
            </a:r>
            <a:r>
              <a:rPr lang="fi-FI" dirty="0" smtClean="0"/>
              <a:t>päätöksentekoa 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urvallinen </a:t>
            </a:r>
            <a:r>
              <a:rPr lang="fi-FI" dirty="0"/>
              <a:t>ympäristö, tyydyttävien asuinolojen järjestäminen, koulutusmahdollisuudet, työllisyyden vahvistaminen, kulttuurin </a:t>
            </a:r>
            <a:r>
              <a:rPr lang="fi-FI" dirty="0" smtClean="0"/>
              <a:t>arvostaminen, toimivat </a:t>
            </a:r>
            <a:r>
              <a:rPr lang="fi-FI" dirty="0"/>
              <a:t>poliittiset </a:t>
            </a:r>
            <a:r>
              <a:rPr lang="fi-FI" dirty="0" smtClean="0"/>
              <a:t>rakenteet ym.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218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378</Words>
  <Application>Microsoft Office PowerPoint</Application>
  <PresentationFormat>Näytössä katseltava diaesitys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Terve 2: Ihminen, ympäristö ja terveys</vt:lpstr>
      <vt:lpstr>Mielenterveys käsitteenä</vt:lpstr>
      <vt:lpstr>Mielenterveyden kehittyminen</vt:lpstr>
      <vt:lpstr>Hyvä mielenterveys</vt:lpstr>
      <vt:lpstr>Mielenterveyttä suojaavat tekijät</vt:lpstr>
      <vt:lpstr>Resilienssi ja koherenssi</vt:lpstr>
      <vt:lpstr>Mielenterveyden edistäminen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644</cp:revision>
  <dcterms:created xsi:type="dcterms:W3CDTF">2017-06-09T06:02:13Z</dcterms:created>
  <dcterms:modified xsi:type="dcterms:W3CDTF">2017-09-07T18:28:11Z</dcterms:modified>
</cp:coreProperties>
</file>