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58" r:id="rId6"/>
    <p:sldId id="259" r:id="rId7"/>
    <p:sldId id="260" r:id="rId8"/>
    <p:sldId id="264" r:id="rId9"/>
    <p:sldId id="261" r:id="rId10"/>
    <p:sldId id="266" r:id="rId11"/>
    <p:sldId id="265" r:id="rId12"/>
    <p:sldId id="267"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8" d="100"/>
          <a:sy n="48" d="100"/>
        </p:scale>
        <p:origin x="77"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smtClean="0"/>
              <a:t>Muokkaa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smtClean="0"/>
              <a:t>Muokkaa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smtClean="0"/>
              <a:t>Muokkaa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smtClean="0"/>
              <a:t>Muokkaa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smtClean="0"/>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smtClean="0"/>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smtClean="0"/>
              <a:t>Muokkaa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smtClean="0"/>
              <a:t>Muokkaa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smtClean="0"/>
              <a:t>Muokkaa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llergia.fi/ohjevideot/otatko-astmalaakkeesi-oikein/#0ca0ce6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p7Pap69zNA" TargetMode="External"/><Relationship Id="rId2" Type="http://schemas.openxmlformats.org/officeDocument/2006/relationships/hyperlink" Target="https://www.hengitysliitto.fi/hengitysterveys-ja-sairaudet/laakitys-ja-apuvalineet/pef-mittarit-ja-pef-seuranta/?gclid=Cj0KCQiA1KiBBhCcARIsAPWqoSpgy6kO5gB2VJUROiI9P9wR1qdcmljsID-jMCpUMyXJFi2gyVhwx_IaAhBCEALw_wc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Keuhkoastma (</a:t>
            </a:r>
            <a:r>
              <a:rPr lang="fi-FI" dirty="0" err="1" smtClean="0"/>
              <a:t>asthma</a:t>
            </a:r>
            <a:r>
              <a:rPr lang="fi-FI" dirty="0" smtClean="0"/>
              <a:t> </a:t>
            </a:r>
            <a:r>
              <a:rPr lang="fi-FI" dirty="0" err="1" smtClean="0"/>
              <a:t>bronchiale</a:t>
            </a:r>
            <a:r>
              <a:rPr lang="fi-FI" dirty="0" smtClean="0"/>
              <a:t>)</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135680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0" y="0"/>
            <a:ext cx="5938002" cy="5855368"/>
          </a:xfrm>
          <a:prstGeom prst="rect">
            <a:avLst/>
          </a:prstGeom>
        </p:spPr>
      </p:pic>
      <p:sp>
        <p:nvSpPr>
          <p:cNvPr id="2" name="Otsikko 1"/>
          <p:cNvSpPr>
            <a:spLocks noGrp="1"/>
          </p:cNvSpPr>
          <p:nvPr>
            <p:ph type="title"/>
          </p:nvPr>
        </p:nvSpPr>
        <p:spPr/>
        <p:txBody>
          <a:bodyPr/>
          <a:lstStyle/>
          <a:p>
            <a:endParaRPr lang="fi-FI" dirty="0"/>
          </a:p>
        </p:txBody>
      </p:sp>
      <p:pic>
        <p:nvPicPr>
          <p:cNvPr id="4" name="Sisällön paikkamerkki 3"/>
          <p:cNvPicPr>
            <a:picLocks noGrp="1" noChangeAspect="1"/>
          </p:cNvPicPr>
          <p:nvPr>
            <p:ph idx="1"/>
          </p:nvPr>
        </p:nvPicPr>
        <p:blipFill>
          <a:blip r:embed="rId3"/>
          <a:stretch>
            <a:fillRect/>
          </a:stretch>
        </p:blipFill>
        <p:spPr>
          <a:xfrm>
            <a:off x="6625390" y="1017490"/>
            <a:ext cx="5566610" cy="5480245"/>
          </a:xfrm>
          <a:prstGeom prst="rect">
            <a:avLst/>
          </a:prstGeom>
        </p:spPr>
      </p:pic>
    </p:spTree>
    <p:extLst>
      <p:ext uri="{BB962C8B-B14F-4D97-AF65-F5344CB8AC3E}">
        <p14:creationId xmlns:p14="http://schemas.microsoft.com/office/powerpoint/2010/main" val="23810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Hoitavat lääkkeet</a:t>
            </a:r>
            <a:endParaRPr lang="fi-FI" dirty="0"/>
          </a:p>
        </p:txBody>
      </p:sp>
      <p:sp>
        <p:nvSpPr>
          <p:cNvPr id="3" name="Sisällön paikkamerkki 2"/>
          <p:cNvSpPr>
            <a:spLocks noGrp="1"/>
          </p:cNvSpPr>
          <p:nvPr>
            <p:ph idx="1"/>
          </p:nvPr>
        </p:nvSpPr>
        <p:spPr/>
        <p:txBody>
          <a:bodyPr>
            <a:normAutofit/>
          </a:bodyPr>
          <a:lstStyle/>
          <a:p>
            <a:r>
              <a:rPr lang="fi-FI" sz="2400" dirty="0" smtClean="0"/>
              <a:t>Inhaloitavat eli hengitettävät kortisonit (eli </a:t>
            </a:r>
            <a:r>
              <a:rPr lang="fi-FI" sz="2400" dirty="0" err="1" smtClean="0"/>
              <a:t>glukokortikoidit</a:t>
            </a:r>
            <a:r>
              <a:rPr lang="fi-FI" sz="2400" dirty="0" smtClean="0"/>
              <a:t>) vähentävät astmatulehdusta</a:t>
            </a:r>
          </a:p>
          <a:p>
            <a:r>
              <a:rPr lang="fi-FI" sz="2400" dirty="0" smtClean="0"/>
              <a:t>Lääkkeen huolellinen ottotekniikka</a:t>
            </a:r>
          </a:p>
          <a:p>
            <a:r>
              <a:rPr lang="fi-FI" sz="2400" dirty="0">
                <a:hlinkClick r:id="rId2"/>
              </a:rPr>
              <a:t>Otatko astmalääkkeesi oikein? - Allergia.fi</a:t>
            </a:r>
            <a:endParaRPr lang="fi-FI" sz="2400" dirty="0" smtClean="0"/>
          </a:p>
          <a:p>
            <a:r>
              <a:rPr lang="fi-FI" sz="2400" dirty="0" smtClean="0"/>
              <a:t>Vaikeassa astmassa voidaan joutua käyttämään kortisonia tabletteina</a:t>
            </a:r>
            <a:endParaRPr lang="fi-FI" sz="2400" dirty="0"/>
          </a:p>
        </p:txBody>
      </p:sp>
    </p:spTree>
    <p:extLst>
      <p:ext uri="{BB962C8B-B14F-4D97-AF65-F5344CB8AC3E}">
        <p14:creationId xmlns:p14="http://schemas.microsoft.com/office/powerpoint/2010/main" val="56786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Avaavat lääkkeet</a:t>
            </a:r>
            <a:endParaRPr lang="fi-FI" dirty="0"/>
          </a:p>
        </p:txBody>
      </p:sp>
      <p:sp>
        <p:nvSpPr>
          <p:cNvPr id="3" name="Sisällön paikkamerkki 2"/>
          <p:cNvSpPr>
            <a:spLocks noGrp="1"/>
          </p:cNvSpPr>
          <p:nvPr>
            <p:ph idx="1"/>
          </p:nvPr>
        </p:nvSpPr>
        <p:spPr/>
        <p:txBody>
          <a:bodyPr>
            <a:normAutofit/>
          </a:bodyPr>
          <a:lstStyle/>
          <a:p>
            <a:r>
              <a:rPr lang="fi-FI" sz="2400" dirty="0" smtClean="0"/>
              <a:t>Nopeavaikutteinen </a:t>
            </a:r>
            <a:r>
              <a:rPr lang="fi-FI" sz="2400" dirty="0" err="1" smtClean="0"/>
              <a:t>salbutamoli</a:t>
            </a:r>
            <a:r>
              <a:rPr lang="fi-FI" sz="2400" dirty="0" smtClean="0"/>
              <a:t>, </a:t>
            </a:r>
            <a:r>
              <a:rPr lang="fi-FI" sz="2400" dirty="0" err="1" smtClean="0"/>
              <a:t>terbutaliini</a:t>
            </a:r>
            <a:endParaRPr lang="fi-FI" sz="2400" dirty="0" smtClean="0"/>
          </a:p>
          <a:p>
            <a:r>
              <a:rPr lang="fi-FI" sz="2400" dirty="0" smtClean="0"/>
              <a:t>Kohtauslääkkeen säännöllinen käyttö on merkki huonosta astman hallinnasta, hoitavaa lääkitystä tulee silloin tehostaa</a:t>
            </a:r>
          </a:p>
          <a:p>
            <a:r>
              <a:rPr lang="fi-FI" sz="2400" dirty="0" smtClean="0"/>
              <a:t>Kohtauslääkkeen tarpeen vähentäminen tai poistaminen on tärkeä hoidon onnistumisen ja tehon mittari</a:t>
            </a:r>
            <a:endParaRPr lang="fi-FI" sz="2400" dirty="0"/>
          </a:p>
        </p:txBody>
      </p:sp>
    </p:spTree>
    <p:extLst>
      <p:ext uri="{BB962C8B-B14F-4D97-AF65-F5344CB8AC3E}">
        <p14:creationId xmlns:p14="http://schemas.microsoft.com/office/powerpoint/2010/main" val="372181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Astman pahenemisvaihe</a:t>
            </a:r>
            <a:endParaRPr lang="fi-FI" dirty="0"/>
          </a:p>
        </p:txBody>
      </p:sp>
      <p:sp>
        <p:nvSpPr>
          <p:cNvPr id="3" name="Sisällön paikkamerkki 2"/>
          <p:cNvSpPr>
            <a:spLocks noGrp="1"/>
          </p:cNvSpPr>
          <p:nvPr>
            <p:ph idx="1"/>
          </p:nvPr>
        </p:nvSpPr>
        <p:spPr>
          <a:xfrm>
            <a:off x="2589212" y="2133599"/>
            <a:ext cx="8915400" cy="4363453"/>
          </a:xfrm>
        </p:spPr>
        <p:txBody>
          <a:bodyPr>
            <a:normAutofit lnSpcReduction="10000"/>
          </a:bodyPr>
          <a:lstStyle/>
          <a:p>
            <a:r>
              <a:rPr lang="fi-FI" sz="2400" dirty="0" smtClean="0"/>
              <a:t>Astma on aktiivisuudeltaan vaihteleva tauti, johon voi liittyä ajoittaisia pahenemisvaiheita</a:t>
            </a:r>
          </a:p>
          <a:p>
            <a:r>
              <a:rPr lang="fi-FI" sz="2400" dirty="0" smtClean="0"/>
              <a:t>Pahenemisvaiheille altistavat esim. hengitystieinfektiot ja allergeeneille altistuminen</a:t>
            </a:r>
          </a:p>
          <a:p>
            <a:r>
              <a:rPr lang="fi-FI" sz="2400" dirty="0" smtClean="0"/>
              <a:t>Pahenemisvaiheen riskiä nostaa astmalääkkeen unohtelu, laiminlyöminen tai huono lääkkeenottotekniikka</a:t>
            </a:r>
          </a:p>
          <a:p>
            <a:r>
              <a:rPr lang="fi-FI" sz="2400" dirty="0" smtClean="0"/>
              <a:t>Vaikeat pahenemisvaiheet ovat hätätilanteita, jotka vaativat sairaalahoito</a:t>
            </a:r>
          </a:p>
          <a:p>
            <a:r>
              <a:rPr lang="fi-FI" sz="2400" dirty="0" smtClean="0"/>
              <a:t>Turvataan hapen saanti, happisaturaatio, verenpaine</a:t>
            </a:r>
            <a:r>
              <a:rPr lang="fi-FI" sz="2400" smtClean="0"/>
              <a:t>, pulssi</a:t>
            </a:r>
            <a:endParaRPr lang="fi-FI" sz="2400" dirty="0"/>
          </a:p>
        </p:txBody>
      </p:sp>
    </p:spTree>
    <p:extLst>
      <p:ext uri="{BB962C8B-B14F-4D97-AF65-F5344CB8AC3E}">
        <p14:creationId xmlns:p14="http://schemas.microsoft.com/office/powerpoint/2010/main" val="101523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smtClean="0"/>
              <a:t>Mitkä ovat astman tyypillisiä oireita?</a:t>
            </a:r>
          </a:p>
          <a:p>
            <a:r>
              <a:rPr lang="fi-FI" dirty="0" smtClean="0"/>
              <a:t>Mikä perustutkimus antaa kuvan astman hoitotasapainosta?</a:t>
            </a:r>
          </a:p>
          <a:p>
            <a:r>
              <a:rPr lang="fi-FI" dirty="0" smtClean="0"/>
              <a:t>Minkälaisia oireita seuraat astman pahenemisvaiheessa?</a:t>
            </a:r>
            <a:endParaRPr lang="fi-FI" dirty="0"/>
          </a:p>
        </p:txBody>
      </p:sp>
    </p:spTree>
    <p:extLst>
      <p:ext uri="{BB962C8B-B14F-4D97-AF65-F5344CB8AC3E}">
        <p14:creationId xmlns:p14="http://schemas.microsoft.com/office/powerpoint/2010/main" val="86587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a:bodyPr>
          <a:lstStyle/>
          <a:p>
            <a:r>
              <a:rPr lang="fi-FI" sz="2400" dirty="0" smtClean="0"/>
              <a:t>Keuhkoputkien </a:t>
            </a:r>
            <a:r>
              <a:rPr lang="fi-FI" sz="2400" dirty="0" smtClean="0"/>
              <a:t>eli alempien hengitysteiden krooninen sairaus</a:t>
            </a:r>
            <a:endParaRPr lang="fi-FI" sz="2400" i="1" dirty="0"/>
          </a:p>
          <a:p>
            <a:r>
              <a:rPr lang="fi-FI" sz="2400" dirty="0"/>
              <a:t>K</a:t>
            </a:r>
            <a:r>
              <a:rPr lang="fi-FI" sz="2400" dirty="0" smtClean="0"/>
              <a:t>euhkoputkien pinnalla olevan limakalvon jatkuva tulehdustila sekä keuhkoputkien lisääntynyt supistumisherkkyys</a:t>
            </a:r>
          </a:p>
          <a:p>
            <a:r>
              <a:rPr lang="fi-FI" sz="2400" dirty="0" smtClean="0"/>
              <a:t>Ei viruksia tai bakteereita</a:t>
            </a:r>
            <a:endParaRPr lang="fi-FI" sz="2400" dirty="0" smtClean="0"/>
          </a:p>
        </p:txBody>
      </p:sp>
    </p:spTree>
    <p:extLst>
      <p:ext uri="{BB962C8B-B14F-4D97-AF65-F5344CB8AC3E}">
        <p14:creationId xmlns:p14="http://schemas.microsoft.com/office/powerpoint/2010/main" val="33901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astmassa tapahtuu?</a:t>
            </a:r>
            <a:endParaRPr lang="fi-FI" dirty="0"/>
          </a:p>
        </p:txBody>
      </p:sp>
      <p:sp>
        <p:nvSpPr>
          <p:cNvPr id="3" name="Sisällön paikkamerkki 2"/>
          <p:cNvSpPr>
            <a:spLocks noGrp="1"/>
          </p:cNvSpPr>
          <p:nvPr>
            <p:ph idx="1"/>
          </p:nvPr>
        </p:nvSpPr>
        <p:spPr>
          <a:xfrm>
            <a:off x="2589212" y="1443789"/>
            <a:ext cx="8915400" cy="5197643"/>
          </a:xfrm>
        </p:spPr>
        <p:txBody>
          <a:bodyPr>
            <a:normAutofit/>
          </a:bodyPr>
          <a:lstStyle/>
          <a:p>
            <a:r>
              <a:rPr lang="fi-FI" sz="2400" dirty="0" smtClean="0"/>
              <a:t>Keuhkoputkien limakalvoille kertyy tulehdussoluja ja tulehdusreaktio aiheuttaa lisääntynyttä limaneritystä</a:t>
            </a:r>
          </a:p>
          <a:p>
            <a:r>
              <a:rPr lang="fi-FI" sz="2400" dirty="0" smtClean="0"/>
              <a:t>Lisäksi aiheuttaa lihaskerroksen supistumisen kautta vaihtelevasti ja jaksoittain esiintyvää keuhkoputkien ahtaumaa</a:t>
            </a:r>
          </a:p>
          <a:p>
            <a:r>
              <a:rPr lang="fi-FI" sz="2400" dirty="0" smtClean="0"/>
              <a:t>Astman tyyppioireet johtuvat edellä mainituista asioista. Oireet ovat pitkittynyt yskä ja limaisuus, hengenahdistus ja hengityksen vinkuminen</a:t>
            </a:r>
          </a:p>
          <a:p>
            <a:r>
              <a:rPr lang="fi-FI" sz="2400" dirty="0" smtClean="0"/>
              <a:t>Perimällä on suuri rooli, mutta ympäristötekijät vaikuttavat astman kehittymiseen (esim. tupakointi)</a:t>
            </a:r>
          </a:p>
          <a:p>
            <a:r>
              <a:rPr lang="fi-FI" sz="2400" dirty="0" smtClean="0"/>
              <a:t>Allergia, astma, atopia, allerginen nuha</a:t>
            </a:r>
          </a:p>
          <a:p>
            <a:pPr marL="0" indent="0">
              <a:buNone/>
            </a:pPr>
            <a:endParaRPr lang="fi-FI" dirty="0"/>
          </a:p>
        </p:txBody>
      </p:sp>
    </p:spTree>
    <p:extLst>
      <p:ext uri="{BB962C8B-B14F-4D97-AF65-F5344CB8AC3E}">
        <p14:creationId xmlns:p14="http://schemas.microsoft.com/office/powerpoint/2010/main" val="47268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39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Oireet</a:t>
            </a:r>
            <a:endParaRPr lang="fi-FI" dirty="0"/>
          </a:p>
        </p:txBody>
      </p:sp>
      <p:sp>
        <p:nvSpPr>
          <p:cNvPr id="3" name="Sisällön paikkamerkki 2"/>
          <p:cNvSpPr>
            <a:spLocks noGrp="1"/>
          </p:cNvSpPr>
          <p:nvPr>
            <p:ph idx="1"/>
          </p:nvPr>
        </p:nvSpPr>
        <p:spPr/>
        <p:txBody>
          <a:bodyPr>
            <a:normAutofit/>
          </a:bodyPr>
          <a:lstStyle/>
          <a:p>
            <a:r>
              <a:rPr lang="fi-FI" sz="2400" dirty="0" smtClean="0"/>
              <a:t>Tavallisia oireita ovat yskä ja limannousu sekä uloshengityksen ajoittainen vinkuminen ja </a:t>
            </a:r>
            <a:r>
              <a:rPr lang="fi-FI" sz="2400" dirty="0" smtClean="0"/>
              <a:t>hengenahdistus</a:t>
            </a:r>
          </a:p>
          <a:p>
            <a:r>
              <a:rPr lang="fi-FI" sz="2400" dirty="0" smtClean="0"/>
              <a:t>Pitkittynyt, yli 2 kk jatkunut yskä</a:t>
            </a:r>
            <a:endParaRPr lang="fi-FI" sz="2400" dirty="0" smtClean="0"/>
          </a:p>
          <a:p>
            <a:r>
              <a:rPr lang="fi-FI" sz="2400" dirty="0" smtClean="0"/>
              <a:t>Oireita usein öisin ja aamulla</a:t>
            </a:r>
          </a:p>
          <a:p>
            <a:r>
              <a:rPr lang="fi-FI" sz="2400" dirty="0" smtClean="0"/>
              <a:t>Oireilua pahentavat hengitystieinfektiot, rasitus, kylmä ilma, </a:t>
            </a:r>
            <a:r>
              <a:rPr lang="fi-FI" sz="2400" dirty="0" smtClean="0"/>
              <a:t>allergeenit</a:t>
            </a:r>
          </a:p>
          <a:p>
            <a:r>
              <a:rPr lang="fi-FI" sz="2400" dirty="0" smtClean="0"/>
              <a:t>Allerginen nuha</a:t>
            </a:r>
            <a:endParaRPr lang="fi-FI" sz="2400" dirty="0"/>
          </a:p>
        </p:txBody>
      </p:sp>
    </p:spTree>
    <p:extLst>
      <p:ext uri="{BB962C8B-B14F-4D97-AF65-F5344CB8AC3E}">
        <p14:creationId xmlns:p14="http://schemas.microsoft.com/office/powerpoint/2010/main" val="36930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Tutkimukset</a:t>
            </a:r>
            <a:endParaRPr lang="fi-FI" dirty="0"/>
          </a:p>
        </p:txBody>
      </p:sp>
      <p:sp>
        <p:nvSpPr>
          <p:cNvPr id="3" name="Sisällön paikkamerkki 2"/>
          <p:cNvSpPr>
            <a:spLocks noGrp="1"/>
          </p:cNvSpPr>
          <p:nvPr>
            <p:ph idx="1"/>
          </p:nvPr>
        </p:nvSpPr>
        <p:spPr>
          <a:xfrm>
            <a:off x="2592925" y="1459831"/>
            <a:ext cx="8915400" cy="4868485"/>
          </a:xfrm>
        </p:spPr>
        <p:txBody>
          <a:bodyPr>
            <a:normAutofit/>
          </a:bodyPr>
          <a:lstStyle/>
          <a:p>
            <a:r>
              <a:rPr lang="fi-FI" sz="2400" dirty="0" smtClean="0"/>
              <a:t>Astmadiagnoosi perustuu puhalluskokeilla havaittuun keuhkoputkien vaihtelevaan </a:t>
            </a:r>
            <a:r>
              <a:rPr lang="fi-FI" sz="2400" dirty="0" smtClean="0"/>
              <a:t>supistukseen sekä lääkärin tekemään oirekuvaukseen</a:t>
            </a:r>
            <a:endParaRPr lang="fi-FI" sz="2400" dirty="0" smtClean="0"/>
          </a:p>
          <a:p>
            <a:r>
              <a:rPr lang="fi-FI" sz="2400" dirty="0" smtClean="0"/>
              <a:t>PEF-seuranta </a:t>
            </a:r>
            <a:r>
              <a:rPr lang="fi-FI" sz="2400" dirty="0">
                <a:hlinkClick r:id="rId2"/>
              </a:rPr>
              <a:t>PEF-mittarit ja PEF-seuranta </a:t>
            </a:r>
            <a:r>
              <a:rPr lang="fi-FI" sz="2400" dirty="0" smtClean="0">
                <a:hlinkClick r:id="rId2"/>
              </a:rPr>
              <a:t>– Hengitysliitto</a:t>
            </a:r>
            <a:endParaRPr lang="fi-FI" sz="2400" dirty="0" smtClean="0"/>
          </a:p>
          <a:p>
            <a:pPr lvl="1"/>
            <a:r>
              <a:rPr lang="fi-FI" sz="2200" dirty="0" smtClean="0"/>
              <a:t>Hengityksen ulospuhallusvoimakkuus</a:t>
            </a:r>
          </a:p>
          <a:p>
            <a:r>
              <a:rPr lang="fi-FI" sz="2400" dirty="0" smtClean="0"/>
              <a:t>Spirometria </a:t>
            </a:r>
            <a:r>
              <a:rPr lang="fi-FI" sz="2400" dirty="0" err="1">
                <a:hlinkClick r:id="rId3"/>
              </a:rPr>
              <a:t>Spirometria</a:t>
            </a:r>
            <a:r>
              <a:rPr lang="fi-FI" sz="2400" dirty="0">
                <a:hlinkClick r:id="rId3"/>
              </a:rPr>
              <a:t> </a:t>
            </a:r>
            <a:r>
              <a:rPr lang="fi-FI" sz="2400" dirty="0" smtClean="0">
                <a:hlinkClick r:id="rId3"/>
              </a:rPr>
              <a:t>– YouTube</a:t>
            </a:r>
            <a:endParaRPr lang="fi-FI" sz="2400" dirty="0" smtClean="0"/>
          </a:p>
          <a:p>
            <a:pPr lvl="1"/>
            <a:r>
              <a:rPr lang="fi-FI" sz="2200" dirty="0" smtClean="0"/>
              <a:t>Mittaa keuhkojen tilavuutta ja keuhkoputkien avonaisuutta</a:t>
            </a:r>
            <a:endParaRPr lang="fi-FI" sz="2200" dirty="0" smtClean="0"/>
          </a:p>
          <a:p>
            <a:r>
              <a:rPr lang="fi-FI" sz="2400" dirty="0" smtClean="0"/>
              <a:t>Suljetaan pois muita mahdollisia sairauksia (esim. COPD, sydämen VT, </a:t>
            </a:r>
            <a:r>
              <a:rPr lang="fi-FI" sz="2400" dirty="0" err="1" smtClean="0"/>
              <a:t>refluksitauti</a:t>
            </a:r>
            <a:r>
              <a:rPr lang="fi-FI" sz="2400" dirty="0" smtClean="0"/>
              <a:t>)</a:t>
            </a:r>
          </a:p>
          <a:p>
            <a:r>
              <a:rPr lang="fi-FI" sz="2400" dirty="0" smtClean="0"/>
              <a:t>Ihopistokokeet atooppisen herkistymisen selvittämiseksi</a:t>
            </a:r>
            <a:endParaRPr lang="fi-FI" sz="2400" dirty="0"/>
          </a:p>
        </p:txBody>
      </p:sp>
    </p:spTree>
    <p:extLst>
      <p:ext uri="{BB962C8B-B14F-4D97-AF65-F5344CB8AC3E}">
        <p14:creationId xmlns:p14="http://schemas.microsoft.com/office/powerpoint/2010/main" val="11988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Hoito</a:t>
            </a:r>
            <a:endParaRPr lang="fi-FI" dirty="0"/>
          </a:p>
        </p:txBody>
      </p:sp>
      <p:sp>
        <p:nvSpPr>
          <p:cNvPr id="3" name="Sisällön paikkamerkki 2"/>
          <p:cNvSpPr>
            <a:spLocks noGrp="1"/>
          </p:cNvSpPr>
          <p:nvPr>
            <p:ph idx="1"/>
          </p:nvPr>
        </p:nvSpPr>
        <p:spPr>
          <a:xfrm>
            <a:off x="2589212" y="1427747"/>
            <a:ext cx="8915400" cy="5229727"/>
          </a:xfrm>
        </p:spPr>
        <p:txBody>
          <a:bodyPr>
            <a:normAutofit/>
          </a:bodyPr>
          <a:lstStyle/>
          <a:p>
            <a:r>
              <a:rPr lang="fi-FI" sz="2000" dirty="0" smtClean="0"/>
              <a:t>Tavoitteena:</a:t>
            </a:r>
          </a:p>
          <a:p>
            <a:pPr lvl="1"/>
            <a:r>
              <a:rPr lang="fi-FI" sz="2000" dirty="0" smtClean="0"/>
              <a:t>Taudin hyvä hallinta</a:t>
            </a:r>
          </a:p>
          <a:p>
            <a:pPr lvl="1"/>
            <a:r>
              <a:rPr lang="fi-FI" sz="2000" dirty="0" smtClean="0"/>
              <a:t>Oireettomuus</a:t>
            </a:r>
          </a:p>
          <a:p>
            <a:pPr lvl="1"/>
            <a:r>
              <a:rPr lang="fi-FI" sz="2000" dirty="0" smtClean="0"/>
              <a:t>Keuhkojen normaali toiminta</a:t>
            </a:r>
          </a:p>
          <a:p>
            <a:pPr lvl="1"/>
            <a:r>
              <a:rPr lang="fi-FI" sz="2000" dirty="0" smtClean="0"/>
              <a:t>Pahenemisvaiheiden </a:t>
            </a:r>
            <a:r>
              <a:rPr lang="fi-FI" sz="2000" dirty="0" smtClean="0"/>
              <a:t>estäminen</a:t>
            </a:r>
          </a:p>
          <a:p>
            <a:r>
              <a:rPr lang="fi-FI" sz="2200" dirty="0" smtClean="0"/>
              <a:t>Astman omahoito</a:t>
            </a:r>
          </a:p>
          <a:p>
            <a:r>
              <a:rPr lang="fi-FI" sz="2200" dirty="0" smtClean="0"/>
              <a:t>Siedätyshoito</a:t>
            </a:r>
            <a:endParaRPr lang="fi-FI" sz="2200" dirty="0" smtClean="0"/>
          </a:p>
          <a:p>
            <a:r>
              <a:rPr lang="fi-FI" sz="2200" dirty="0" smtClean="0"/>
              <a:t>Astman pahenemisvaiheen tunnistaminen</a:t>
            </a:r>
          </a:p>
          <a:p>
            <a:r>
              <a:rPr lang="fi-FI" sz="2200" dirty="0" smtClean="0"/>
              <a:t>Tupakan polton lopettaminen</a:t>
            </a:r>
          </a:p>
          <a:p>
            <a:r>
              <a:rPr lang="fi-FI" sz="2200" dirty="0" smtClean="0"/>
              <a:t>Liikunta</a:t>
            </a:r>
          </a:p>
          <a:p>
            <a:r>
              <a:rPr lang="fi-FI" sz="2200" dirty="0" smtClean="0"/>
              <a:t>Ruokavalio</a:t>
            </a:r>
            <a:endParaRPr lang="fi-FI" dirty="0"/>
          </a:p>
        </p:txBody>
      </p:sp>
    </p:spTree>
    <p:extLst>
      <p:ext uri="{BB962C8B-B14F-4D97-AF65-F5344CB8AC3E}">
        <p14:creationId xmlns:p14="http://schemas.microsoft.com/office/powerpoint/2010/main" val="89300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2589212" y="1443789"/>
            <a:ext cx="8915400" cy="4980780"/>
          </a:xfrm>
        </p:spPr>
        <p:txBody>
          <a:bodyPr>
            <a:normAutofit/>
          </a:bodyPr>
          <a:lstStyle/>
          <a:p>
            <a:r>
              <a:rPr lang="fi-FI" sz="2400" dirty="0"/>
              <a:t>Hannu A. on 21-vuotias opiskelija. Hänellä on pienestä alkaen ollut lievää heinänuhaa. Muuten Hannu on perusterve. Perheessä äidillä on atopiaa. Hannu ei tupakoi, mutta asuu tupakoivan tyttöystävän kanssa. Viimeisimmän heinänuhajakson aikana Hannulla tuli ajoittain hengenahdistusta, ja sen jälkeen hänelle on jäänyt yskää ja nenän jatkuvaa vuotamista. Mitä astman riskitekijöitä toteat? Hannulle tehtiin </a:t>
            </a:r>
            <a:r>
              <a:rPr lang="fi-FI" sz="2400" dirty="0" smtClean="0"/>
              <a:t>PEF-seuranta</a:t>
            </a:r>
            <a:r>
              <a:rPr lang="fi-FI" sz="2400" dirty="0"/>
              <a:t>, jossa </a:t>
            </a:r>
            <a:r>
              <a:rPr lang="fi-FI" sz="2400" dirty="0" smtClean="0"/>
              <a:t>todettiin avaavalle </a:t>
            </a:r>
            <a:r>
              <a:rPr lang="fi-FI" sz="2400" dirty="0"/>
              <a:t>lääkkeelle merkittävä vaste. </a:t>
            </a:r>
            <a:r>
              <a:rPr lang="fi-FI" sz="2400" dirty="0" err="1"/>
              <a:t>Spirometriassa</a:t>
            </a:r>
            <a:r>
              <a:rPr lang="fi-FI" sz="2400" dirty="0"/>
              <a:t> myös avaava lääke paransi keuhkojen toimintaa. Keuhkokuva oli normaali. Mitä seuraavaksi voisi tehdä?</a:t>
            </a:r>
            <a:endParaRPr lang="fi-FI" sz="2400" dirty="0"/>
          </a:p>
        </p:txBody>
      </p:sp>
    </p:spTree>
    <p:extLst>
      <p:ext uri="{BB962C8B-B14F-4D97-AF65-F5344CB8AC3E}">
        <p14:creationId xmlns:p14="http://schemas.microsoft.com/office/powerpoint/2010/main" val="153123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Lääkehoito </a:t>
            </a:r>
            <a:endParaRPr lang="fi-FI" dirty="0"/>
          </a:p>
        </p:txBody>
      </p:sp>
      <p:sp>
        <p:nvSpPr>
          <p:cNvPr id="3" name="Sisällön paikkamerkki 2"/>
          <p:cNvSpPr>
            <a:spLocks noGrp="1"/>
          </p:cNvSpPr>
          <p:nvPr>
            <p:ph idx="1"/>
          </p:nvPr>
        </p:nvSpPr>
        <p:spPr/>
        <p:txBody>
          <a:bodyPr/>
          <a:lstStyle/>
          <a:p>
            <a:r>
              <a:rPr lang="fi-FI" sz="3200" dirty="0" smtClean="0"/>
              <a:t>Tulehdusta poistavat lääkkeet ”hoitavat lääkkeet”</a:t>
            </a:r>
          </a:p>
          <a:p>
            <a:r>
              <a:rPr lang="fi-FI" sz="3200" dirty="0" smtClean="0"/>
              <a:t>Keuhkoputkia avaavat lääkkeet ”avaavat lääkkeet”</a:t>
            </a:r>
          </a:p>
          <a:p>
            <a:pPr marL="0" indent="0">
              <a:buNone/>
            </a:pPr>
            <a:endParaRPr lang="fi-FI" dirty="0"/>
          </a:p>
        </p:txBody>
      </p:sp>
    </p:spTree>
    <p:extLst>
      <p:ext uri="{BB962C8B-B14F-4D97-AF65-F5344CB8AC3E}">
        <p14:creationId xmlns:p14="http://schemas.microsoft.com/office/powerpoint/2010/main" val="3051547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Kiehkur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209</TotalTime>
  <Words>429</Words>
  <Application>Microsoft Office PowerPoint</Application>
  <PresentationFormat>Laajakuva</PresentationFormat>
  <Paragraphs>58</Paragraphs>
  <Slides>14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Century Gothic</vt:lpstr>
      <vt:lpstr>Wingdings 3</vt:lpstr>
      <vt:lpstr>Kiehkura</vt:lpstr>
      <vt:lpstr>Keuhkoastma (asthma bronchiale)</vt:lpstr>
      <vt:lpstr>PowerPoint-esitys</vt:lpstr>
      <vt:lpstr>Mitä astmassa tapahtuu?</vt:lpstr>
      <vt:lpstr>PowerPoint-esitys</vt:lpstr>
      <vt:lpstr>Oireet</vt:lpstr>
      <vt:lpstr>Tutkimukset</vt:lpstr>
      <vt:lpstr>Hoito</vt:lpstr>
      <vt:lpstr>PowerPoint-esitys</vt:lpstr>
      <vt:lpstr>Lääkehoito </vt:lpstr>
      <vt:lpstr>PowerPoint-esitys</vt:lpstr>
      <vt:lpstr>Hoitavat lääkkeet</vt:lpstr>
      <vt:lpstr>Avaavat lääkkeet</vt:lpstr>
      <vt:lpstr>Astman pahenemisvaihe</vt:lpstr>
      <vt:lpstr>PowerPoint-esitys</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Keuhkoastma (asthma bronchiale)</dc:title>
  <dc:creator>Partanen Mari</dc:creator>
  <cp:lastModifiedBy>Partanen Mari</cp:lastModifiedBy>
  <cp:revision>19</cp:revision>
  <dcterms:created xsi:type="dcterms:W3CDTF">2017-09-11T10:25:43Z</dcterms:created>
  <dcterms:modified xsi:type="dcterms:W3CDTF">2021-02-15T16:21:31Z</dcterms:modified>
</cp:coreProperties>
</file>