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77" r:id="rId11"/>
    <p:sldId id="278" r:id="rId12"/>
    <p:sldId id="279" r:id="rId13"/>
    <p:sldId id="269" r:id="rId14"/>
    <p:sldId id="270" r:id="rId15"/>
    <p:sldId id="271" r:id="rId16"/>
    <p:sldId id="272" r:id="rId17"/>
    <p:sldId id="275" r:id="rId18"/>
    <p:sldId id="276" r:id="rId1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7" roundtripDataSignature="AMtx7mh3QSChbI4WNUZp2B4odLliz4NKs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a Hongisto-Mäenpää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848924"/>
    <a:srgbClr val="BA7C08"/>
    <a:srgbClr val="A968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12" autoAdjust="0"/>
    <p:restoredTop sz="90650" autoAdjust="0"/>
  </p:normalViewPr>
  <p:slideViewPr>
    <p:cSldViewPr snapToGrid="0">
      <p:cViewPr varScale="1">
        <p:scale>
          <a:sx n="57" d="100"/>
          <a:sy n="57" d="100"/>
        </p:scale>
        <p:origin x="138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customschemas.google.com/relationships/presentationmetadata" Target="meta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5f2d3b5fb0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5f2d3b5fb0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734993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5f2d3b5fb0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5f2d3b5fb0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90744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5f2d3b5fb0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5f2d3b5fb0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414867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5f2d3b5fb0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5f2d3b5fb0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5f2d3b5fb0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5f2d3b5fb0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5f2d3b5fb0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5f2d3b5fb0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5f2d3b5fb0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5f2d3b5fb0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Kappaleen 16 dokumenttitehtävä A löytyy opettajan aineistoista, lisämateriaalien kohdalta. </a:t>
            </a:r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5f2d3b5fb0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5f2d3b5fb0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5fdb9d9050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5fdb9d9050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5fdb9d905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5fdb9d905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5f2d3b5fb0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5f2d3b5fb0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5f2d3b5fb0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5f2d3b5fb0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5f2d3b5fb0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5f2d3b5fb0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5fdb9d9050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5fdb9d9050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5f2d3b5fb0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5f2d3b5fb0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henkilö, sisä, seinä, lapsi&#10;&#10;Kuvaus luotu automaattisesti">
            <a:extLst>
              <a:ext uri="{FF2B5EF4-FFF2-40B4-BE49-F238E27FC236}">
                <a16:creationId xmlns:a16="http://schemas.microsoft.com/office/drawing/2014/main" id="{B11B051B-C892-4EEE-979B-35B94ADB347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-88901"/>
            <a:ext cx="9143999" cy="6946901"/>
          </a:xfrm>
          <a:prstGeom prst="rect">
            <a:avLst/>
          </a:prstGeom>
        </p:spPr>
      </p:pic>
      <p:sp>
        <p:nvSpPr>
          <p:cNvPr id="84" name="Google Shape;84;p1"/>
          <p:cNvSpPr txBox="1"/>
          <p:nvPr/>
        </p:nvSpPr>
        <p:spPr>
          <a:xfrm>
            <a:off x="-2" y="4510087"/>
            <a:ext cx="9144000" cy="1981200"/>
          </a:xfrm>
          <a:prstGeom prst="rect">
            <a:avLst/>
          </a:prstGeom>
          <a:gradFill>
            <a:gsLst>
              <a:gs pos="0">
                <a:srgbClr val="898E2A"/>
              </a:gs>
              <a:gs pos="36000">
                <a:srgbClr val="898E2A"/>
              </a:gs>
              <a:gs pos="100000">
                <a:srgbClr val="A8D08C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523873" y="492680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Times New Roman"/>
              <a:buNone/>
            </a:pPr>
            <a:r>
              <a:rPr lang="fi-FI" sz="6000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16. Väestö ja sääty-yhteiskunta </a:t>
            </a:r>
            <a:endParaRPr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-2" y="6489700"/>
            <a:ext cx="9144000" cy="368300"/>
          </a:xfrm>
          <a:prstGeom prst="rect">
            <a:avLst/>
          </a:prstGeom>
          <a:solidFill>
            <a:srgbClr val="FFBA0D">
              <a:alpha val="6196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r>
              <a:rPr lang="fi-FI" sz="1400" b="1" i="1" u="none" strike="noStrike" cap="none" dirty="0">
                <a:solidFill>
                  <a:srgbClr val="FFFF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Tuntidiat, sivut 1</a:t>
            </a:r>
            <a:r>
              <a:rPr lang="fi-FI" b="1" i="1" dirty="0">
                <a:solidFill>
                  <a:srgbClr val="FFFF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32-141</a:t>
            </a:r>
            <a:endParaRPr sz="1400" b="0" i="0" u="none" strike="noStrike" cap="none" dirty="0">
              <a:solidFill>
                <a:srgbClr val="FFFFCC"/>
              </a:solidFill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5f2d3b5fb0_0_23"/>
          <p:cNvSpPr txBox="1">
            <a:spLocks noGrp="1"/>
          </p:cNvSpPr>
          <p:nvPr>
            <p:ph type="title"/>
          </p:nvPr>
        </p:nvSpPr>
        <p:spPr>
          <a:xfrm>
            <a:off x="628649" y="33655"/>
            <a:ext cx="78867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600" b="1" dirty="0"/>
              <a:t>Säädyt yhteistoiminnallisesti </a:t>
            </a:r>
            <a:endParaRPr sz="3600" b="1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F258B58F-E4CF-4FD8-A98D-B4FDBD512B04}"/>
              </a:ext>
            </a:extLst>
          </p:cNvPr>
          <p:cNvSpPr/>
          <p:nvPr/>
        </p:nvSpPr>
        <p:spPr>
          <a:xfrm>
            <a:off x="-6928" y="1294055"/>
            <a:ext cx="9157855" cy="793541"/>
          </a:xfrm>
          <a:prstGeom prst="rect">
            <a:avLst/>
          </a:prstGeom>
          <a:solidFill>
            <a:srgbClr val="858A26">
              <a:alpha val="8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0">
              <a:buNone/>
            </a:pPr>
            <a:r>
              <a:rPr lang="fi-FI" sz="2800" dirty="0">
                <a:solidFill>
                  <a:srgbClr val="FCBD1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Tuntitehtävä</a:t>
            </a:r>
          </a:p>
        </p:txBody>
      </p:sp>
      <p:pic>
        <p:nvPicPr>
          <p:cNvPr id="5" name="Kuva 4" descr="Käyttäjät">
            <a:extLst>
              <a:ext uri="{FF2B5EF4-FFF2-40B4-BE49-F238E27FC236}">
                <a16:creationId xmlns:a16="http://schemas.microsoft.com/office/drawing/2014/main" id="{1F1323DA-BF4D-4F39-8349-B7E087B41C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32986" y="1266273"/>
            <a:ext cx="914400" cy="914400"/>
          </a:xfrm>
          <a:prstGeom prst="rect">
            <a:avLst/>
          </a:prstGeom>
        </p:spPr>
      </p:pic>
      <p:sp>
        <p:nvSpPr>
          <p:cNvPr id="8" name="Google Shape;153;g5f2d3b5fb0_0_28">
            <a:extLst>
              <a:ext uri="{FF2B5EF4-FFF2-40B4-BE49-F238E27FC236}">
                <a16:creationId xmlns:a16="http://schemas.microsoft.com/office/drawing/2014/main" id="{E2B37C3E-4B77-4FB0-881C-F0941309BC88}"/>
              </a:ext>
            </a:extLst>
          </p:cNvPr>
          <p:cNvSpPr txBox="1">
            <a:spLocks/>
          </p:cNvSpPr>
          <p:nvPr/>
        </p:nvSpPr>
        <p:spPr>
          <a:xfrm>
            <a:off x="628650" y="2180673"/>
            <a:ext cx="7886700" cy="4643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buFont typeface="Arial"/>
              <a:buNone/>
            </a:pPr>
            <a:r>
              <a:rPr lang="fi-FI" dirty="0"/>
              <a:t>2. Porvarit </a:t>
            </a:r>
          </a:p>
          <a:p>
            <a:pPr>
              <a:buSzPct val="100000"/>
            </a:pPr>
            <a:r>
              <a:rPr lang="fi-FI" dirty="0"/>
              <a:t>Lukekaa s. 136-137 kappale “Kaupunkien porvarit”.</a:t>
            </a:r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Miksi kaupungit kasvoivat 1700-luvulla?</a:t>
            </a:r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Miksi voidaan sanoa, että kaupunkien porvarit erikoistuvat 1700-luvulla? </a:t>
            </a:r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Mikä merkitys seuroilla ja ammattikunnilla oli? </a:t>
            </a:r>
          </a:p>
        </p:txBody>
      </p:sp>
    </p:spTree>
    <p:extLst>
      <p:ext uri="{BB962C8B-B14F-4D97-AF65-F5344CB8AC3E}">
        <p14:creationId xmlns:p14="http://schemas.microsoft.com/office/powerpoint/2010/main" val="3989563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5f2d3b5fb0_0_23"/>
          <p:cNvSpPr txBox="1">
            <a:spLocks noGrp="1"/>
          </p:cNvSpPr>
          <p:nvPr>
            <p:ph type="title"/>
          </p:nvPr>
        </p:nvSpPr>
        <p:spPr>
          <a:xfrm>
            <a:off x="628650" y="18326"/>
            <a:ext cx="78867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600" b="1" dirty="0"/>
              <a:t>Säädyt yhteistoiminnallisesti </a:t>
            </a:r>
            <a:endParaRPr sz="3600" b="1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F258B58F-E4CF-4FD8-A98D-B4FDBD512B04}"/>
              </a:ext>
            </a:extLst>
          </p:cNvPr>
          <p:cNvSpPr/>
          <p:nvPr/>
        </p:nvSpPr>
        <p:spPr>
          <a:xfrm>
            <a:off x="-6928" y="1294055"/>
            <a:ext cx="9157855" cy="793541"/>
          </a:xfrm>
          <a:prstGeom prst="rect">
            <a:avLst/>
          </a:prstGeom>
          <a:solidFill>
            <a:srgbClr val="858A26">
              <a:alpha val="8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0">
              <a:buNone/>
            </a:pPr>
            <a:r>
              <a:rPr lang="fi-FI" sz="2800" dirty="0">
                <a:solidFill>
                  <a:srgbClr val="FCBD1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Tuntitehtävä</a:t>
            </a:r>
          </a:p>
        </p:txBody>
      </p:sp>
      <p:pic>
        <p:nvPicPr>
          <p:cNvPr id="5" name="Kuva 4" descr="Käyttäjät">
            <a:extLst>
              <a:ext uri="{FF2B5EF4-FFF2-40B4-BE49-F238E27FC236}">
                <a16:creationId xmlns:a16="http://schemas.microsoft.com/office/drawing/2014/main" id="{1F1323DA-BF4D-4F39-8349-B7E087B41C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32986" y="1266273"/>
            <a:ext cx="914400" cy="914400"/>
          </a:xfrm>
          <a:prstGeom prst="rect">
            <a:avLst/>
          </a:prstGeom>
        </p:spPr>
      </p:pic>
      <p:sp>
        <p:nvSpPr>
          <p:cNvPr id="6" name="Google Shape;159;g5f2d3b5fb0_0_33">
            <a:extLst>
              <a:ext uri="{FF2B5EF4-FFF2-40B4-BE49-F238E27FC236}">
                <a16:creationId xmlns:a16="http://schemas.microsoft.com/office/drawing/2014/main" id="{FC686413-58A9-4B1C-8DA6-C6A9EB2C66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8650" y="2208455"/>
            <a:ext cx="7886700" cy="396836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i-FI" dirty="0"/>
              <a:t>3. Palvelualat</a:t>
            </a:r>
            <a:endParaRPr dirty="0"/>
          </a:p>
          <a:p>
            <a:pPr>
              <a:buSzPct val="100000"/>
            </a:pPr>
            <a:r>
              <a:rPr lang="fi-FI" dirty="0"/>
              <a:t>Lukekaa s. 138-139 kappale “palvelualat syntyvät”.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Miksi säätyläisistä oltiin huolissaan 1700-luvulla?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Millaisia uusia ammatteja 1700-luvulla syntyi?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Millaisessa asemassa palvelualoilla työskennelleet olivat? 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Pohtikaa, mikä mahdollisti palvelualojen kasvun 1700-luvulla.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01583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5f2d3b5fb0_0_23"/>
          <p:cNvSpPr txBox="1">
            <a:spLocks noGrp="1"/>
          </p:cNvSpPr>
          <p:nvPr>
            <p:ph type="title"/>
          </p:nvPr>
        </p:nvSpPr>
        <p:spPr>
          <a:xfrm>
            <a:off x="628649" y="18326"/>
            <a:ext cx="78867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600" b="1" dirty="0"/>
              <a:t>Säädyt yhteistoiminnallisesti </a:t>
            </a:r>
            <a:endParaRPr sz="3600" b="1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F258B58F-E4CF-4FD8-A98D-B4FDBD512B04}"/>
              </a:ext>
            </a:extLst>
          </p:cNvPr>
          <p:cNvSpPr/>
          <p:nvPr/>
        </p:nvSpPr>
        <p:spPr>
          <a:xfrm>
            <a:off x="-6928" y="1294055"/>
            <a:ext cx="9157855" cy="793541"/>
          </a:xfrm>
          <a:prstGeom prst="rect">
            <a:avLst/>
          </a:prstGeom>
          <a:solidFill>
            <a:srgbClr val="858A26">
              <a:alpha val="8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0">
              <a:buNone/>
            </a:pPr>
            <a:r>
              <a:rPr lang="fi-FI" sz="2800" dirty="0">
                <a:solidFill>
                  <a:srgbClr val="FCBD1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Tuntitehtävä</a:t>
            </a:r>
          </a:p>
        </p:txBody>
      </p:sp>
      <p:pic>
        <p:nvPicPr>
          <p:cNvPr id="5" name="Kuva 4" descr="Käyttäjät">
            <a:extLst>
              <a:ext uri="{FF2B5EF4-FFF2-40B4-BE49-F238E27FC236}">
                <a16:creationId xmlns:a16="http://schemas.microsoft.com/office/drawing/2014/main" id="{1F1323DA-BF4D-4F39-8349-B7E087B41C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32986" y="1266273"/>
            <a:ext cx="914400" cy="914400"/>
          </a:xfrm>
          <a:prstGeom prst="rect">
            <a:avLst/>
          </a:prstGeom>
        </p:spPr>
      </p:pic>
      <p:sp>
        <p:nvSpPr>
          <p:cNvPr id="8" name="Google Shape;165;g5f2d3b5fb0_0_38">
            <a:extLst>
              <a:ext uri="{FF2B5EF4-FFF2-40B4-BE49-F238E27FC236}">
                <a16:creationId xmlns:a16="http://schemas.microsoft.com/office/drawing/2014/main" id="{F63C20C5-3BA3-44BC-A353-2E0C15E2705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8650" y="2208455"/>
            <a:ext cx="7886700" cy="396836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i-FI" dirty="0"/>
              <a:t>4. Köyhät ja kurjat </a:t>
            </a:r>
            <a:endParaRPr dirty="0"/>
          </a:p>
          <a:p>
            <a:pPr>
              <a:buSzPct val="100000"/>
            </a:pPr>
            <a:r>
              <a:rPr lang="fi-FI" dirty="0"/>
              <a:t>Miten köyhät ja kurjat pyrkivät hankkimaan elantonsa?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Millainen rooli seurakunnilla oli köyhäinhoidossa?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Mitä tarkoitti ruotujärjestelmä?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92151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5f2d3b5fb0_0_43"/>
          <p:cNvSpPr txBox="1">
            <a:spLocks noGrp="1"/>
          </p:cNvSpPr>
          <p:nvPr>
            <p:ph type="title"/>
          </p:nvPr>
        </p:nvSpPr>
        <p:spPr>
          <a:xfrm>
            <a:off x="628650" y="681175"/>
            <a:ext cx="7886700" cy="974905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600" b="1" dirty="0"/>
              <a:t>Lisää oikeuksia talonpojille</a:t>
            </a:r>
            <a:endParaRPr sz="3600" b="1" dirty="0"/>
          </a:p>
        </p:txBody>
      </p:sp>
      <p:sp>
        <p:nvSpPr>
          <p:cNvPr id="171" name="Google Shape;171;g5f2d3b5fb0_0_43"/>
          <p:cNvSpPr txBox="1">
            <a:spLocks noGrp="1"/>
          </p:cNvSpPr>
          <p:nvPr>
            <p:ph type="body" idx="1"/>
          </p:nvPr>
        </p:nvSpPr>
        <p:spPr>
          <a:xfrm>
            <a:off x="628650" y="1656080"/>
            <a:ext cx="7886700" cy="452074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ct val="100000"/>
            </a:pPr>
            <a:r>
              <a:rPr lang="fi-FI" dirty="0"/>
              <a:t>Talonpoikiin kuuluivat maata omistavat.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Piiat, rengit ja torpparit eivät kuuluneet talonpoikaissäätyyn.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Talonpojilla ei ollut omia privilegioita, kuten muilla säädyillä, mutta heillä oli veronmaksuvelvollisuus ja usein myös päivätyövelvoitteita.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Aiheutti levottomuutta ja tyytymättömyyttä.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Yhdistys- ja vakuuskirja selvensi maanomistusoloja ja  vakuutti, että myös talonpojilla on oikeuksia ja vapauksia. 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5f2d3b5fb0_0_4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600" b="1" dirty="0"/>
              <a:t>Kaupunkien porvarit </a:t>
            </a:r>
            <a:endParaRPr sz="3600" b="1" dirty="0"/>
          </a:p>
        </p:txBody>
      </p:sp>
      <p:sp>
        <p:nvSpPr>
          <p:cNvPr id="177" name="Google Shape;177;g5f2d3b5fb0_0_49"/>
          <p:cNvSpPr txBox="1">
            <a:spLocks noGrp="1"/>
          </p:cNvSpPr>
          <p:nvPr>
            <p:ph type="body" idx="1"/>
          </p:nvPr>
        </p:nvSpPr>
        <p:spPr>
          <a:xfrm>
            <a:off x="628650" y="1544320"/>
            <a:ext cx="7886700" cy="463250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ct val="100000"/>
            </a:pPr>
            <a:r>
              <a:rPr lang="fi-FI" dirty="0"/>
              <a:t>1700-luvulla perustettiin uusia kaupunkeja, sillä Uudenkaupungin rauhan (1721) ja Turun rauhan (1743)  jälkeen esim. Viipuri ja Savonlinna jäivät Venäjän puolelle.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Kaupunkien väkimäärä kasvoi, koska niissä oli tarjolla töitä ja uudenlaisia virikkeitä.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Lisääntynyt kysyntä loi tarvetta erikoiskauppiaille ja käsityöläisille, esim. vaatturit ja hattukauppiaat.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Seurat ja ammattikunnat valvoivat käsityöläisten ja kauppiaiden määrää, sillä jokainen uusi ammatinharjoittaja voisi viedä leivän vanhoilta.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5f2d3b5fb0_0_54"/>
          <p:cNvSpPr txBox="1">
            <a:spLocks noGrp="1"/>
          </p:cNvSpPr>
          <p:nvPr>
            <p:ph type="title"/>
          </p:nvPr>
        </p:nvSpPr>
        <p:spPr>
          <a:xfrm>
            <a:off x="628650" y="0"/>
            <a:ext cx="7886700" cy="165608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600" b="1" dirty="0"/>
              <a:t>Palvelualat syntyvät</a:t>
            </a:r>
            <a:endParaRPr sz="3600" b="1" dirty="0"/>
          </a:p>
        </p:txBody>
      </p:sp>
      <p:sp>
        <p:nvSpPr>
          <p:cNvPr id="183" name="Google Shape;183;g5f2d3b5fb0_0_54"/>
          <p:cNvSpPr txBox="1">
            <a:spLocks noGrp="1"/>
          </p:cNvSpPr>
          <p:nvPr>
            <p:ph type="body" idx="1"/>
          </p:nvPr>
        </p:nvSpPr>
        <p:spPr>
          <a:xfrm>
            <a:off x="628650" y="1249680"/>
            <a:ext cx="7886700" cy="502044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ct val="100000"/>
            </a:pPr>
            <a:r>
              <a:rPr lang="fi-FI" dirty="0"/>
              <a:t>Säätyläisten epäiltiin vieraantuneen työnteosta kokonaan, koska he teettivät yhä suuremman osan tavallista arkiaskareita erilaisilla palvelijoilla.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Uusia ammatteja olivat muun muassa peruukintekijä, napinompelija, ajuri, lyhdynsytyttäjä ja kotiopettaja.</a:t>
            </a:r>
          </a:p>
          <a:p>
            <a:pPr lvl="1">
              <a:spcBef>
                <a:spcPts val="0"/>
              </a:spcBef>
              <a:buSzPct val="100000"/>
            </a:pPr>
            <a:r>
              <a:rPr lang="fi-FI" sz="2800" dirty="0"/>
              <a:t>Aiemmin vain varakkaalla aatelistolla oli ollut mahdollisuus palkata erilaisia työntekijöitä.</a:t>
            </a:r>
            <a:endParaRPr sz="2800"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Palvelualoilla oli paljon töitä tarjolla, mutta ne olivat yleensä huonosti palkattuja. 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Palvelualojen kasvu johtui toisaalta parantuneesta taloustilanteesta ja toisaalta väkimäärän kasvusta. 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5f2d3b5fb0_0_5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200" b="1" dirty="0"/>
              <a:t>Köyhät ja kurjat </a:t>
            </a:r>
            <a:endParaRPr sz="3200" b="1" dirty="0"/>
          </a:p>
        </p:txBody>
      </p:sp>
      <p:sp>
        <p:nvSpPr>
          <p:cNvPr id="189" name="Google Shape;189;g5f2d3b5fb0_0_59"/>
          <p:cNvSpPr txBox="1">
            <a:spLocks noGrp="1"/>
          </p:cNvSpPr>
          <p:nvPr>
            <p:ph type="body" idx="1"/>
          </p:nvPr>
        </p:nvSpPr>
        <p:spPr>
          <a:xfrm>
            <a:off x="628650" y="1493520"/>
            <a:ext cx="7886700" cy="468330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ct val="100000"/>
            </a:pPr>
            <a:r>
              <a:rPr lang="fi-FI" dirty="0"/>
              <a:t>Jokainen joka kynnelle kykeni pyrki työskentelemään leipänsä pitimiksi.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Kerjääminen oli sallittua vain vaivaisille, rammoille, vanhoille tai heikkolahjaisille, muut joutuivat kehruu- tai työlaitoksiin. 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Lapset sijoitettiin lastenkoteihin, </a:t>
            </a:r>
            <a:r>
              <a:rPr lang="fi-FI" dirty="0" err="1"/>
              <a:t>elätehoitoon</a:t>
            </a:r>
            <a:r>
              <a:rPr lang="fi-FI" dirty="0"/>
              <a:t> tai ruotuvaivaisiksi.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Seurakunnilla oli köyhäinhoitovelvoite.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Ruotujärjestelmässä köyhät pyrittiin hoitamaan niin, että taloille jaettiin velvollisuus huolehtia jostakusta vaivaisesta (esim. asunto tai viljaa).</a:t>
            </a: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5f2d3b5fb0_0_64"/>
          <p:cNvSpPr txBox="1">
            <a:spLocks noGrp="1"/>
          </p:cNvSpPr>
          <p:nvPr>
            <p:ph type="title"/>
          </p:nvPr>
        </p:nvSpPr>
        <p:spPr>
          <a:xfrm>
            <a:off x="327567" y="253614"/>
            <a:ext cx="78867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Paikallinen päätöksenteko </a:t>
            </a:r>
            <a:endParaRPr dirty="0"/>
          </a:p>
        </p:txBody>
      </p:sp>
      <p:sp>
        <p:nvSpPr>
          <p:cNvPr id="211" name="Google Shape;211;g5f2d3b5fb0_0_64"/>
          <p:cNvSpPr txBox="1">
            <a:spLocks noGrp="1"/>
          </p:cNvSpPr>
          <p:nvPr>
            <p:ph type="body" idx="1"/>
          </p:nvPr>
        </p:nvSpPr>
        <p:spPr>
          <a:xfrm>
            <a:off x="412595" y="1204332"/>
            <a:ext cx="8102755" cy="525059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ct val="100000"/>
            </a:pPr>
            <a:r>
              <a:rPr lang="fi-FI" dirty="0"/>
              <a:t>Kihlakunnanoikeus</a:t>
            </a:r>
            <a:endParaRPr dirty="0"/>
          </a:p>
          <a:p>
            <a:pPr lvl="1">
              <a:spcBef>
                <a:spcPts val="0"/>
              </a:spcBef>
              <a:buSzPct val="100000"/>
            </a:pPr>
            <a:r>
              <a:rPr lang="fi-FI" dirty="0"/>
              <a:t>tuomarit ja lautamiehet maaseudulla</a:t>
            </a:r>
            <a:endParaRPr dirty="0"/>
          </a:p>
          <a:p>
            <a:pPr lvl="1">
              <a:spcBef>
                <a:spcPts val="0"/>
              </a:spcBef>
              <a:buSzPct val="100000"/>
            </a:pPr>
            <a:r>
              <a:rPr lang="fi-FI" dirty="0"/>
              <a:t>pormestarit ja raatimiehet kaupungeissa.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Pitäjänkokoukset</a:t>
            </a:r>
            <a:endParaRPr dirty="0"/>
          </a:p>
          <a:p>
            <a:pPr lvl="1">
              <a:spcBef>
                <a:spcPts val="0"/>
              </a:spcBef>
              <a:buSzPct val="100000"/>
            </a:pPr>
            <a:r>
              <a:rPr lang="fi-FI" dirty="0"/>
              <a:t>kirkkoherra puheenjohtajana</a:t>
            </a:r>
            <a:endParaRPr dirty="0"/>
          </a:p>
          <a:p>
            <a:pPr lvl="1">
              <a:spcBef>
                <a:spcPts val="0"/>
              </a:spcBef>
              <a:buSzPct val="100000"/>
            </a:pPr>
            <a:r>
              <a:rPr lang="fi-FI" dirty="0"/>
              <a:t>pitäjän asukkaat tekivät päätöksiä yksimielisesti tai enemmistöllä</a:t>
            </a:r>
            <a:endParaRPr dirty="0"/>
          </a:p>
          <a:p>
            <a:pPr lvl="1">
              <a:spcBef>
                <a:spcPts val="0"/>
              </a:spcBef>
              <a:buSzPct val="100000"/>
            </a:pPr>
            <a:r>
              <a:rPr lang="fi-FI" dirty="0"/>
              <a:t>valtiovalta käytti mielipidetunnustelijana.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Oltermannilaitos</a:t>
            </a:r>
            <a:endParaRPr dirty="0"/>
          </a:p>
          <a:p>
            <a:pPr lvl="1">
              <a:spcBef>
                <a:spcPts val="0"/>
              </a:spcBef>
              <a:buSzPct val="100000"/>
            </a:pPr>
            <a:r>
              <a:rPr lang="fi-FI" dirty="0"/>
              <a:t>kyläkokous valvoi  kyläjärjestystä</a:t>
            </a:r>
            <a:endParaRPr dirty="0"/>
          </a:p>
          <a:p>
            <a:pPr lvl="1">
              <a:spcBef>
                <a:spcPts val="0"/>
              </a:spcBef>
              <a:buSzPct val="100000"/>
            </a:pPr>
            <a:r>
              <a:rPr lang="fi-FI" dirty="0"/>
              <a:t>johdossa kylänvanhin eli oltermanni. 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Näiden lisäksi todellista valtaa käyttivät suurmaanomistajat, papisto, virkamiehet ja tuomarit. </a:t>
            </a:r>
            <a:endParaRPr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2FA24C8D-9615-4238-9E6A-DEAA06BC2BC2}"/>
              </a:ext>
            </a:extLst>
          </p:cNvPr>
          <p:cNvSpPr/>
          <p:nvPr/>
        </p:nvSpPr>
        <p:spPr>
          <a:xfrm>
            <a:off x="628650" y="3872926"/>
            <a:ext cx="7886700" cy="2619948"/>
          </a:xfrm>
          <a:prstGeom prst="rect">
            <a:avLst/>
          </a:prstGeom>
          <a:solidFill>
            <a:srgbClr val="FFFFCC"/>
          </a:solidFill>
          <a:ln>
            <a:solidFill>
              <a:srgbClr val="828C3F"/>
            </a:solidFill>
          </a:ln>
        </p:spPr>
        <p:txBody>
          <a:bodyPr wrap="square">
            <a:spAutoFit/>
          </a:bodyPr>
          <a:lstStyle/>
          <a:p>
            <a:pPr marL="265113" lvl="0">
              <a:lnSpc>
                <a:spcPct val="115000"/>
              </a:lnSpc>
              <a:buSzPts val="3600"/>
            </a:pPr>
            <a:r>
              <a:rPr lang="fi-FI" sz="2400" b="1" dirty="0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Dokumenttitehtävä: Oikeustapaus 1700-luvulta</a:t>
            </a:r>
          </a:p>
          <a:p>
            <a:pPr marL="263525" lvl="0">
              <a:lnSpc>
                <a:spcPct val="115000"/>
              </a:lnSpc>
            </a:pPr>
            <a:r>
              <a:rPr lang="fi-FI" sz="2000" dirty="0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Lue dokumentti Oikeustapaus 1700-luvulta ja                                             etsi vastauksia kysymyksiin: </a:t>
            </a:r>
          </a:p>
          <a:p>
            <a:pPr marL="263525" lvl="0">
              <a:lnSpc>
                <a:spcPct val="115000"/>
              </a:lnSpc>
              <a:buSzPts val="1800"/>
            </a:pPr>
            <a:r>
              <a:rPr lang="fi-FI" sz="2000" dirty="0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Mistä Maria </a:t>
            </a:r>
            <a:r>
              <a:rPr lang="fi-FI" sz="2000" dirty="0" err="1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Juhontytärtä</a:t>
            </a:r>
            <a:r>
              <a:rPr lang="fi-FI" sz="2000" dirty="0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ja Johan </a:t>
            </a:r>
            <a:r>
              <a:rPr lang="fi-FI" sz="2000" dirty="0" err="1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Flodmarckia</a:t>
            </a:r>
            <a:r>
              <a:rPr lang="fi-FI" sz="2000" dirty="0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syytettiin?</a:t>
            </a:r>
          </a:p>
          <a:p>
            <a:pPr marL="263525" lvl="0">
              <a:lnSpc>
                <a:spcPct val="115000"/>
              </a:lnSpc>
              <a:buSzPts val="1800"/>
            </a:pPr>
            <a:r>
              <a:rPr lang="fi-FI" sz="2000" dirty="0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Millainen tuomio asiasta julistettiin? </a:t>
            </a:r>
          </a:p>
          <a:p>
            <a:pPr marL="263525" lvl="0">
              <a:lnSpc>
                <a:spcPct val="115000"/>
              </a:lnSpc>
              <a:buSzPts val="1800"/>
            </a:pPr>
            <a:r>
              <a:rPr lang="fi-FI" sz="2000" dirty="0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Miten tapaus kuvastaa 1700-luvulla vallinnutta arvomaailmaa? </a:t>
            </a:r>
          </a:p>
          <a:p>
            <a:pPr marL="263525" lvl="0">
              <a:lnSpc>
                <a:spcPct val="115000"/>
              </a:lnSpc>
              <a:buSzPts val="1800"/>
            </a:pPr>
            <a:r>
              <a:rPr lang="fi-FI" sz="2000" dirty="0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Pohdi tilannetta nykyajan valossa. Miten asia olisi nyt ratkaistu?</a:t>
            </a:r>
          </a:p>
        </p:txBody>
      </p:sp>
      <p:pic>
        <p:nvPicPr>
          <p:cNvPr id="5" name="Kuva 4" descr="Asiakirja">
            <a:extLst>
              <a:ext uri="{FF2B5EF4-FFF2-40B4-BE49-F238E27FC236}">
                <a16:creationId xmlns:a16="http://schemas.microsoft.com/office/drawing/2014/main" id="{6F53B87F-43E7-4770-9A15-C5B92DDA2D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05836" y="3999112"/>
            <a:ext cx="856244" cy="7868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5fdb9d9050_0_22"/>
          <p:cNvSpPr txBox="1">
            <a:spLocks noGrp="1"/>
          </p:cNvSpPr>
          <p:nvPr>
            <p:ph type="title"/>
          </p:nvPr>
        </p:nvSpPr>
        <p:spPr>
          <a:xfrm>
            <a:off x="537210" y="443504"/>
            <a:ext cx="5905965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fi-FI" sz="2800" b="1" dirty="0"/>
              <a:t>Dokumenttitehtävä: </a:t>
            </a:r>
            <a:br>
              <a:rPr lang="fi-FI" sz="2800" b="1" dirty="0"/>
            </a:br>
            <a:r>
              <a:rPr lang="fi-FI" sz="2800" b="1" dirty="0"/>
              <a:t>Otteita Mynämäen pitäjänkokouksen pöytäkirjoista vuosilta 1764–1771</a:t>
            </a:r>
            <a:endParaRPr sz="2800" b="1" dirty="0"/>
          </a:p>
        </p:txBody>
      </p:sp>
      <p:sp>
        <p:nvSpPr>
          <p:cNvPr id="217" name="Google Shape;217;g5fdb9d9050_0_22"/>
          <p:cNvSpPr txBox="1">
            <a:spLocks noGrp="1"/>
          </p:cNvSpPr>
          <p:nvPr>
            <p:ph type="body" idx="1"/>
          </p:nvPr>
        </p:nvSpPr>
        <p:spPr>
          <a:xfrm>
            <a:off x="537209" y="2063296"/>
            <a:ext cx="3886200" cy="390739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i-FI" sz="2400" dirty="0"/>
              <a:t>Lue dokumentti 1 ja vastaa kysymyksiin: </a:t>
            </a:r>
          </a:p>
          <a:p>
            <a:pPr marL="352425" lvl="0" indent="-352425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i-FI" sz="2400" dirty="0"/>
              <a:t>1. Mitä pojat ovat dokumentin mukaan tehneet?</a:t>
            </a:r>
          </a:p>
          <a:p>
            <a:pPr marL="352425" lvl="0" indent="-352425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i-FI" sz="2400" dirty="0"/>
              <a:t>2. Millaisen rangaistuksen he saivat?</a:t>
            </a:r>
          </a:p>
          <a:p>
            <a:pPr marL="352425" lvl="0" indent="-352425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i-FI" sz="2400" dirty="0"/>
              <a:t>3. Miksi </a:t>
            </a:r>
            <a:r>
              <a:rPr lang="fi-FI" sz="2400" dirty="0" err="1"/>
              <a:t>Munnuisten</a:t>
            </a:r>
            <a:r>
              <a:rPr lang="fi-FI" sz="2400" dirty="0"/>
              <a:t> Vuorenpään poika </a:t>
            </a:r>
            <a:r>
              <a:rPr lang="fi-FI" sz="2400" dirty="0" err="1"/>
              <a:t>Yrjä</a:t>
            </a:r>
            <a:r>
              <a:rPr lang="fi-FI" sz="2400" dirty="0"/>
              <a:t> jäi rangaistuksetta? </a:t>
            </a:r>
            <a:endParaRPr sz="2400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dirty="0"/>
          </a:p>
        </p:txBody>
      </p:sp>
      <p:sp>
        <p:nvSpPr>
          <p:cNvPr id="7" name="Google Shape;204;g5fdb9d9050_0_16">
            <a:extLst>
              <a:ext uri="{FF2B5EF4-FFF2-40B4-BE49-F238E27FC236}">
                <a16:creationId xmlns:a16="http://schemas.microsoft.com/office/drawing/2014/main" id="{DF60E66D-7298-4552-9A2D-61E94390F74E}"/>
              </a:ext>
            </a:extLst>
          </p:cNvPr>
          <p:cNvSpPr txBox="1">
            <a:spLocks/>
          </p:cNvSpPr>
          <p:nvPr/>
        </p:nvSpPr>
        <p:spPr>
          <a:xfrm>
            <a:off x="4571998" y="2063296"/>
            <a:ext cx="4284617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buFont typeface="Arial"/>
              <a:buNone/>
            </a:pPr>
            <a:r>
              <a:rPr lang="fi-FI" sz="2400" dirty="0"/>
              <a:t>Lue dokumentti 2 ja vastaa kysymyksiin: </a:t>
            </a:r>
          </a:p>
          <a:p>
            <a:pPr marL="352425" indent="-276225">
              <a:lnSpc>
                <a:spcPct val="115000"/>
              </a:lnSpc>
              <a:spcBef>
                <a:spcPts val="0"/>
              </a:spcBef>
              <a:buSzPts val="2400"/>
              <a:buFont typeface="Arial"/>
              <a:buNone/>
            </a:pPr>
            <a:r>
              <a:rPr lang="fi-FI" sz="2400" dirty="0"/>
              <a:t>1. Mistä pitäjänkokouksessa päätettiin?</a:t>
            </a:r>
          </a:p>
          <a:p>
            <a:pPr marL="352425" indent="-276225">
              <a:lnSpc>
                <a:spcPct val="115000"/>
              </a:lnSpc>
              <a:spcBef>
                <a:spcPts val="0"/>
              </a:spcBef>
              <a:buSzPts val="2400"/>
              <a:buFont typeface="Arial"/>
              <a:buNone/>
            </a:pPr>
            <a:r>
              <a:rPr lang="fi-FI" sz="2400" dirty="0"/>
              <a:t>2. Selvitä oppikirjan s. 139 avulla, mikä oli ruotujärjestelmä. </a:t>
            </a:r>
          </a:p>
          <a:p>
            <a:pPr marL="0" indent="0">
              <a:buFont typeface="Arial"/>
              <a:buNone/>
            </a:pPr>
            <a:endParaRPr lang="fi-FI" sz="2400" dirty="0"/>
          </a:p>
        </p:txBody>
      </p:sp>
      <p:pic>
        <p:nvPicPr>
          <p:cNvPr id="8" name="Kuva 7" descr="Asiakirja">
            <a:extLst>
              <a:ext uri="{FF2B5EF4-FFF2-40B4-BE49-F238E27FC236}">
                <a16:creationId xmlns:a16="http://schemas.microsoft.com/office/drawing/2014/main" id="{202515C0-EF31-4CBD-A6C9-2B7AA54F93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59405" y="443504"/>
            <a:ext cx="654902" cy="6017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henkilö, ryhmä, ulko, henkilöt&#10;&#10;Kuvaus luotu automaattisesti">
            <a:extLst>
              <a:ext uri="{FF2B5EF4-FFF2-40B4-BE49-F238E27FC236}">
                <a16:creationId xmlns:a16="http://schemas.microsoft.com/office/drawing/2014/main" id="{E97CB18A-6C0D-40FC-9EB1-8FED2F67ABF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019"/>
          <a:stretch/>
        </p:blipFill>
        <p:spPr>
          <a:xfrm>
            <a:off x="-79514" y="-1"/>
            <a:ext cx="9223514" cy="6858001"/>
          </a:xfrm>
          <a:prstGeom prst="rect">
            <a:avLst/>
          </a:prstGeom>
        </p:spPr>
      </p:pic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208722" y="398047"/>
            <a:ext cx="6457950" cy="735703"/>
          </a:xfrm>
          <a:prstGeom prst="rect">
            <a:avLst/>
          </a:prstGeom>
          <a:solidFill>
            <a:srgbClr val="BA7C08"/>
          </a:solidFill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Väestö kasvaa 1700-luvulla </a:t>
            </a:r>
            <a:endParaRPr dirty="0"/>
          </a:p>
        </p:txBody>
      </p:sp>
      <p:sp>
        <p:nvSpPr>
          <p:cNvPr id="93" name="Google Shape;93;p2"/>
          <p:cNvSpPr txBox="1">
            <a:spLocks noGrp="1"/>
          </p:cNvSpPr>
          <p:nvPr>
            <p:ph type="body" idx="1"/>
          </p:nvPr>
        </p:nvSpPr>
        <p:spPr>
          <a:xfrm>
            <a:off x="208722" y="1531798"/>
            <a:ext cx="4323521" cy="4620523"/>
          </a:xfrm>
          <a:prstGeom prst="rect">
            <a:avLst/>
          </a:prstGeom>
          <a:solidFill>
            <a:srgbClr val="BA7C08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2075" indent="-3175">
              <a:spcBef>
                <a:spcPts val="0"/>
              </a:spcBef>
              <a:buNone/>
            </a:pPr>
            <a:r>
              <a:rPr lang="fi-FI" dirty="0"/>
              <a:t>Väestömäärä lisääntyi 1700-luvulla, koska</a:t>
            </a:r>
            <a:endParaRPr dirty="0"/>
          </a:p>
          <a:p>
            <a:pPr marL="357188" indent="-268288">
              <a:spcBef>
                <a:spcPts val="0"/>
              </a:spcBef>
            </a:pPr>
            <a:r>
              <a:rPr lang="fi-FI" dirty="0"/>
              <a:t>ilmasto muuttui suotuisammaksi ja vakaammaksi</a:t>
            </a:r>
            <a:endParaRPr dirty="0"/>
          </a:p>
          <a:p>
            <a:pPr marL="357188" indent="-268288">
              <a:spcBef>
                <a:spcPts val="0"/>
              </a:spcBef>
            </a:pPr>
            <a:r>
              <a:rPr lang="fi-FI" dirty="0"/>
              <a:t>ravintotilanne kohentui (peruna!)</a:t>
            </a:r>
            <a:endParaRPr dirty="0"/>
          </a:p>
          <a:p>
            <a:pPr marL="357188" indent="-268288">
              <a:spcBef>
                <a:spcPts val="0"/>
              </a:spcBef>
            </a:pPr>
            <a:r>
              <a:rPr lang="fi-FI" dirty="0"/>
              <a:t>epidemioilta opittiin suojautumaan </a:t>
            </a:r>
            <a:endParaRPr dirty="0"/>
          </a:p>
          <a:p>
            <a:pPr marL="357188" indent="-268288">
              <a:spcBef>
                <a:spcPts val="0"/>
              </a:spcBef>
            </a:pPr>
            <a:r>
              <a:rPr lang="fi-FI" dirty="0"/>
              <a:t>syntyvyys lisääntyi</a:t>
            </a:r>
            <a:endParaRPr dirty="0"/>
          </a:p>
          <a:p>
            <a:pPr marL="357188" indent="-268288">
              <a:spcBef>
                <a:spcPts val="0"/>
              </a:spcBef>
            </a:pPr>
            <a:r>
              <a:rPr lang="fi-FI" dirty="0"/>
              <a:t>ihmiset elivät pidempään.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548640" y="365126"/>
            <a:ext cx="576072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dirty="0"/>
              <a:t>Lapsesta työntekijäksi ja perijäksi</a:t>
            </a:r>
            <a:endParaRPr dirty="0"/>
          </a:p>
        </p:txBody>
      </p:sp>
      <p:sp>
        <p:nvSpPr>
          <p:cNvPr id="100" name="Google Shape;100;p3"/>
          <p:cNvSpPr txBox="1">
            <a:spLocks noGrp="1"/>
          </p:cNvSpPr>
          <p:nvPr>
            <p:ph type="body" idx="1"/>
          </p:nvPr>
        </p:nvSpPr>
        <p:spPr>
          <a:xfrm>
            <a:off x="404949" y="1825625"/>
            <a:ext cx="4109901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fi-FI" dirty="0"/>
              <a:t>Terveydenhuoltoon kiinnitettiin entistä enemmän huomiota</a:t>
            </a:r>
            <a:endParaRPr dirty="0"/>
          </a:p>
          <a:p>
            <a:pPr marL="444500" lvl="1" indent="-352425">
              <a:spcBef>
                <a:spcPts val="0"/>
              </a:spcBef>
              <a:buSzPct val="100000"/>
            </a:pPr>
            <a:r>
              <a:rPr lang="fi-FI" sz="2800" dirty="0"/>
              <a:t>uusia sairaaloita</a:t>
            </a:r>
            <a:endParaRPr sz="2800" dirty="0"/>
          </a:p>
          <a:p>
            <a:pPr marL="444500" lvl="1" indent="-352425">
              <a:spcBef>
                <a:spcPts val="0"/>
              </a:spcBef>
              <a:buSzPct val="100000"/>
            </a:pPr>
            <a:r>
              <a:rPr lang="fi-FI" sz="2800" dirty="0"/>
              <a:t>enemmän lääkäreitä</a:t>
            </a:r>
            <a:endParaRPr sz="2800" dirty="0"/>
          </a:p>
          <a:p>
            <a:pPr marL="444500" lvl="1" indent="-352425">
              <a:spcBef>
                <a:spcPts val="0"/>
              </a:spcBef>
              <a:buSzPct val="100000"/>
            </a:pPr>
            <a:r>
              <a:rPr lang="fi-FI" sz="2800" dirty="0"/>
              <a:t>rintaruokinnan puolesta puhuttiin </a:t>
            </a:r>
            <a:endParaRPr sz="2800" dirty="0"/>
          </a:p>
          <a:p>
            <a:pPr marL="444500" lvl="1" indent="-352425">
              <a:spcBef>
                <a:spcPts val="0"/>
              </a:spcBef>
              <a:buSzPct val="100000"/>
            </a:pPr>
            <a:r>
              <a:rPr lang="fi-FI" sz="2800" dirty="0"/>
              <a:t>kätilöitä koulutettiin ja äitiysterveyttä pyrittiin parantamaan. </a:t>
            </a:r>
          </a:p>
        </p:txBody>
      </p:sp>
      <p:pic>
        <p:nvPicPr>
          <p:cNvPr id="5" name="Kuva 4" descr="Kuva, joka sisältää kohteen kuppi, sisä, istuminen&#10;&#10;Kuvaus luotu automaattisesti">
            <a:extLst>
              <a:ext uri="{FF2B5EF4-FFF2-40B4-BE49-F238E27FC236}">
                <a16:creationId xmlns:a16="http://schemas.microsoft.com/office/drawing/2014/main" id="{103BDBBF-D35B-47B7-9D5A-5B8F0F06A30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65504" y="2164303"/>
            <a:ext cx="5033541" cy="414092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5fdb9d9050_0_0"/>
          <p:cNvSpPr txBox="1">
            <a:spLocks noGrp="1"/>
          </p:cNvSpPr>
          <p:nvPr>
            <p:ph type="title"/>
          </p:nvPr>
        </p:nvSpPr>
        <p:spPr>
          <a:xfrm>
            <a:off x="124026" y="84827"/>
            <a:ext cx="78867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Terveysvinkkejä 1700-luvulta </a:t>
            </a:r>
            <a:endParaRPr dirty="0"/>
          </a:p>
        </p:txBody>
      </p:sp>
      <p:sp>
        <p:nvSpPr>
          <p:cNvPr id="107" name="Google Shape;107;g5fdb9d9050_0_0"/>
          <p:cNvSpPr txBox="1">
            <a:spLocks noGrp="1"/>
          </p:cNvSpPr>
          <p:nvPr>
            <p:ph type="body" idx="1"/>
          </p:nvPr>
        </p:nvSpPr>
        <p:spPr>
          <a:xfrm>
            <a:off x="312870" y="1257240"/>
            <a:ext cx="6733974" cy="3324699"/>
          </a:xfrm>
          <a:prstGeom prst="rect">
            <a:avLst/>
          </a:prstGeom>
          <a:solidFill>
            <a:srgbClr val="FFFFC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i-FI" sz="2400" b="1" dirty="0">
                <a:latin typeface="Palatino Linotype" panose="02040502050505030304" pitchFamily="18" charset="0"/>
              </a:rPr>
              <a:t>Hammasten särkemistä </a:t>
            </a:r>
            <a:r>
              <a:rPr lang="fi-FI" sz="2400" b="1" dirty="0" err="1">
                <a:latin typeface="Palatino Linotype" panose="02040502050505030304" pitchFamily="18" charset="0"/>
              </a:rPr>
              <a:t>wastaan</a:t>
            </a:r>
            <a:endParaRPr sz="2400" b="1" dirty="0">
              <a:latin typeface="Palatino Linotype" panose="02040502050505030304" pitchFamily="18" charset="0"/>
            </a:endParaRPr>
          </a:p>
          <a:p>
            <a:pPr marL="114300" lvl="0" indent="0" algn="l" rtl="0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fi-FI" sz="2400" dirty="0">
                <a:latin typeface="Palatino Linotype" panose="02040502050505030304" pitchFamily="18" charset="0"/>
              </a:rPr>
              <a:t>Halkaise suolainen </a:t>
            </a:r>
            <a:r>
              <a:rPr lang="fi-FI" sz="2400" dirty="0" err="1">
                <a:latin typeface="Palatino Linotype" panose="02040502050505030304" pitchFamily="18" charset="0"/>
              </a:rPr>
              <a:t>silahka</a:t>
            </a:r>
            <a:r>
              <a:rPr lang="fi-FI" sz="2400" dirty="0">
                <a:latin typeface="Palatino Linotype" panose="02040502050505030304" pitchFamily="18" charset="0"/>
              </a:rPr>
              <a:t>, pane lihan puoli, </a:t>
            </a:r>
            <a:r>
              <a:rPr lang="fi-FI" sz="2400" dirty="0" err="1">
                <a:latin typeface="Palatino Linotype" panose="02040502050505030304" pitchFamily="18" charset="0"/>
              </a:rPr>
              <a:t>josa</a:t>
            </a:r>
            <a:r>
              <a:rPr lang="fi-FI" sz="2400" dirty="0">
                <a:latin typeface="Palatino Linotype" panose="02040502050505030304" pitchFamily="18" charset="0"/>
              </a:rPr>
              <a:t> ei selkä-ruoto </a:t>
            </a:r>
            <a:r>
              <a:rPr lang="fi-FI" sz="2400" dirty="0" err="1">
                <a:latin typeface="Palatino Linotype" panose="02040502050505030304" pitchFamily="18" charset="0"/>
              </a:rPr>
              <a:t>ripu</a:t>
            </a:r>
            <a:r>
              <a:rPr lang="fi-FI" sz="2400" dirty="0">
                <a:latin typeface="Palatino Linotype" panose="02040502050505030304" pitchFamily="18" charset="0"/>
              </a:rPr>
              <a:t>, sitä </a:t>
            </a:r>
            <a:r>
              <a:rPr lang="fi-FI" sz="2400" dirty="0" err="1">
                <a:latin typeface="Palatino Linotype" panose="02040502050505030304" pitchFamily="18" charset="0"/>
              </a:rPr>
              <a:t>särkewätä</a:t>
            </a:r>
            <a:r>
              <a:rPr lang="fi-FI" sz="2400" dirty="0">
                <a:latin typeface="Palatino Linotype" panose="02040502050505030304" pitchFamily="18" charset="0"/>
              </a:rPr>
              <a:t> ikenettä </a:t>
            </a:r>
            <a:r>
              <a:rPr lang="fi-FI" sz="2400" dirty="0" err="1">
                <a:latin typeface="Palatino Linotype" panose="02040502050505030304" pitchFamily="18" charset="0"/>
              </a:rPr>
              <a:t>wastan</a:t>
            </a:r>
            <a:r>
              <a:rPr lang="fi-FI" sz="2400" dirty="0">
                <a:latin typeface="Palatino Linotype" panose="02040502050505030304" pitchFamily="18" charset="0"/>
              </a:rPr>
              <a:t> </a:t>
            </a:r>
            <a:r>
              <a:rPr lang="fi-FI" sz="2400" dirty="0" err="1">
                <a:latin typeface="Palatino Linotype" panose="02040502050505030304" pitchFamily="18" charset="0"/>
              </a:rPr>
              <a:t>suusas</a:t>
            </a:r>
            <a:r>
              <a:rPr lang="fi-FI" sz="2400" dirty="0">
                <a:latin typeface="Palatino Linotype" panose="02040502050505030304" pitchFamily="18" charset="0"/>
              </a:rPr>
              <a:t>, niin </a:t>
            </a:r>
            <a:r>
              <a:rPr lang="fi-FI" sz="2400" dirty="0" err="1">
                <a:latin typeface="Palatino Linotype" panose="02040502050505030304" pitchFamily="18" charset="0"/>
              </a:rPr>
              <a:t>rupee</a:t>
            </a:r>
            <a:r>
              <a:rPr lang="fi-FI" sz="2400" dirty="0">
                <a:latin typeface="Palatino Linotype" panose="02040502050505030304" pitchFamily="18" charset="0"/>
              </a:rPr>
              <a:t> ikenestä näljää [mätää] </a:t>
            </a:r>
            <a:r>
              <a:rPr lang="fi-FI" sz="2400" dirty="0" err="1">
                <a:latin typeface="Palatino Linotype" panose="02040502050505030304" pitchFamily="18" charset="0"/>
              </a:rPr>
              <a:t>wuotamaan</a:t>
            </a:r>
            <a:r>
              <a:rPr lang="fi-FI" sz="2400" dirty="0">
                <a:latin typeface="Palatino Linotype" panose="02040502050505030304" pitchFamily="18" charset="0"/>
              </a:rPr>
              <a:t>: jonka </a:t>
            </a:r>
            <a:r>
              <a:rPr lang="fi-FI" sz="2400" dirty="0" err="1">
                <a:latin typeface="Palatino Linotype" panose="02040502050505030304" pitchFamily="18" charset="0"/>
              </a:rPr>
              <a:t>pitä</a:t>
            </a:r>
            <a:r>
              <a:rPr lang="fi-FI" sz="2400" dirty="0">
                <a:latin typeface="Palatino Linotype" panose="02040502050505030304" pitchFamily="18" charset="0"/>
              </a:rPr>
              <a:t> antaman juosta hyvin ulos. Jos ei ensimmäinen kerta tee </a:t>
            </a:r>
            <a:r>
              <a:rPr lang="fi-FI" sz="2400" dirty="0" err="1">
                <a:latin typeface="Palatino Linotype" panose="02040502050505030304" pitchFamily="18" charset="0"/>
              </a:rPr>
              <a:t>waikutusta</a:t>
            </a:r>
            <a:r>
              <a:rPr lang="fi-FI" sz="2400" dirty="0">
                <a:latin typeface="Palatino Linotype" panose="02040502050505030304" pitchFamily="18" charset="0"/>
              </a:rPr>
              <a:t>, niin pane toinen eli </a:t>
            </a:r>
            <a:r>
              <a:rPr lang="fi-FI" sz="2400" dirty="0" err="1">
                <a:latin typeface="Palatino Linotype" panose="02040502050505030304" pitchFamily="18" charset="0"/>
              </a:rPr>
              <a:t>usiampi</a:t>
            </a:r>
            <a:r>
              <a:rPr lang="fi-FI" sz="2400" dirty="0">
                <a:latin typeface="Palatino Linotype" panose="02040502050505030304" pitchFamily="18" charset="0"/>
              </a:rPr>
              <a:t> kerta. Se on monesti auttanut. Mutta </a:t>
            </a:r>
            <a:r>
              <a:rPr lang="fi-FI" sz="2400" dirty="0" err="1">
                <a:latin typeface="Palatino Linotype" panose="02040502050505030304" pitchFamily="18" charset="0"/>
              </a:rPr>
              <a:t>hampan</a:t>
            </a:r>
            <a:r>
              <a:rPr lang="fi-FI" sz="2400" dirty="0">
                <a:latin typeface="Palatino Linotype" panose="02040502050505030304" pitchFamily="18" charset="0"/>
              </a:rPr>
              <a:t> tauti ei ole aina yhdestä luonnosta. </a:t>
            </a:r>
            <a:endParaRPr sz="2400" dirty="0">
              <a:latin typeface="Palatino Linotype" panose="02040502050505030304" pitchFamily="18" charset="0"/>
            </a:endParaRPr>
          </a:p>
        </p:txBody>
      </p:sp>
      <p:sp>
        <p:nvSpPr>
          <p:cNvPr id="5" name="Google Shape;113;g5fdb9d9050_0_6">
            <a:extLst>
              <a:ext uri="{FF2B5EF4-FFF2-40B4-BE49-F238E27FC236}">
                <a16:creationId xmlns:a16="http://schemas.microsoft.com/office/drawing/2014/main" id="{D768EDFD-6EA6-4EFA-9787-69809C226045}"/>
              </a:ext>
            </a:extLst>
          </p:cNvPr>
          <p:cNvSpPr txBox="1">
            <a:spLocks/>
          </p:cNvSpPr>
          <p:nvPr/>
        </p:nvSpPr>
        <p:spPr>
          <a:xfrm>
            <a:off x="3781627" y="4656138"/>
            <a:ext cx="5113895" cy="2107096"/>
          </a:xfrm>
          <a:prstGeom prst="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buFont typeface="Arial"/>
              <a:buNone/>
            </a:pPr>
            <a:r>
              <a:rPr lang="fi-FI" sz="2400" b="1" dirty="0" err="1">
                <a:latin typeface="Palatino Linotype" panose="02040502050505030304" pitchFamily="18" charset="0"/>
              </a:rPr>
              <a:t>Kärmen</a:t>
            </a:r>
            <a:r>
              <a:rPr lang="fi-FI" sz="2400" b="1" dirty="0">
                <a:latin typeface="Palatino Linotype" panose="02040502050505030304" pitchFamily="18" charset="0"/>
              </a:rPr>
              <a:t> pistoa </a:t>
            </a:r>
            <a:r>
              <a:rPr lang="fi-FI" sz="2400" b="1" dirty="0" err="1">
                <a:latin typeface="Palatino Linotype" panose="02040502050505030304" pitchFamily="18" charset="0"/>
              </a:rPr>
              <a:t>wastan</a:t>
            </a:r>
            <a:r>
              <a:rPr lang="fi-FI" sz="2400" b="1" dirty="0">
                <a:latin typeface="Palatino Linotype" panose="02040502050505030304" pitchFamily="18" charset="0"/>
              </a:rPr>
              <a:t>.</a:t>
            </a:r>
          </a:p>
          <a:p>
            <a:pPr marL="0" indent="0">
              <a:buFont typeface="Arial"/>
              <a:buNone/>
            </a:pPr>
            <a:r>
              <a:rPr lang="fi-FI" sz="2400" dirty="0">
                <a:latin typeface="Palatino Linotype" panose="02040502050505030304" pitchFamily="18" charset="0"/>
              </a:rPr>
              <a:t>Sido </a:t>
            </a:r>
            <a:r>
              <a:rPr lang="fi-FI" sz="2400" dirty="0" err="1">
                <a:latin typeface="Palatino Linotype" panose="02040502050505030304" pitchFamily="18" charset="0"/>
              </a:rPr>
              <a:t>kuiwatuita</a:t>
            </a:r>
            <a:r>
              <a:rPr lang="fi-FI" sz="2400" dirty="0">
                <a:latin typeface="Palatino Linotype" panose="02040502050505030304" pitchFamily="18" charset="0"/>
              </a:rPr>
              <a:t> Sammakoita </a:t>
            </a:r>
            <a:r>
              <a:rPr lang="fi-FI" sz="2400" dirty="0" err="1">
                <a:latin typeface="Palatino Linotype" panose="02040502050505030304" pitchFamily="18" charset="0"/>
              </a:rPr>
              <a:t>kärmen</a:t>
            </a:r>
            <a:r>
              <a:rPr lang="fi-FI" sz="2400" dirty="0">
                <a:latin typeface="Palatino Linotype" panose="02040502050505030304" pitchFamily="18" charset="0"/>
              </a:rPr>
              <a:t> pisto-</a:t>
            </a:r>
            <a:r>
              <a:rPr lang="fi-FI" sz="2400" dirty="0" err="1">
                <a:latin typeface="Palatino Linotype" panose="02040502050505030304" pitchFamily="18" charset="0"/>
              </a:rPr>
              <a:t>haawan</a:t>
            </a:r>
            <a:r>
              <a:rPr lang="fi-FI" sz="2400" dirty="0">
                <a:latin typeface="Palatino Linotype" panose="02040502050505030304" pitchFamily="18" charset="0"/>
              </a:rPr>
              <a:t> päälle, niin Sammakot ajettuvat ja </a:t>
            </a:r>
            <a:r>
              <a:rPr lang="fi-FI" sz="2400" dirty="0" err="1">
                <a:latin typeface="Palatino Linotype" panose="02040502050505030304" pitchFamily="18" charset="0"/>
              </a:rPr>
              <a:t>wetäwät</a:t>
            </a:r>
            <a:r>
              <a:rPr lang="fi-FI" sz="2400" dirty="0">
                <a:latin typeface="Palatino Linotype" panose="02040502050505030304" pitchFamily="18" charset="0"/>
              </a:rPr>
              <a:t> haavasta ulos myrkyn.</a:t>
            </a:r>
          </a:p>
          <a:p>
            <a:pPr marL="0" indent="0">
              <a:buFont typeface="Arial"/>
              <a:buNone/>
            </a:pPr>
            <a:endParaRPr lang="fi-FI" dirty="0">
              <a:latin typeface="Palatino Linotype" panose="02040502050505030304" pitchFamily="18" charset="0"/>
            </a:endParaRP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D3787509-52DA-48B5-9F25-1BF87E37CDAB}"/>
              </a:ext>
            </a:extLst>
          </p:cNvPr>
          <p:cNvSpPr/>
          <p:nvPr/>
        </p:nvSpPr>
        <p:spPr>
          <a:xfrm>
            <a:off x="312870" y="5339150"/>
            <a:ext cx="33244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1000"/>
              </a:spcBef>
            </a:pP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Ohjeet julkaistiin Suomenkielisten Tieto-Sanomien numeroissa 11-12 vuonna 1776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5f2d3b5fb0_0_3"/>
          <p:cNvSpPr txBox="1">
            <a:spLocks noGrp="1"/>
          </p:cNvSpPr>
          <p:nvPr>
            <p:ph type="body" idx="1"/>
          </p:nvPr>
        </p:nvSpPr>
        <p:spPr>
          <a:xfrm>
            <a:off x="140884" y="1825625"/>
            <a:ext cx="4052293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63525" indent="-263525">
              <a:buSzPct val="100000"/>
            </a:pPr>
            <a:r>
              <a:rPr lang="fi-FI" dirty="0"/>
              <a:t>Kirkko tehosti luku- ja kirjoitustaidon sekä kristinopin opetusta, joten nuoret omaksuivat nyt useammin nämä taidot.</a:t>
            </a:r>
            <a:endParaRPr dirty="0"/>
          </a:p>
          <a:p>
            <a:pPr marL="263525" indent="-263525">
              <a:spcBef>
                <a:spcPts val="0"/>
              </a:spcBef>
              <a:buSzPct val="100000"/>
            </a:pPr>
            <a:r>
              <a:rPr lang="fi-FI" dirty="0"/>
              <a:t>Lapsille opetettiin kotona taloudenhoitoa ja arkiaskareita, toisinaan myös ammatti. </a:t>
            </a:r>
            <a:endParaRPr dirty="0"/>
          </a:p>
        </p:txBody>
      </p:sp>
      <p:pic>
        <p:nvPicPr>
          <p:cNvPr id="7" name="Kuva 6" descr="Kuva, joka sisältää kohteen henkilö, sisä, seinä, lapsi&#10;&#10;Kuvaus luotu automaattisesti">
            <a:extLst>
              <a:ext uri="{FF2B5EF4-FFF2-40B4-BE49-F238E27FC236}">
                <a16:creationId xmlns:a16="http://schemas.microsoft.com/office/drawing/2014/main" id="{7B5108F0-1CF2-4C33-892D-260F199FCDF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3138" r="9599"/>
          <a:stretch/>
        </p:blipFill>
        <p:spPr>
          <a:xfrm>
            <a:off x="4325381" y="1695630"/>
            <a:ext cx="4557362" cy="4481195"/>
          </a:xfrm>
          <a:prstGeom prst="rect">
            <a:avLst/>
          </a:prstGeom>
        </p:spPr>
      </p:pic>
      <p:sp>
        <p:nvSpPr>
          <p:cNvPr id="8" name="Google Shape;99;p3">
            <a:extLst>
              <a:ext uri="{FF2B5EF4-FFF2-40B4-BE49-F238E27FC236}">
                <a16:creationId xmlns:a16="http://schemas.microsoft.com/office/drawing/2014/main" id="{9BC33EEB-2A05-4D08-8051-E0EC874551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9827" y="370067"/>
            <a:ext cx="455736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sz="3600" b="1" dirty="0"/>
              <a:t>Lapsesta työntekijäksi ja perijäksi</a:t>
            </a:r>
            <a:endParaRPr sz="3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f2d3b5fb0_0_9"/>
          <p:cNvSpPr txBox="1">
            <a:spLocks noGrp="1"/>
          </p:cNvSpPr>
          <p:nvPr>
            <p:ph type="body" idx="1"/>
          </p:nvPr>
        </p:nvSpPr>
        <p:spPr>
          <a:xfrm>
            <a:off x="628650" y="1788160"/>
            <a:ext cx="7886700" cy="4622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ct val="100000"/>
            </a:pPr>
            <a:r>
              <a:rPr lang="fi-FI" dirty="0"/>
              <a:t>Tiloja ei voinut jakaa, joten maattoman väestön määrä kasvoi 1700-luvulla.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Poika peri ⅔ ja tytär ⅓ perinnöstä. 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Esikoispoikia suosittiin tilanjatkajina. </a:t>
            </a:r>
            <a:endParaRPr dirty="0"/>
          </a:p>
          <a:p>
            <a:pPr lvl="1">
              <a:spcBef>
                <a:spcPts val="0"/>
              </a:spcBef>
              <a:buSzPct val="100000"/>
            </a:pPr>
            <a:r>
              <a:rPr lang="fi-FI" sz="2800" dirty="0"/>
              <a:t>Jos poika ei jatkanut tilaa, niin vävy tai syytinkimies. </a:t>
            </a:r>
            <a:endParaRPr sz="2800"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Tilanjatkajan tehtäväksi jäi yleensä myös vanhuksista huolehtiminen (syytinki).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Ne sisarukset, jotka eivät voineet jatkaa tilalla hakeutuivat piioiksi tai rengeiksi. Osa lähti myös kaupunkeihin palvelualoille. </a:t>
            </a:r>
            <a:endParaRPr dirty="0"/>
          </a:p>
          <a:p>
            <a:pPr indent="-457200">
              <a:buSzPct val="100000"/>
            </a:pPr>
            <a:endParaRPr dirty="0"/>
          </a:p>
        </p:txBody>
      </p:sp>
      <p:sp>
        <p:nvSpPr>
          <p:cNvPr id="4" name="Google Shape;99;p3">
            <a:extLst>
              <a:ext uri="{FF2B5EF4-FFF2-40B4-BE49-F238E27FC236}">
                <a16:creationId xmlns:a16="http://schemas.microsoft.com/office/drawing/2014/main" id="{33F77B70-CD4D-449F-8358-11C90C8AA47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39587"/>
            <a:ext cx="455736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fi-FI" sz="3600" b="1" dirty="0"/>
              <a:t>Lapsesta työntekijäksi ja perijäksi</a:t>
            </a:r>
            <a:endParaRPr sz="36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5f2d3b5fb0_0_15"/>
          <p:cNvSpPr txBox="1">
            <a:spLocks noGrp="1"/>
          </p:cNvSpPr>
          <p:nvPr>
            <p:ph type="title"/>
          </p:nvPr>
        </p:nvSpPr>
        <p:spPr>
          <a:xfrm>
            <a:off x="121380" y="0"/>
            <a:ext cx="78867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600" b="1" dirty="0"/>
              <a:t>Sääty määrittää ihmisen osan </a:t>
            </a:r>
            <a:endParaRPr sz="3600" b="1" dirty="0"/>
          </a:p>
        </p:txBody>
      </p:sp>
      <p:sp>
        <p:nvSpPr>
          <p:cNvPr id="133" name="Google Shape;133;g5f2d3b5fb0_0_15"/>
          <p:cNvSpPr/>
          <p:nvPr/>
        </p:nvSpPr>
        <p:spPr>
          <a:xfrm>
            <a:off x="304260" y="1114921"/>
            <a:ext cx="4068300" cy="192613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8575" cap="flat" cmpd="sng">
            <a:solidFill>
              <a:srgbClr val="84892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39700" lvl="0" algn="l" rtl="0">
              <a:spcBef>
                <a:spcPts val="0"/>
              </a:spcBef>
              <a:spcAft>
                <a:spcPts val="0"/>
              </a:spcAft>
              <a:buSzPts val="1400"/>
            </a:pPr>
            <a:r>
              <a:rPr lang="fi-FI" sz="2000" b="1" dirty="0">
                <a:latin typeface="Calibri" panose="020F0502020204030204" pitchFamily="34" charset="0"/>
                <a:cs typeface="Calibri" panose="020F0502020204030204" pitchFamily="34" charset="0"/>
              </a:rPr>
              <a:t>1. Säätyläiset</a:t>
            </a:r>
            <a:endParaRPr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4988" lvl="0" indent="-179388" algn="l" rtl="0"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aateliset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4988" lvl="0" indent="-179388" algn="l" rtl="0"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virkamiehet, upseerit, aliupseerit, 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4988" lvl="0" indent="-179388" algn="l" rtl="0"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ylempi papisto ja porvaristo. 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4" name="Google Shape;134;g5f2d3b5fb0_0_15"/>
          <p:cNvSpPr/>
          <p:nvPr/>
        </p:nvSpPr>
        <p:spPr>
          <a:xfrm>
            <a:off x="2131645" y="3128299"/>
            <a:ext cx="4640825" cy="2228801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8575" cap="flat" cmpd="sng">
            <a:solidFill>
              <a:srgbClr val="84892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b="1" dirty="0">
                <a:latin typeface="Calibri" panose="020F0502020204030204" pitchFamily="34" charset="0"/>
                <a:cs typeface="Calibri" panose="020F0502020204030204" pitchFamily="34" charset="0"/>
              </a:rPr>
              <a:t>2. Rahvas</a:t>
            </a:r>
            <a:endParaRPr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82600" lvl="0" indent="-219075" algn="l" rtl="0"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tavallinen kansa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82600" lvl="0" indent="-219075" algn="l" rtl="0"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talonpojat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82600" lvl="0" indent="-219075" algn="l" rtl="0"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palkolliset 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82600" lvl="0" indent="-219075" algn="l" rtl="0"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alemmat virkamiehet ja sotilaat 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82600" lvl="0" indent="-219075" algn="l" rtl="0"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käsityöläiset ja pienkauppiaat. 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5" name="Google Shape;135;g5f2d3b5fb0_0_15"/>
          <p:cNvSpPr/>
          <p:nvPr/>
        </p:nvSpPr>
        <p:spPr>
          <a:xfrm>
            <a:off x="4738320" y="5532299"/>
            <a:ext cx="4068300" cy="1031062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8575" cap="flat" cmpd="sng">
            <a:solidFill>
              <a:srgbClr val="84892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b="1" dirty="0">
                <a:latin typeface="Calibri" panose="020F0502020204030204" pitchFamily="34" charset="0"/>
                <a:cs typeface="Calibri" panose="020F0502020204030204" pitchFamily="34" charset="0"/>
              </a:rPr>
              <a:t>3. Roskaväki</a:t>
            </a:r>
            <a:endParaRPr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47675" lvl="0" indent="-184150" algn="l" rtl="0"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nuoriso, sotilaat, palkolliset, köyhälistö.</a:t>
            </a: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5fdb9d9050_0_1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600" b="1" dirty="0"/>
              <a:t>Säätyoppi </a:t>
            </a:r>
            <a:endParaRPr sz="3600" b="1" dirty="0"/>
          </a:p>
        </p:txBody>
      </p:sp>
      <p:sp>
        <p:nvSpPr>
          <p:cNvPr id="141" name="Google Shape;141;g5fdb9d9050_0_11"/>
          <p:cNvSpPr txBox="1">
            <a:spLocks noGrp="1"/>
          </p:cNvSpPr>
          <p:nvPr>
            <p:ph type="body" idx="1"/>
          </p:nvPr>
        </p:nvSpPr>
        <p:spPr>
          <a:xfrm>
            <a:off x="628650" y="1391920"/>
            <a:ext cx="7886700" cy="478490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400" dirty="0">
              <a:latin typeface="Arial"/>
              <a:ea typeface="Arial"/>
              <a:cs typeface="Arial"/>
              <a:sym typeface="Arial"/>
            </a:endParaRPr>
          </a:p>
          <a:p>
            <a:pPr marL="508000" indent="-457200">
              <a:lnSpc>
                <a:spcPct val="100000"/>
              </a:lnSpc>
              <a:spcBef>
                <a:spcPts val="0"/>
              </a:spcBef>
              <a:buSzPts val="2800"/>
            </a:pPr>
            <a:r>
              <a:rPr lang="fi-FI" dirty="0"/>
              <a:t>Jumala on luonut yhteiskunnan isäntävaltaiseksi. </a:t>
            </a:r>
            <a:endParaRPr dirty="0"/>
          </a:p>
          <a:p>
            <a:pPr marL="508000" indent="-457200">
              <a:lnSpc>
                <a:spcPct val="100000"/>
              </a:lnSpc>
              <a:spcBef>
                <a:spcPts val="0"/>
              </a:spcBef>
              <a:buSzPts val="2800"/>
            </a:pPr>
            <a:r>
              <a:rPr lang="fi-FI" dirty="0"/>
              <a:t>Miehillä on määräysvalta. </a:t>
            </a:r>
            <a:endParaRPr dirty="0"/>
          </a:p>
          <a:p>
            <a:pPr marL="508000" indent="-457200">
              <a:lnSpc>
                <a:spcPct val="100000"/>
              </a:lnSpc>
              <a:spcBef>
                <a:spcPts val="0"/>
              </a:spcBef>
              <a:buSzPts val="2800"/>
            </a:pPr>
            <a:r>
              <a:rPr lang="fi-FI" dirty="0"/>
              <a:t>Yhteiskunta on perhe, jossa vaimot tottelevat miestään, lapset vanhempiaan jne.</a:t>
            </a:r>
            <a:endParaRPr dirty="0"/>
          </a:p>
          <a:p>
            <a:pPr marL="508000" indent="-457200">
              <a:lnSpc>
                <a:spcPct val="100000"/>
              </a:lnSpc>
              <a:spcBef>
                <a:spcPts val="0"/>
              </a:spcBef>
              <a:buSzPts val="2800"/>
            </a:pPr>
            <a:r>
              <a:rPr lang="fi-FI" dirty="0"/>
              <a:t>Palkolliset ovat isäntiensä holhouksessa.</a:t>
            </a:r>
            <a:endParaRPr dirty="0"/>
          </a:p>
          <a:p>
            <a:pPr marL="508000" indent="-457200">
              <a:lnSpc>
                <a:spcPct val="100000"/>
              </a:lnSpc>
              <a:spcBef>
                <a:spcPts val="0"/>
              </a:spcBef>
              <a:buSzPts val="2800"/>
            </a:pPr>
            <a:r>
              <a:rPr lang="fi-FI" dirty="0"/>
              <a:t>Taloudessa esimiehet ja omistajat ovat isäntiä.</a:t>
            </a:r>
            <a:endParaRPr dirty="0"/>
          </a:p>
          <a:p>
            <a:pPr marL="508000" indent="-457200">
              <a:lnSpc>
                <a:spcPct val="100000"/>
              </a:lnSpc>
              <a:spcBef>
                <a:spcPts val="0"/>
              </a:spcBef>
              <a:buSzPts val="2800"/>
            </a:pPr>
            <a:r>
              <a:rPr lang="fi-FI" dirty="0"/>
              <a:t>Alemmat virkailijat ja työntekijät tottelevat isäntiään. 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5f2d3b5fb0_0_23"/>
          <p:cNvSpPr txBox="1">
            <a:spLocks noGrp="1"/>
          </p:cNvSpPr>
          <p:nvPr>
            <p:ph type="title"/>
          </p:nvPr>
        </p:nvSpPr>
        <p:spPr>
          <a:xfrm>
            <a:off x="628650" y="0"/>
            <a:ext cx="7886700" cy="1266273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600" b="1" dirty="0"/>
              <a:t>Säädyt yhteistoiminnallisesti </a:t>
            </a:r>
            <a:endParaRPr sz="3600" b="1" dirty="0"/>
          </a:p>
        </p:txBody>
      </p:sp>
      <p:sp>
        <p:nvSpPr>
          <p:cNvPr id="147" name="Google Shape;147;g5f2d3b5fb0_0_23"/>
          <p:cNvSpPr txBox="1">
            <a:spLocks noGrp="1"/>
          </p:cNvSpPr>
          <p:nvPr>
            <p:ph type="body" idx="1"/>
          </p:nvPr>
        </p:nvSpPr>
        <p:spPr>
          <a:xfrm>
            <a:off x="628650" y="2180673"/>
            <a:ext cx="7886700" cy="399615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lvl="0" indent="0" algn="l" rtl="0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fi-FI" dirty="0"/>
              <a:t>1. Talonpojat </a:t>
            </a:r>
          </a:p>
          <a:p>
            <a:pPr>
              <a:buSzPct val="100000"/>
            </a:pPr>
            <a:r>
              <a:rPr lang="fi-FI" dirty="0"/>
              <a:t>Lukekaa s. 135-136 kappale “Lisää oikeuksia talonpojille”.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Ketkä kuuluivat talonpoikiin ja ketkä eivät?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Mikä harmitti talonpoikia 1700-luvulla?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Miksi talonpojat lakkoilivat 1700-luvulla? </a:t>
            </a:r>
            <a:endParaRPr dirty="0"/>
          </a:p>
          <a:p>
            <a:pPr>
              <a:spcBef>
                <a:spcPts val="0"/>
              </a:spcBef>
              <a:buSzPct val="100000"/>
            </a:pPr>
            <a:r>
              <a:rPr lang="fi-FI" dirty="0"/>
              <a:t>Miten yhdistys- ja vakuuskirja muutti talonpoikien asemaa? </a:t>
            </a:r>
            <a:endParaRPr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F258B58F-E4CF-4FD8-A98D-B4FDBD512B04}"/>
              </a:ext>
            </a:extLst>
          </p:cNvPr>
          <p:cNvSpPr/>
          <p:nvPr/>
        </p:nvSpPr>
        <p:spPr>
          <a:xfrm>
            <a:off x="-6928" y="1294055"/>
            <a:ext cx="9157855" cy="793541"/>
          </a:xfrm>
          <a:prstGeom prst="rect">
            <a:avLst/>
          </a:prstGeom>
          <a:solidFill>
            <a:srgbClr val="858A26">
              <a:alpha val="8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0">
              <a:buNone/>
            </a:pPr>
            <a:r>
              <a:rPr lang="fi-FI" sz="2800" dirty="0">
                <a:solidFill>
                  <a:srgbClr val="FCBD1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Tuntitehtävä</a:t>
            </a:r>
          </a:p>
        </p:txBody>
      </p:sp>
      <p:pic>
        <p:nvPicPr>
          <p:cNvPr id="5" name="Kuva 4" descr="Käyttäjät">
            <a:extLst>
              <a:ext uri="{FF2B5EF4-FFF2-40B4-BE49-F238E27FC236}">
                <a16:creationId xmlns:a16="http://schemas.microsoft.com/office/drawing/2014/main" id="{1F1323DA-BF4D-4F39-8349-B7E087B41C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32986" y="1266273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922</Words>
  <Application>Microsoft Office PowerPoint</Application>
  <PresentationFormat>Näytössä katseltava diaesitys (4:3)</PresentationFormat>
  <Paragraphs>131</Paragraphs>
  <Slides>18</Slides>
  <Notes>18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3" baseType="lpstr">
      <vt:lpstr>Arial</vt:lpstr>
      <vt:lpstr>Calibri</vt:lpstr>
      <vt:lpstr>Palatino Linotype</vt:lpstr>
      <vt:lpstr>Times New Roman</vt:lpstr>
      <vt:lpstr>Office-teema</vt:lpstr>
      <vt:lpstr>16. Väestö ja sääty-yhteiskunta </vt:lpstr>
      <vt:lpstr>Väestö kasvaa 1700-luvulla </vt:lpstr>
      <vt:lpstr>Lapsesta työntekijäksi ja perijäksi</vt:lpstr>
      <vt:lpstr>Terveysvinkkejä 1700-luvulta </vt:lpstr>
      <vt:lpstr>Lapsesta työntekijäksi ja perijäksi</vt:lpstr>
      <vt:lpstr>Lapsesta työntekijäksi ja perijäksi</vt:lpstr>
      <vt:lpstr>Sääty määrittää ihmisen osan </vt:lpstr>
      <vt:lpstr>Säätyoppi </vt:lpstr>
      <vt:lpstr>Säädyt yhteistoiminnallisesti </vt:lpstr>
      <vt:lpstr>Säädyt yhteistoiminnallisesti </vt:lpstr>
      <vt:lpstr>Säädyt yhteistoiminnallisesti </vt:lpstr>
      <vt:lpstr>Säädyt yhteistoiminnallisesti </vt:lpstr>
      <vt:lpstr>Lisää oikeuksia talonpojille</vt:lpstr>
      <vt:lpstr>Kaupunkien porvarit </vt:lpstr>
      <vt:lpstr>Palvelualat syntyvät</vt:lpstr>
      <vt:lpstr>Köyhät ja kurjat </vt:lpstr>
      <vt:lpstr>Paikallinen päätöksenteko </vt:lpstr>
      <vt:lpstr>Dokumenttitehtävä:  Otteita Mynämäen pitäjänkokouksen pöytäkirjoista vuosilta 1764–1771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16. Väestö ja sääty-yhteiskunta </dc:title>
  <dc:creator>Minna Sallanen</dc:creator>
  <cp:lastModifiedBy>Minna Sallanen</cp:lastModifiedBy>
  <cp:revision>18</cp:revision>
  <dcterms:created xsi:type="dcterms:W3CDTF">2019-05-29T10:24:56Z</dcterms:created>
  <dcterms:modified xsi:type="dcterms:W3CDTF">2019-09-03T10:24:48Z</dcterms:modified>
</cp:coreProperties>
</file>