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70" r:id="rId11"/>
    <p:sldId id="271" r:id="rId12"/>
    <p:sldId id="272" r:id="rId13"/>
    <p:sldId id="274" r:id="rId14"/>
    <p:sldId id="275" r:id="rId15"/>
    <p:sldId id="273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43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34E16-E2A3-468D-AB97-CD9B06BECCC2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2126E-4C93-496B-8434-61F4493EA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74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Toissijainen: </a:t>
            </a:r>
            <a:r>
              <a:rPr lang="fi-FI" dirty="0" err="1"/>
              <a:t>pankreatiitti</a:t>
            </a:r>
            <a:r>
              <a:rPr lang="fi-FI" dirty="0"/>
              <a:t>, diureetit ja </a:t>
            </a:r>
            <a:r>
              <a:rPr lang="fi-FI" dirty="0" err="1"/>
              <a:t>glugokortikoidit</a:t>
            </a:r>
            <a:r>
              <a:rPr lang="fi-FI" dirty="0"/>
              <a:t> voivat lisätä veren sokeripitoisuutta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2126E-4C93-496B-8434-61F4493EA51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725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1889 tutkijat totesivat haiman poiston aiheuttavan koiralle diabeteksen, 1920-l uutettiin insuliinia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2126E-4C93-496B-8434-61F4493EA51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643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Aamunkoittoilmiö: elimistö erittää yön aikana </a:t>
            </a:r>
            <a:r>
              <a:rPr lang="fi-FI" dirty="0" err="1"/>
              <a:t>kasvuhomonia</a:t>
            </a:r>
            <a:r>
              <a:rPr lang="fi-FI" dirty="0"/>
              <a:t> ja </a:t>
            </a:r>
            <a:r>
              <a:rPr lang="fi-FI" dirty="0" err="1"/>
              <a:t>kortisolia</a:t>
            </a:r>
            <a:r>
              <a:rPr lang="fi-FI" dirty="0"/>
              <a:t>, jotka molemmat ovat insuliini vastavaikuttajia, eli </a:t>
            </a:r>
            <a:r>
              <a:rPr lang="fi-FI" dirty="0" err="1"/>
              <a:t>vs</a:t>
            </a:r>
            <a:r>
              <a:rPr lang="fi-FI" dirty="0"/>
              <a:t> nousee ja siten insuliinin määrä nousee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2126E-4C93-496B-8434-61F4493EA51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18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Free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 </a:t>
            </a:r>
            <a:r>
              <a:rPr lang="fi-FI" dirty="0" err="1"/>
              <a:t>libre</a:t>
            </a:r>
            <a:r>
              <a:rPr lang="fi-FI" dirty="0"/>
              <a:t>, </a:t>
            </a:r>
            <a:r>
              <a:rPr lang="fi-FI" dirty="0" err="1"/>
              <a:t>vs</a:t>
            </a:r>
            <a:r>
              <a:rPr lang="fi-FI" dirty="0"/>
              <a:t> ilman verta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2126E-4C93-496B-8434-61F4493EA51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800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Myös </a:t>
            </a:r>
            <a:r>
              <a:rPr lang="fi-FI" dirty="0" err="1"/>
              <a:t>ylipaijnoiset</a:t>
            </a:r>
            <a:r>
              <a:rPr lang="fi-FI" dirty="0"/>
              <a:t> tyypin 1 diabeetikot saattavat hyötyä </a:t>
            </a:r>
            <a:r>
              <a:rPr lang="fi-FI" dirty="0" err="1"/>
              <a:t>metformiinista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2126E-4C93-496B-8434-61F4493EA51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98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tu.fi/fi/ajankohtaista/vaitos/uusia-keinoja-insuliiniresistenssin-tunnistamiseen-ja-torjuntaa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rveyskyla.fi/diabetestalo/omahoito/insuliinihoito/pist%C3%A4minen-ja-pistopaikat/insuliinin-pist%C3%A4minen-kohta-kohdalt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aakeinfo.fi/Medicine.aspx?m=1498&amp;d=3105417&amp;i=SANOFI_LANTUS_LANTUS+injektioneste%2C+liuos+100+U%2Fml+esit%C3%A4ytetty+kyn%C3%A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betes.fi/diabetes/lapsen_ja_nuoren_diabetes/lapsel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huFJajzj2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oO-YG5-JT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82F276-21B7-4B21-AC4D-1682365F22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diabetes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B53E16-3084-4BC9-8A96-B98B1B06E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Mistä on kysymys?</a:t>
            </a:r>
          </a:p>
        </p:txBody>
      </p:sp>
    </p:spTree>
    <p:extLst>
      <p:ext uri="{BB962C8B-B14F-4D97-AF65-F5344CB8AC3E}">
        <p14:creationId xmlns:p14="http://schemas.microsoft.com/office/powerpoint/2010/main" val="16263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36AB46-1069-4998-A57D-4EF94209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916A3F-E2EE-4203-8FFF-C81CC8CDFC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48412"/>
            <a:ext cx="10363826" cy="5495827"/>
          </a:xfrm>
        </p:spPr>
        <p:txBody>
          <a:bodyPr>
            <a:normAutofit fontScale="92500" lnSpcReduction="10000"/>
          </a:bodyPr>
          <a:lstStyle/>
          <a:p>
            <a:r>
              <a:rPr lang="fi-FI" sz="2800" dirty="0"/>
              <a:t>Haima tuottaa insuliinia, mutta se vaikuttaa heikosti tai insuliinia ei </a:t>
            </a:r>
            <a:r>
              <a:rPr lang="fi-FI" sz="2800"/>
              <a:t>ole riittävästi</a:t>
            </a:r>
            <a:endParaRPr lang="fi-FI" sz="2800" dirty="0"/>
          </a:p>
          <a:p>
            <a:r>
              <a:rPr lang="fi-FI" sz="2800" dirty="0"/>
              <a:t>Vuosien kuluessa insuliinintuotanto loppuu kokonaan</a:t>
            </a:r>
          </a:p>
          <a:p>
            <a:r>
              <a:rPr lang="fi-FI" sz="2800" dirty="0"/>
              <a:t>Insuliiniresistenssi = insuliinin tehon heikkenemistä kudoksissa, jolloin lihaksen, maksan, rasvakudoksen kyky ottaa vastaan glukoosia heikentyy</a:t>
            </a:r>
          </a:p>
          <a:p>
            <a:r>
              <a:rPr lang="fi-FI" sz="2800" dirty="0"/>
              <a:t>Haima kompensoi tilannetta ja tuottaa lisää insuliinia, mutta insuliiniresistenssin jatkuessa pitkään insuliinin eritys jää riittämättömäksi ja verensokeri nousee</a:t>
            </a:r>
          </a:p>
          <a:p>
            <a:r>
              <a:rPr lang="fi-FI" dirty="0">
                <a:hlinkClick r:id="rId2"/>
              </a:rPr>
              <a:t>https://www.utu.fi/fi/ajankohtaista/vaitos/uusia-keinoja-insuliiniresistenssin-tunnistamiseen-ja-torjuntaan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77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E67755-9E08-4FCD-97F7-C26B2B0B62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89044"/>
            <a:ext cx="10363826" cy="4802155"/>
          </a:xfrm>
        </p:spPr>
        <p:txBody>
          <a:bodyPr/>
          <a:lstStyle/>
          <a:p>
            <a:r>
              <a:rPr lang="fi-FI" dirty="0"/>
              <a:t>Perusinsuliinin määrän sopivuudesta kertoo ateriaa edeltävät </a:t>
            </a:r>
            <a:r>
              <a:rPr lang="fi-FI" dirty="0" err="1"/>
              <a:t>vs</a:t>
            </a:r>
            <a:r>
              <a:rPr lang="fi-FI" dirty="0"/>
              <a:t>-mittaukset</a:t>
            </a:r>
          </a:p>
          <a:p>
            <a:r>
              <a:rPr lang="fi-FI" dirty="0"/>
              <a:t>Vs ennen aamiaista ja päivän muita aterioita 4-7 </a:t>
            </a:r>
            <a:r>
              <a:rPr lang="fi-FI" dirty="0" err="1"/>
              <a:t>mmol</a:t>
            </a:r>
            <a:r>
              <a:rPr lang="fi-FI" dirty="0"/>
              <a:t>/l</a:t>
            </a:r>
          </a:p>
          <a:p>
            <a:r>
              <a:rPr lang="fi-FI" dirty="0"/>
              <a:t>Aamu </a:t>
            </a:r>
            <a:r>
              <a:rPr lang="fi-FI" dirty="0" err="1"/>
              <a:t>vs</a:t>
            </a:r>
            <a:r>
              <a:rPr lang="fi-FI" dirty="0"/>
              <a:t> kertoo, onko perusinsuliinia ollut tarpeeksi yöllä</a:t>
            </a:r>
          </a:p>
          <a:p>
            <a:r>
              <a:rPr lang="fi-FI" dirty="0"/>
              <a:t>Jos </a:t>
            </a:r>
            <a:r>
              <a:rPr lang="fi-FI" dirty="0" err="1"/>
              <a:t>aamuvs</a:t>
            </a:r>
            <a:r>
              <a:rPr lang="fi-FI" dirty="0"/>
              <a:t> toistuvasti matalat (alle 4 </a:t>
            </a:r>
            <a:r>
              <a:rPr lang="fi-FI" dirty="0" err="1"/>
              <a:t>mmol</a:t>
            </a:r>
            <a:r>
              <a:rPr lang="fi-FI" dirty="0"/>
              <a:t>/l), perusinsuliinia on vähennettävä</a:t>
            </a:r>
          </a:p>
          <a:p>
            <a:r>
              <a:rPr lang="fi-FI" dirty="0">
                <a:hlinkClick r:id="rId2"/>
              </a:rPr>
              <a:t>https://www.terveyskyla.fi/diabetestalo/omahoito/insuliinihoito/pist%C3%A4minen-ja-pistopaikat/insuliinin-pist%C3%A4minen-kohta-kohdalta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63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8EAE4B-44A1-4264-A9C7-6CCFFB60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0828F80-65B0-42A0-85F0-D7E5A8845B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58738" y="0"/>
            <a:ext cx="7192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63418" y="240145"/>
            <a:ext cx="10945091" cy="65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2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66982" y="166255"/>
            <a:ext cx="9688945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B7C0E-17A1-4B9C-ADB9-06C075E9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F205ED-FA95-4E25-BA4A-DBF5EE83CE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>
                <a:hlinkClick r:id="rId2"/>
              </a:rPr>
              <a:t>https://laakeinfo.fi/Medicine.aspx?m=1498&amp;d=3105417&amp;i=SANOFI_LANTUS_LANTUS+injektioneste%2C+liuos+100+U%2Fml+esit%C3%A4ytetty+kyn%C3%A4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6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4362AE-9B88-43BB-9818-2D2CF878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93467"/>
          </a:xfrm>
        </p:spPr>
        <p:txBody>
          <a:bodyPr/>
          <a:lstStyle/>
          <a:p>
            <a:r>
              <a:rPr lang="fi-FI" dirty="0"/>
              <a:t>Oraaliset diabeteslääkkeet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37464D-A98D-4E84-B22D-E930562FA7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89056"/>
            <a:ext cx="10363826" cy="4250427"/>
          </a:xfrm>
        </p:spPr>
        <p:txBody>
          <a:bodyPr>
            <a:normAutofit fontScale="85000" lnSpcReduction="10000"/>
          </a:bodyPr>
          <a:lstStyle/>
          <a:p>
            <a:r>
              <a:rPr lang="fi-FI" sz="3200" b="1" dirty="0" err="1"/>
              <a:t>Metformiini</a:t>
            </a:r>
            <a:r>
              <a:rPr lang="fi-FI" sz="3200" dirty="0"/>
              <a:t> on tyypin 2 ensisijainen lääke</a:t>
            </a:r>
          </a:p>
          <a:p>
            <a:r>
              <a:rPr lang="fi-FI" sz="3200" dirty="0"/>
              <a:t>Estää maksan muodostamasta sokeria</a:t>
            </a:r>
          </a:p>
          <a:p>
            <a:r>
              <a:rPr lang="fi-FI" sz="3200" dirty="0"/>
              <a:t>Lisää lihaskudoksen insuliiniherkkyyttä ja parantaa glukoosin </a:t>
            </a:r>
            <a:r>
              <a:rPr lang="fi-FI" sz="3200" dirty="0" err="1"/>
              <a:t>soluunottoa</a:t>
            </a:r>
            <a:r>
              <a:rPr lang="fi-FI" sz="3200" dirty="0"/>
              <a:t> ja käyttöä</a:t>
            </a:r>
          </a:p>
          <a:p>
            <a:r>
              <a:rPr lang="fi-FI" sz="3200" dirty="0"/>
              <a:t>Alentaa painoa, korjaa rasva-arvoja, normalisoi ylipainoisilla potilailla tavattavaa </a:t>
            </a:r>
            <a:r>
              <a:rPr lang="fi-FI" sz="3200" dirty="0" err="1"/>
              <a:t>hyperinsulinemiaa</a:t>
            </a:r>
            <a:endParaRPr lang="fi-FI" sz="3200" dirty="0"/>
          </a:p>
          <a:p>
            <a:r>
              <a:rPr lang="fi-FI" sz="3200" dirty="0"/>
              <a:t>Yleisimpiä haittoja ovat pahoinvointi ja metallin maku suussa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97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E01438-850C-46BF-9E84-FBC4EF198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84741C-7D70-4CAD-A832-6A0EF0441B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618518"/>
            <a:ext cx="10363826" cy="5172682"/>
          </a:xfrm>
        </p:spPr>
        <p:txBody>
          <a:bodyPr>
            <a:noAutofit/>
          </a:bodyPr>
          <a:lstStyle/>
          <a:p>
            <a:r>
              <a:rPr lang="fi-FI" sz="2800" b="1" dirty="0" err="1"/>
              <a:t>Glipitiinit</a:t>
            </a:r>
            <a:endParaRPr lang="fi-FI" sz="2800" b="1" dirty="0"/>
          </a:p>
          <a:p>
            <a:r>
              <a:rPr lang="fi-FI" sz="2800" dirty="0"/>
              <a:t>Lisäävät haiman insuliinineritystä ja vähentävät maksan sokerintuotantoa</a:t>
            </a:r>
          </a:p>
          <a:p>
            <a:r>
              <a:rPr lang="fi-FI" sz="2800" dirty="0"/>
              <a:t>Uusia lääkkeitä</a:t>
            </a:r>
          </a:p>
          <a:p>
            <a:r>
              <a:rPr lang="fi-FI" sz="2800" dirty="0" err="1"/>
              <a:t>Januvia</a:t>
            </a:r>
            <a:r>
              <a:rPr lang="fi-FI" sz="2800" dirty="0"/>
              <a:t>, tabletti</a:t>
            </a:r>
          </a:p>
          <a:p>
            <a:r>
              <a:rPr lang="fi-FI" sz="2800" b="1" dirty="0" err="1"/>
              <a:t>Gliflotsiinit</a:t>
            </a:r>
            <a:r>
              <a:rPr lang="fi-FI" sz="2800" b="1" dirty="0"/>
              <a:t> eli sokerinpoistajat</a:t>
            </a:r>
          </a:p>
          <a:p>
            <a:r>
              <a:rPr lang="fi-FI" sz="2800" dirty="0"/>
              <a:t>Lisäävät sokerin erittymistä virtsaan munuaisista</a:t>
            </a:r>
          </a:p>
          <a:p>
            <a:r>
              <a:rPr lang="fi-FI" sz="2800" dirty="0"/>
              <a:t>Voidaan käyttää muiden verensokeria alentavien lääkkeiden ja insuliinin kanssa</a:t>
            </a:r>
          </a:p>
          <a:p>
            <a:r>
              <a:rPr lang="fi-FI" sz="2800" dirty="0" err="1"/>
              <a:t>Forxiga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1028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31D1-F9CF-407A-838F-A02CBD61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CEDF00-6708-495E-A9C8-F2DE7B61F9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48412"/>
            <a:ext cx="10363826" cy="4942787"/>
          </a:xfrm>
        </p:spPr>
        <p:txBody>
          <a:bodyPr>
            <a:noAutofit/>
          </a:bodyPr>
          <a:lstStyle/>
          <a:p>
            <a:r>
              <a:rPr lang="fi-FI" sz="3200" b="1" dirty="0"/>
              <a:t>Ateriatabletit</a:t>
            </a:r>
          </a:p>
          <a:p>
            <a:r>
              <a:rPr lang="fi-FI" sz="3200" dirty="0"/>
              <a:t>Jos ongelmana </a:t>
            </a:r>
            <a:r>
              <a:rPr lang="fi-FI" sz="3200" dirty="0" err="1"/>
              <a:t>vs:n</a:t>
            </a:r>
            <a:r>
              <a:rPr lang="fi-FI" sz="3200" dirty="0"/>
              <a:t> voimakas nousu aterian jälkeen</a:t>
            </a:r>
          </a:p>
          <a:p>
            <a:r>
              <a:rPr lang="fi-FI" sz="3200" dirty="0"/>
              <a:t>Otetaan juuri ennen ateriaa</a:t>
            </a:r>
          </a:p>
          <a:p>
            <a:r>
              <a:rPr lang="fi-FI" sz="3200" b="1" dirty="0"/>
              <a:t>Insuliiniherkistäjä</a:t>
            </a:r>
          </a:p>
          <a:p>
            <a:r>
              <a:rPr lang="fi-FI" sz="3200" dirty="0"/>
              <a:t>Lisää maksan, rasvakudoksen ja lihasten insuliiniherkkyyttä</a:t>
            </a:r>
          </a:p>
          <a:p>
            <a:r>
              <a:rPr lang="fi-FI" sz="3200" dirty="0"/>
              <a:t>Vähentää maksan rasvoittumista</a:t>
            </a:r>
          </a:p>
        </p:txBody>
      </p:sp>
    </p:spTree>
    <p:extLst>
      <p:ext uri="{BB962C8B-B14F-4D97-AF65-F5344CB8AC3E}">
        <p14:creationId xmlns:p14="http://schemas.microsoft.com/office/powerpoint/2010/main" val="4353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077486-91D5-4AA3-BA9F-AE034D36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FFB5C6-B85E-4BE0-A025-6F33580257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21790"/>
            <a:ext cx="10363826" cy="4669409"/>
          </a:xfrm>
        </p:spPr>
        <p:txBody>
          <a:bodyPr>
            <a:normAutofit/>
          </a:bodyPr>
          <a:lstStyle/>
          <a:p>
            <a:r>
              <a:rPr lang="fi-FI" sz="3200" dirty="0"/>
              <a:t>Ihon alle pistettävät suolistohormonijohdokset</a:t>
            </a:r>
          </a:p>
          <a:p>
            <a:r>
              <a:rPr lang="fi-FI" sz="3200" dirty="0"/>
              <a:t>Vaikuttavat </a:t>
            </a:r>
            <a:r>
              <a:rPr lang="fi-FI" sz="3200" dirty="0" err="1"/>
              <a:t>inkretiinitehosteena</a:t>
            </a:r>
            <a:endParaRPr lang="fi-FI" sz="3200" dirty="0"/>
          </a:p>
          <a:p>
            <a:r>
              <a:rPr lang="fi-FI" sz="3200" dirty="0"/>
              <a:t>Lisäävät insuliinin ja vähentävät glukagonin eritystä</a:t>
            </a:r>
          </a:p>
          <a:p>
            <a:r>
              <a:rPr lang="fi-FI" sz="3200" dirty="0"/>
              <a:t>Hidastavat mahalaukun tyhjentymistä</a:t>
            </a:r>
          </a:p>
          <a:p>
            <a:r>
              <a:rPr lang="fi-FI" sz="3200" dirty="0"/>
              <a:t>Aiheuttavat kylläisyyttä</a:t>
            </a:r>
          </a:p>
        </p:txBody>
      </p:sp>
    </p:spTree>
    <p:extLst>
      <p:ext uri="{BB962C8B-B14F-4D97-AF65-F5344CB8AC3E}">
        <p14:creationId xmlns:p14="http://schemas.microsoft.com/office/powerpoint/2010/main" val="35897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549B07-6B7F-4ADA-BC1E-F9DE43C8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8B1E61-C15D-4623-8774-CBC74C1EF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23828"/>
            <a:ext cx="10363826" cy="4867372"/>
          </a:xfrm>
        </p:spPr>
        <p:txBody>
          <a:bodyPr>
            <a:noAutofit/>
          </a:bodyPr>
          <a:lstStyle/>
          <a:p>
            <a:r>
              <a:rPr lang="fi-FI" sz="3200" dirty="0"/>
              <a:t>Jako totunnaisesti tyypin 1 ja tyypin 2 diabetekseen</a:t>
            </a:r>
          </a:p>
          <a:p>
            <a:r>
              <a:rPr lang="fi-FI" sz="3200" dirty="0"/>
              <a:t>Tosiasiassa diabeteksen alatyypit voidaan nähdä jatkumona tyypin 1 </a:t>
            </a:r>
            <a:r>
              <a:rPr lang="fi-FI" sz="3200" dirty="0" err="1"/>
              <a:t>diabeteksestä</a:t>
            </a:r>
            <a:r>
              <a:rPr lang="fi-FI" sz="3200" dirty="0"/>
              <a:t> tyypin 2 diabetekseen, ja samalla potilaalla voi olla eri alatyyppien piirteitä</a:t>
            </a:r>
          </a:p>
          <a:p>
            <a:r>
              <a:rPr lang="fi-FI" sz="3200" dirty="0"/>
              <a:t>Toissijainen </a:t>
            </a:r>
            <a:r>
              <a:rPr lang="fi-FI" sz="3200" dirty="0" err="1"/>
              <a:t>db</a:t>
            </a:r>
            <a:endParaRPr lang="fi-FI" sz="3200" dirty="0"/>
          </a:p>
          <a:p>
            <a:r>
              <a:rPr lang="fi-FI" sz="3200" dirty="0"/>
              <a:t>Lääkkeiden aiheuttama diabetes</a:t>
            </a:r>
          </a:p>
        </p:txBody>
      </p:sp>
    </p:spTree>
    <p:extLst>
      <p:ext uri="{BB962C8B-B14F-4D97-AF65-F5344CB8AC3E}">
        <p14:creationId xmlns:p14="http://schemas.microsoft.com/office/powerpoint/2010/main" val="7267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E4A8BA-3F21-47D6-B6D5-D654B321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fi-FI" dirty="0"/>
              <a:t>Haima erittää ruoansulatukseen entsyymejä</a:t>
            </a:r>
            <a:br>
              <a:rPr lang="fi-FI" dirty="0"/>
            </a:br>
            <a:r>
              <a:rPr lang="fi-FI" dirty="0"/>
              <a:t>Haima tuottaa insuliinia ja glukagonia </a:t>
            </a:r>
            <a:br>
              <a:rPr lang="fi-FI" dirty="0"/>
            </a:br>
            <a:endParaRPr lang="fi-F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663895-C5AC-48FA-9C7D-CDDBFAA99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109" y="2505455"/>
            <a:ext cx="3825551" cy="3734027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2F883A43-96DD-40A0-9E63-67D6BCD236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7814" y="1743959"/>
            <a:ext cx="6439786" cy="4901938"/>
          </a:xfrm>
        </p:spPr>
        <p:txBody>
          <a:bodyPr>
            <a:noAutofit/>
          </a:bodyPr>
          <a:lstStyle/>
          <a:p>
            <a:r>
              <a:rPr lang="en-US" sz="2600" dirty="0" err="1"/>
              <a:t>Haiman</a:t>
            </a:r>
            <a:r>
              <a:rPr lang="en-US" sz="2600" dirty="0"/>
              <a:t> </a:t>
            </a:r>
            <a:r>
              <a:rPr lang="en-US" sz="2600" dirty="0" err="1"/>
              <a:t>Langerhansin</a:t>
            </a:r>
            <a:r>
              <a:rPr lang="en-US" sz="2600" dirty="0"/>
              <a:t> </a:t>
            </a:r>
            <a:r>
              <a:rPr lang="en-US" sz="2600" dirty="0" err="1"/>
              <a:t>saarekkeissa</a:t>
            </a:r>
            <a:r>
              <a:rPr lang="en-US" sz="2600" dirty="0"/>
              <a:t> on </a:t>
            </a:r>
            <a:r>
              <a:rPr lang="en-US" sz="2600" dirty="0" err="1"/>
              <a:t>insuliinia</a:t>
            </a:r>
            <a:r>
              <a:rPr lang="en-US" sz="2600" dirty="0"/>
              <a:t> </a:t>
            </a:r>
            <a:r>
              <a:rPr lang="en-US" sz="2600" dirty="0" err="1"/>
              <a:t>erittäviä</a:t>
            </a:r>
            <a:r>
              <a:rPr lang="en-US" sz="2600" dirty="0"/>
              <a:t> </a:t>
            </a:r>
            <a:r>
              <a:rPr lang="en-US" sz="2600" dirty="0" err="1"/>
              <a:t>beetasoluja</a:t>
            </a:r>
            <a:endParaRPr lang="en-US" sz="2600" dirty="0"/>
          </a:p>
          <a:p>
            <a:r>
              <a:rPr lang="en-US" sz="2600" dirty="0" err="1"/>
              <a:t>Diabeteksen</a:t>
            </a:r>
            <a:r>
              <a:rPr lang="en-US" sz="2600" dirty="0"/>
              <a:t> </a:t>
            </a:r>
            <a:r>
              <a:rPr lang="en-US" sz="2600" dirty="0" err="1"/>
              <a:t>vaikutus</a:t>
            </a:r>
            <a:r>
              <a:rPr lang="en-US" sz="2600" dirty="0"/>
              <a:t> </a:t>
            </a:r>
            <a:r>
              <a:rPr lang="en-US" sz="2600" dirty="0" err="1"/>
              <a:t>näkyy</a:t>
            </a:r>
            <a:r>
              <a:rPr lang="en-US" sz="2600" dirty="0"/>
              <a:t> </a:t>
            </a:r>
            <a:r>
              <a:rPr lang="en-US" sz="2600" dirty="0" err="1"/>
              <a:t>haiman</a:t>
            </a:r>
            <a:r>
              <a:rPr lang="en-US" sz="2600" dirty="0"/>
              <a:t> </a:t>
            </a:r>
            <a:r>
              <a:rPr lang="en-US" sz="2600" dirty="0" err="1"/>
              <a:t>beetasolujen</a:t>
            </a:r>
            <a:r>
              <a:rPr lang="en-US" sz="2600" dirty="0"/>
              <a:t> </a:t>
            </a:r>
            <a:r>
              <a:rPr lang="en-US" sz="2600" dirty="0" err="1"/>
              <a:t>määrässä</a:t>
            </a:r>
            <a:r>
              <a:rPr lang="en-US" sz="2600" dirty="0"/>
              <a:t>. </a:t>
            </a:r>
            <a:r>
              <a:rPr lang="en-US" sz="2600" dirty="0" err="1"/>
              <a:t>Diabetestä</a:t>
            </a:r>
            <a:r>
              <a:rPr lang="en-US" sz="2600" dirty="0"/>
              <a:t> </a:t>
            </a:r>
            <a:r>
              <a:rPr lang="en-US" sz="2600" dirty="0" err="1"/>
              <a:t>sairastavalla</a:t>
            </a:r>
            <a:r>
              <a:rPr lang="en-US" sz="2600" dirty="0"/>
              <a:t> </a:t>
            </a:r>
            <a:r>
              <a:rPr lang="en-US" sz="2600" dirty="0" err="1"/>
              <a:t>beetasolujen</a:t>
            </a:r>
            <a:r>
              <a:rPr lang="en-US" sz="2600" dirty="0"/>
              <a:t> </a:t>
            </a:r>
            <a:r>
              <a:rPr lang="en-US" sz="2600" dirty="0" err="1"/>
              <a:t>määrä</a:t>
            </a:r>
            <a:r>
              <a:rPr lang="en-US" sz="2600" dirty="0"/>
              <a:t> on </a:t>
            </a:r>
            <a:r>
              <a:rPr lang="en-US" sz="2600" dirty="0" err="1"/>
              <a:t>pienentynyt</a:t>
            </a:r>
            <a:r>
              <a:rPr lang="en-US" sz="2600" dirty="0"/>
              <a:t>, </a:t>
            </a:r>
            <a:r>
              <a:rPr lang="en-US" sz="2600" dirty="0" err="1"/>
              <a:t>eikä</a:t>
            </a:r>
            <a:r>
              <a:rPr lang="en-US" sz="2600" dirty="0"/>
              <a:t> </a:t>
            </a:r>
            <a:r>
              <a:rPr lang="en-US" sz="2600" dirty="0" err="1"/>
              <a:t>jäljelle</a:t>
            </a:r>
            <a:r>
              <a:rPr lang="en-US" sz="2600" dirty="0"/>
              <a:t> </a:t>
            </a:r>
            <a:r>
              <a:rPr lang="en-US" sz="2600" dirty="0" err="1"/>
              <a:t>jääneet</a:t>
            </a:r>
            <a:r>
              <a:rPr lang="en-US" sz="2600" dirty="0"/>
              <a:t> </a:t>
            </a:r>
            <a:r>
              <a:rPr lang="en-US" sz="2600" dirty="0" err="1"/>
              <a:t>pysty</a:t>
            </a:r>
            <a:r>
              <a:rPr lang="en-US" sz="2600" dirty="0"/>
              <a:t> </a:t>
            </a:r>
            <a:r>
              <a:rPr lang="en-US" sz="2600" dirty="0" err="1"/>
              <a:t>tuottamaan</a:t>
            </a:r>
            <a:r>
              <a:rPr lang="en-US" sz="2600" dirty="0"/>
              <a:t> </a:t>
            </a:r>
            <a:r>
              <a:rPr lang="en-US" sz="2600" dirty="0" err="1"/>
              <a:t>riittävästi</a:t>
            </a:r>
            <a:r>
              <a:rPr lang="en-US" sz="2600" dirty="0"/>
              <a:t> </a:t>
            </a:r>
            <a:r>
              <a:rPr lang="en-US" sz="2600" dirty="0" err="1"/>
              <a:t>insuliinia</a:t>
            </a:r>
            <a:endParaRPr lang="en-US" sz="2600" dirty="0"/>
          </a:p>
          <a:p>
            <a:r>
              <a:rPr lang="en-US" sz="2600" dirty="0" err="1"/>
              <a:t>Beetasolut</a:t>
            </a:r>
            <a:r>
              <a:rPr lang="en-US" sz="2600" dirty="0"/>
              <a:t> </a:t>
            </a:r>
            <a:r>
              <a:rPr lang="en-US" sz="2600" dirty="0" err="1"/>
              <a:t>muodostavat</a:t>
            </a:r>
            <a:r>
              <a:rPr lang="en-US" sz="2600" dirty="0"/>
              <a:t> 1-2 % </a:t>
            </a:r>
            <a:r>
              <a:rPr lang="en-US" sz="2600" dirty="0" err="1"/>
              <a:t>koko</a:t>
            </a:r>
            <a:r>
              <a:rPr lang="en-US" sz="2600" dirty="0"/>
              <a:t> </a:t>
            </a:r>
            <a:r>
              <a:rPr lang="en-US" sz="2600" dirty="0" err="1"/>
              <a:t>haiman</a:t>
            </a:r>
            <a:r>
              <a:rPr lang="en-US" sz="2600" dirty="0"/>
              <a:t> </a:t>
            </a:r>
            <a:r>
              <a:rPr lang="en-US" sz="2600" dirty="0" err="1"/>
              <a:t>massasta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757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4D376D-FBF6-46A2-AD49-08383B68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insuliini 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27C398-CA27-4086-88C0-087C9D46F7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sz="3200" dirty="0"/>
              <a:t>Insuliini on hormoni</a:t>
            </a:r>
          </a:p>
          <a:p>
            <a:r>
              <a:rPr lang="fi-FI" sz="3200" dirty="0"/>
              <a:t>Tärkein insuliinin eritystä lisäävä tekijä on veren glukoosipitoisuuden suureneminen</a:t>
            </a:r>
          </a:p>
          <a:p>
            <a:r>
              <a:rPr lang="fi-FI" sz="3200" dirty="0"/>
              <a:t>Lihaskudos on insuliini tärkein kohdekudos</a:t>
            </a:r>
          </a:p>
          <a:p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www.diabetes.fi/diabetes/lapsen_ja_nuoren_diabetes/lapselle</a:t>
            </a:r>
            <a:endParaRPr lang="fi-FI" dirty="0" smtClean="0"/>
          </a:p>
          <a:p>
            <a:r>
              <a:rPr lang="fi-FI">
                <a:hlinkClick r:id="rId4"/>
              </a:rPr>
              <a:t>https://www.youtube.com/watch?v=GhuFJajzj2Y</a:t>
            </a:r>
            <a:endParaRPr lang="fi-FI"/>
          </a:p>
          <a:p>
            <a:pPr marL="0" indent="0">
              <a:buNone/>
            </a:pPr>
            <a:endParaRPr lang="fi-FI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00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EDEE03-26BB-485A-8895-BBE4A84B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0119F05-0EDF-45E2-82B5-56211C2F23B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3F6392-7DED-46CF-9C16-D02F4AA92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D99EAA-6E1E-40B2-AD29-46BD64A330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85740"/>
            <a:ext cx="10363826" cy="4405459"/>
          </a:xfrm>
        </p:spPr>
        <p:txBody>
          <a:bodyPr>
            <a:noAutofit/>
          </a:bodyPr>
          <a:lstStyle/>
          <a:p>
            <a:r>
              <a:rPr lang="fi-FI" sz="2800" dirty="0"/>
              <a:t>Normaalipainoinen aikuinen tarvitsee perusinsuliinia yleensä 0,3-0,5 yksikköä painokiloa kohti vrk:ssa</a:t>
            </a:r>
          </a:p>
          <a:p>
            <a:r>
              <a:rPr lang="fi-FI" sz="2800" dirty="0"/>
              <a:t>Erittäin yksilöllistä</a:t>
            </a:r>
          </a:p>
          <a:p>
            <a:r>
              <a:rPr lang="fi-FI" sz="2800" dirty="0"/>
              <a:t>Perusinsuliinin osuus on yleensä puolet vrk:n kokonaisinsuliinimäärästä</a:t>
            </a:r>
          </a:p>
          <a:p>
            <a:r>
              <a:rPr lang="fi-FI" sz="2800" dirty="0"/>
              <a:t>N. 10 g </a:t>
            </a:r>
            <a:r>
              <a:rPr lang="fi-FI" sz="2800" dirty="0" err="1"/>
              <a:t>hh:a</a:t>
            </a:r>
            <a:r>
              <a:rPr lang="fi-FI" sz="2800" dirty="0"/>
              <a:t> vaatii 0,5-2 yksikköä pikainsuliinia (erittäin yksilöllistä)</a:t>
            </a:r>
          </a:p>
          <a:p>
            <a:r>
              <a:rPr lang="fi-FI" sz="2800" dirty="0"/>
              <a:t>Vs mittaus </a:t>
            </a:r>
          </a:p>
        </p:txBody>
      </p:sp>
    </p:spTree>
    <p:extLst>
      <p:ext uri="{BB962C8B-B14F-4D97-AF65-F5344CB8AC3E}">
        <p14:creationId xmlns:p14="http://schemas.microsoft.com/office/powerpoint/2010/main" val="31421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70D48C-9128-4CA1-B6FC-54947ECDB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6C372D7-667F-4DF4-BA02-E89D1CEDD05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BB2439-A24E-4792-A485-2BA9515B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BABBA0-713B-47C3-A16D-BDF481921B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https://www.youtube.com/watch?v=goO-YG5-JTY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12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A50F51-1CA9-4471-87EF-A826963A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insuliinivalmisteet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D4D50D-EE2D-433E-955E-D7148DBA93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Insuliini täytyy laittaa </a:t>
            </a:r>
            <a:r>
              <a:rPr lang="fi-FI" sz="3200" dirty="0" err="1"/>
              <a:t>parenteraalisesti</a:t>
            </a:r>
            <a:endParaRPr lang="fi-FI" sz="3200" dirty="0"/>
          </a:p>
          <a:p>
            <a:r>
              <a:rPr lang="fi-FI" sz="3200" dirty="0"/>
              <a:t>Pikainsuliinit, vaikutuksen alku 10 min</a:t>
            </a:r>
          </a:p>
          <a:p>
            <a:r>
              <a:rPr lang="fi-FI" sz="3200" dirty="0"/>
              <a:t>Lyhytvaikutteinen insuliini, vaikutuksen alku 30 min</a:t>
            </a:r>
          </a:p>
          <a:p>
            <a:r>
              <a:rPr lang="fi-FI" sz="3200" dirty="0"/>
              <a:t>Pitkävaikutteinen insuliini, vaikutuksen alku 1,5 h</a:t>
            </a:r>
          </a:p>
          <a:p>
            <a:r>
              <a:rPr lang="fi-FI" sz="3200" dirty="0"/>
              <a:t>Ylipitkävaikutteinen insuliini, vaikutuksen alku 4 h</a:t>
            </a:r>
          </a:p>
        </p:txBody>
      </p:sp>
    </p:spTree>
    <p:extLst>
      <p:ext uri="{BB962C8B-B14F-4D97-AF65-F5344CB8AC3E}">
        <p14:creationId xmlns:p14="http://schemas.microsoft.com/office/powerpoint/2010/main" val="17940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460</Words>
  <Application>Microsoft Office PowerPoint</Application>
  <PresentationFormat>Laajakuva</PresentationFormat>
  <Paragraphs>75</Paragraphs>
  <Slides>19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Tw Cen MT</vt:lpstr>
      <vt:lpstr>Pisara</vt:lpstr>
      <vt:lpstr>diabetes</vt:lpstr>
      <vt:lpstr>PowerPoint-esitys</vt:lpstr>
      <vt:lpstr>Haima erittää ruoansulatukseen entsyymejä Haima tuottaa insuliinia ja glukagonia  </vt:lpstr>
      <vt:lpstr>Mitä insuliini on?</vt:lpstr>
      <vt:lpstr>PowerPoint-esitys</vt:lpstr>
      <vt:lpstr>PowerPoint-esitys</vt:lpstr>
      <vt:lpstr>PowerPoint-esitys</vt:lpstr>
      <vt:lpstr>PowerPoint-esitys</vt:lpstr>
      <vt:lpstr>insuliinivalmisteet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Oraaliset diabeteslääkkeet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</dc:title>
  <dc:creator>Mari Partanen</dc:creator>
  <cp:lastModifiedBy>Partanen Mari</cp:lastModifiedBy>
  <cp:revision>23</cp:revision>
  <dcterms:created xsi:type="dcterms:W3CDTF">2020-01-27T17:25:21Z</dcterms:created>
  <dcterms:modified xsi:type="dcterms:W3CDTF">2021-03-10T07:29:49Z</dcterms:modified>
</cp:coreProperties>
</file>