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4" autoAdjust="0"/>
    <p:restoredTop sz="94660"/>
  </p:normalViewPr>
  <p:slideViewPr>
    <p:cSldViewPr snapToGrid="0">
      <p:cViewPr varScale="1">
        <p:scale>
          <a:sx n="88" d="100"/>
          <a:sy n="88" d="100"/>
        </p:scale>
        <p:origin x="26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nEiY_P_Drb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thl.fi/fi/tutkimus-ja-asiantuntijatyo/vaestotutkimukset/kansallinen-finterveys-tutkimus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areena.yle.fi/1-2127928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thl.fi/documents/974282/1449788/Terveystarkastuskyselykaavake_2015_jakeluun.pdf/3d8c4945-084b-45b0-a65b-3242af8bd2f1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epublications.uef.fi/pub/urn_nbn_fi_uef-20151133/urn_nbn_fi_uef-20151133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FEF6E8A-C0AD-41D6-8810-95D4F4207FF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lihavuus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ACBE8C5-5D86-4405-92CD-C555E87D8CD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24552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8F97180-EF99-4FD4-97F9-5C5BC9137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116541"/>
            <a:ext cx="10364451" cy="842683"/>
          </a:xfrm>
        </p:spPr>
        <p:txBody>
          <a:bodyPr/>
          <a:lstStyle/>
          <a:p>
            <a:r>
              <a:rPr lang="fi-FI" dirty="0" err="1"/>
              <a:t>mbo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2E5F032-0F61-41AD-A80A-60E5D11D9BA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959225"/>
            <a:ext cx="10363826" cy="5782234"/>
          </a:xfrm>
        </p:spPr>
        <p:txBody>
          <a:bodyPr>
            <a:normAutofit/>
          </a:bodyPr>
          <a:lstStyle/>
          <a:p>
            <a:r>
              <a:rPr lang="fi-FI" dirty="0"/>
              <a:t>Henkilöllä on monta terveyttä uhkaavaa häiriötä yhtä aikaa</a:t>
            </a:r>
          </a:p>
          <a:p>
            <a:r>
              <a:rPr lang="fi-FI" dirty="0"/>
              <a:t>On sovittu että kun 3/5 toteutuu, tilaa kutsutaan metaboliseksi oireyhtymäksi:</a:t>
            </a:r>
          </a:p>
          <a:p>
            <a:r>
              <a:rPr lang="fi-FI" sz="2400" b="1" dirty="0"/>
              <a:t>Vyötärön ympärys </a:t>
            </a:r>
            <a:r>
              <a:rPr lang="fi-FI" sz="2400" dirty="0"/>
              <a:t>ylittää miehellä 100 cm ja naisella 90 cm (Jos vyötärö ylittää miehellä 94 cm ja naisella 80 cm, vaara metabolisen oireyhtymän syntyyn on jo olemassa.)</a:t>
            </a:r>
          </a:p>
          <a:p>
            <a:r>
              <a:rPr lang="fi-FI" sz="2400" b="1" dirty="0"/>
              <a:t>Veren </a:t>
            </a:r>
            <a:r>
              <a:rPr lang="fi-FI" sz="2400" b="1" dirty="0" err="1"/>
              <a:t>triglyseridien</a:t>
            </a:r>
            <a:r>
              <a:rPr lang="fi-FI" sz="2400" b="1" dirty="0"/>
              <a:t> </a:t>
            </a:r>
            <a:r>
              <a:rPr lang="fi-FI" sz="2400" dirty="0"/>
              <a:t>määrä on suurentunut (yli 1,7 </a:t>
            </a:r>
            <a:r>
              <a:rPr lang="fi-FI" sz="2400" dirty="0" err="1"/>
              <a:t>mmol</a:t>
            </a:r>
            <a:r>
              <a:rPr lang="fi-FI" sz="2400" dirty="0"/>
              <a:t>/l).</a:t>
            </a:r>
          </a:p>
          <a:p>
            <a:r>
              <a:rPr lang="fi-FI" sz="2400" b="1" dirty="0"/>
              <a:t>Veren HDL-kolesterolin </a:t>
            </a:r>
            <a:r>
              <a:rPr lang="fi-FI" sz="2400" dirty="0"/>
              <a:t>eli hyvän kolesterolin määrä on pienentynyt (alle 1,0 </a:t>
            </a:r>
            <a:r>
              <a:rPr lang="fi-FI" sz="2400" dirty="0" err="1"/>
              <a:t>mmol</a:t>
            </a:r>
            <a:r>
              <a:rPr lang="fi-FI" sz="2400" dirty="0"/>
              <a:t>/l miehellä ja alle 1,3 </a:t>
            </a:r>
            <a:r>
              <a:rPr lang="fi-FI" sz="2400" dirty="0" err="1"/>
              <a:t>mmol</a:t>
            </a:r>
            <a:r>
              <a:rPr lang="fi-FI" sz="2400" dirty="0"/>
              <a:t>/l naisella</a:t>
            </a:r>
          </a:p>
          <a:p>
            <a:r>
              <a:rPr lang="fi-FI" sz="2400" b="1" dirty="0"/>
              <a:t>Verenpaine </a:t>
            </a:r>
            <a:r>
              <a:rPr lang="fi-FI" sz="2400" dirty="0"/>
              <a:t>on koholla (130/85 mmHg tai enemmän</a:t>
            </a:r>
          </a:p>
          <a:p>
            <a:r>
              <a:rPr lang="fi-FI" sz="2400" b="1" dirty="0"/>
              <a:t>paastoverensokeri</a:t>
            </a:r>
            <a:r>
              <a:rPr lang="fi-FI" sz="2400" dirty="0"/>
              <a:t> on ylärajoilla tai kohonnut (plasman glukoosipitoisuus 5,6 </a:t>
            </a:r>
            <a:r>
              <a:rPr lang="fi-FI" sz="2400" dirty="0" err="1"/>
              <a:t>mmol</a:t>
            </a:r>
            <a:r>
              <a:rPr lang="fi-FI" sz="2400" dirty="0"/>
              <a:t>/l tai enemmän</a:t>
            </a:r>
          </a:p>
        </p:txBody>
      </p:sp>
    </p:spTree>
    <p:extLst>
      <p:ext uri="{BB962C8B-B14F-4D97-AF65-F5344CB8AC3E}">
        <p14:creationId xmlns:p14="http://schemas.microsoft.com/office/powerpoint/2010/main" val="1368966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Miten aikuistyypin eli tyypin 2 diabetes liittyy lihomiseen ja katoaa laihtumisen myötä? </a:t>
            </a:r>
            <a:r>
              <a:rPr lang="fi-FI">
                <a:hlinkClick r:id="rId2"/>
              </a:rPr>
              <a:t>- YouTube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91571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94F92BD-3DEE-4660-B37D-5FEDB16FB8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Sisällön paikkamerkki 3">
            <a:extLst>
              <a:ext uri="{FF2B5EF4-FFF2-40B4-BE49-F238E27FC236}">
                <a16:creationId xmlns:a16="http://schemas.microsoft.com/office/drawing/2014/main" id="{05447527-18E9-43E2-904C-061B275DBB37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1649896" y="0"/>
            <a:ext cx="8746434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186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80B857-B303-4990-A312-3B3D12ACD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6BF288-C094-44DC-8990-CEDBB348241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618518"/>
            <a:ext cx="10363826" cy="5172682"/>
          </a:xfrm>
        </p:spPr>
        <p:txBody>
          <a:bodyPr>
            <a:noAutofit/>
          </a:bodyPr>
          <a:lstStyle/>
          <a:p>
            <a:r>
              <a:rPr lang="fi-FI" sz="2800" dirty="0"/>
              <a:t>Lihavuuden yleistyminen on merkittävä kansanterveyden haaste</a:t>
            </a:r>
          </a:p>
          <a:p>
            <a:r>
              <a:rPr lang="fi-FI" sz="2800" dirty="0"/>
              <a:t>Ylipaino ja lihavuus lisäävät riskiä sairastua </a:t>
            </a:r>
          </a:p>
          <a:p>
            <a:pPr lvl="1"/>
            <a:r>
              <a:rPr lang="fi-FI" sz="2800" dirty="0"/>
              <a:t>Tyypin 2 diabetekseen</a:t>
            </a:r>
          </a:p>
          <a:p>
            <a:pPr lvl="1"/>
            <a:r>
              <a:rPr lang="fi-FI" sz="2800" dirty="0"/>
              <a:t>Sydän- ha verisuonitauteihin</a:t>
            </a:r>
          </a:p>
          <a:p>
            <a:pPr lvl="1"/>
            <a:r>
              <a:rPr lang="fi-FI" sz="2800" dirty="0"/>
              <a:t>Tuki- ja liikuntaelinsairauksiin</a:t>
            </a:r>
          </a:p>
          <a:p>
            <a:pPr lvl="1"/>
            <a:r>
              <a:rPr lang="fi-FI" sz="2800" dirty="0"/>
              <a:t>Erilaisiin syöpäsairauksiin</a:t>
            </a:r>
          </a:p>
          <a:p>
            <a:r>
              <a:rPr lang="fi-FI" sz="2800" dirty="0"/>
              <a:t>Lihavuus on yhteydessä lisääntyneeseen ennenaikaiseen kuolleisuusriskiin</a:t>
            </a:r>
          </a:p>
        </p:txBody>
      </p:sp>
    </p:spTree>
    <p:extLst>
      <p:ext uri="{BB962C8B-B14F-4D97-AF65-F5344CB8AC3E}">
        <p14:creationId xmlns:p14="http://schemas.microsoft.com/office/powerpoint/2010/main" val="689916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94D8522-CE9C-4F95-8713-B3E26625C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Sisällön paikkamerkki 3">
            <a:extLst>
              <a:ext uri="{FF2B5EF4-FFF2-40B4-BE49-F238E27FC236}">
                <a16:creationId xmlns:a16="http://schemas.microsoft.com/office/drawing/2014/main" id="{B140BD23-1431-4408-98D9-29F8C0BEC96D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999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ACD2491-A5EE-4A42-8614-E77BD62594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869624"/>
          </a:xfrm>
        </p:spPr>
        <p:txBody>
          <a:bodyPr/>
          <a:lstStyle/>
          <a:p>
            <a:r>
              <a:rPr lang="fi-FI" dirty="0"/>
              <a:t>Vuonna 2017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B41FE08-D5B7-4D75-9EBA-556527C816D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299882"/>
            <a:ext cx="10363826" cy="5432612"/>
          </a:xfrm>
        </p:spPr>
        <p:txBody>
          <a:bodyPr>
            <a:normAutofit lnSpcReduction="10000"/>
          </a:bodyPr>
          <a:lstStyle/>
          <a:p>
            <a:r>
              <a:rPr lang="fi-FI" sz="2600" dirty="0"/>
              <a:t>Miesten keskimääräinen painoindeksi oli 27,7 kg/m</a:t>
            </a:r>
            <a:r>
              <a:rPr lang="fi-FI" sz="2600" baseline="30000" dirty="0"/>
              <a:t>2</a:t>
            </a:r>
            <a:endParaRPr lang="fi-FI" sz="2600" dirty="0"/>
          </a:p>
          <a:p>
            <a:r>
              <a:rPr lang="fi-FI" sz="2600" dirty="0"/>
              <a:t>Miehistä vähintään ylipainoisia oli 71,9 % (painoindeksi 25 kg/m</a:t>
            </a:r>
            <a:r>
              <a:rPr lang="fi-FI" sz="2600" baseline="30000" dirty="0"/>
              <a:t>2</a:t>
            </a:r>
            <a:r>
              <a:rPr lang="fi-FI" sz="2600" dirty="0"/>
              <a:t> tai enemmän)</a:t>
            </a:r>
          </a:p>
          <a:p>
            <a:r>
              <a:rPr lang="fi-FI" sz="2600" dirty="0"/>
              <a:t>Miehistä lihavia oli 26,1 % (painoindeksi 30 kg/m</a:t>
            </a:r>
            <a:r>
              <a:rPr lang="fi-FI" sz="2600" baseline="30000" dirty="0"/>
              <a:t>2</a:t>
            </a:r>
            <a:r>
              <a:rPr lang="fi-FI" sz="2600" dirty="0"/>
              <a:t> tai enemmän)</a:t>
            </a:r>
          </a:p>
          <a:p>
            <a:r>
              <a:rPr lang="fi-FI" sz="2600" dirty="0"/>
              <a:t>Naisten keskimääräinen painoindeksi oli 27,5 kg/m</a:t>
            </a:r>
            <a:r>
              <a:rPr lang="fi-FI" sz="2600" baseline="30000" dirty="0"/>
              <a:t>2</a:t>
            </a:r>
            <a:endParaRPr lang="fi-FI" sz="2600" dirty="0"/>
          </a:p>
          <a:p>
            <a:r>
              <a:rPr lang="fi-FI" sz="2600" dirty="0"/>
              <a:t>Naisista vähintään ylipainoisia oli 63,2 % (painoindeksi 25 kg/m</a:t>
            </a:r>
            <a:r>
              <a:rPr lang="fi-FI" sz="2600" baseline="30000" dirty="0"/>
              <a:t>2 </a:t>
            </a:r>
            <a:r>
              <a:rPr lang="fi-FI" sz="2600" dirty="0"/>
              <a:t>tai enemmän)</a:t>
            </a:r>
          </a:p>
          <a:p>
            <a:r>
              <a:rPr lang="fi-FI" sz="2600" dirty="0"/>
              <a:t>Naisista lihavia oli 27,5 % (painoindeksi 30 kg/m</a:t>
            </a:r>
            <a:r>
              <a:rPr lang="fi-FI" sz="2600" baseline="30000" dirty="0"/>
              <a:t>2 </a:t>
            </a:r>
            <a:r>
              <a:rPr lang="fi-FI" sz="2600" dirty="0"/>
              <a:t>tai enemmän)</a:t>
            </a:r>
          </a:p>
          <a:p>
            <a:r>
              <a:rPr lang="fi-FI" sz="2600" dirty="0"/>
              <a:t>Lähes joka toinen aikuinen (46 %) oli vyötärölihava</a:t>
            </a:r>
          </a:p>
          <a:p>
            <a:r>
              <a:rPr lang="fi-FI" sz="2600" dirty="0"/>
              <a:t>Lähteet: </a:t>
            </a:r>
            <a:r>
              <a:rPr lang="fi-FI" sz="2600" dirty="0" err="1">
                <a:hlinkClick r:id="rId2"/>
              </a:rPr>
              <a:t>FinTerveys</a:t>
            </a:r>
            <a:r>
              <a:rPr lang="fi-FI" sz="2600" dirty="0">
                <a:hlinkClick r:id="rId2"/>
              </a:rPr>
              <a:t> 2017 -tutkimus</a:t>
            </a:r>
            <a:endParaRPr lang="fi-FI" sz="2600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304089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BC96B6C-2544-449B-A10A-C167B9001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6B79536-8F38-40C7-9FA9-968284A83D4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726142"/>
            <a:ext cx="10363826" cy="5065058"/>
          </a:xfrm>
        </p:spPr>
        <p:txBody>
          <a:bodyPr>
            <a:noAutofit/>
          </a:bodyPr>
          <a:lstStyle/>
          <a:p>
            <a:r>
              <a:rPr lang="fi-FI" sz="2800" dirty="0"/>
              <a:t>Elintavoilla on merkitystä myös psyykkiseen hyvinvointiin</a:t>
            </a:r>
          </a:p>
          <a:p>
            <a:r>
              <a:rPr lang="fi-FI" sz="2800" dirty="0"/>
              <a:t>Mielenterveyshäiriöitä sairastavilla elintapojen merkitys voi olla vielä suurempi, vaikuttaen MM. oireiden vakavuuteen</a:t>
            </a:r>
          </a:p>
          <a:p>
            <a:r>
              <a:rPr lang="fi-FI" sz="1800" dirty="0">
                <a:hlinkClick r:id="rId2"/>
              </a:rPr>
              <a:t>https://areena.yle.fi/1-2127928</a:t>
            </a:r>
            <a:endParaRPr lang="fi-FI" sz="1800" dirty="0"/>
          </a:p>
          <a:p>
            <a:r>
              <a:rPr lang="fi-FI" sz="2800" dirty="0"/>
              <a:t>Skitsofreniaa sairastavilla on 15-20 v lyhyempi elinajan odote kuin yleisväestöllä</a:t>
            </a:r>
          </a:p>
          <a:p>
            <a:r>
              <a:rPr lang="fi-FI" sz="2800" dirty="0"/>
              <a:t>Sairaudet, joihin elintavoilla on vaikutusta, ovat skitsofreniaa sairastavilla yleisempiä. Niitä ovat:</a:t>
            </a:r>
          </a:p>
          <a:p>
            <a:pPr lvl="1"/>
            <a:r>
              <a:rPr lang="fi-FI" sz="2800" dirty="0"/>
              <a:t>Sydän- ja verisuonitaudit, tyypin 2 diabetes, MBO ja osteoporoosi</a:t>
            </a:r>
          </a:p>
        </p:txBody>
      </p:sp>
    </p:spTree>
    <p:extLst>
      <p:ext uri="{BB962C8B-B14F-4D97-AF65-F5344CB8AC3E}">
        <p14:creationId xmlns:p14="http://schemas.microsoft.com/office/powerpoint/2010/main" val="30670810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DE01AA9-9A2A-49EE-B54A-5910871618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B8F8F12-89FB-4721-BF70-1CBE04231D3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376518"/>
            <a:ext cx="10363826" cy="5414681"/>
          </a:xfrm>
        </p:spPr>
        <p:txBody>
          <a:bodyPr>
            <a:noAutofit/>
          </a:bodyPr>
          <a:lstStyle/>
          <a:p>
            <a:r>
              <a:rPr lang="fi-FI" sz="2800" dirty="0"/>
              <a:t>Ylipaino johtuu usein elintavoista, mutta myös lääkitysten epäedullisista metabolisista vaikutuksista</a:t>
            </a:r>
          </a:p>
          <a:p>
            <a:r>
              <a:rPr lang="fi-FI" sz="2800" dirty="0"/>
              <a:t>Uuden polven psykoosilääkkeet: </a:t>
            </a:r>
            <a:r>
              <a:rPr lang="fi-FI" sz="2800" dirty="0" err="1"/>
              <a:t>klotsapiini</a:t>
            </a:r>
            <a:r>
              <a:rPr lang="fi-FI" sz="2800" dirty="0"/>
              <a:t> ja </a:t>
            </a:r>
            <a:r>
              <a:rPr lang="fi-FI" sz="2800" dirty="0" err="1"/>
              <a:t>olantsapiini</a:t>
            </a:r>
            <a:r>
              <a:rPr lang="fi-FI" sz="2800" dirty="0"/>
              <a:t> ongelmallisimmat lääkkeet. lisäävät pitkällä aikavälillä sydän- ja verisuonisairauksien riskiä</a:t>
            </a:r>
          </a:p>
          <a:p>
            <a:r>
              <a:rPr lang="fi-FI" sz="2800" dirty="0" err="1"/>
              <a:t>Klotsapiini</a:t>
            </a:r>
            <a:r>
              <a:rPr lang="fi-FI" sz="2800" dirty="0"/>
              <a:t> ja </a:t>
            </a:r>
            <a:r>
              <a:rPr lang="fi-FI" sz="2800" dirty="0" err="1"/>
              <a:t>olantsapiini</a:t>
            </a:r>
            <a:r>
              <a:rPr lang="fi-FI" sz="2800" dirty="0"/>
              <a:t> lisäävät myös diabeteksen kehittymisen riskiä</a:t>
            </a:r>
          </a:p>
          <a:p>
            <a:r>
              <a:rPr lang="fi-FI" sz="2800" dirty="0" err="1"/>
              <a:t>Trisykliset</a:t>
            </a:r>
            <a:r>
              <a:rPr lang="fi-FI" sz="2800" dirty="0"/>
              <a:t> masennuslääkkeet (esim. </a:t>
            </a:r>
            <a:r>
              <a:rPr lang="fi-FI" sz="2800" dirty="0" err="1"/>
              <a:t>amitriptyliini</a:t>
            </a:r>
            <a:r>
              <a:rPr lang="fi-FI" sz="2800" dirty="0"/>
              <a:t>, </a:t>
            </a:r>
            <a:r>
              <a:rPr lang="fi-FI" sz="2800" dirty="0" err="1"/>
              <a:t>doksepiini</a:t>
            </a:r>
            <a:r>
              <a:rPr lang="fi-FI" sz="2800" dirty="0"/>
              <a:t>) sekä </a:t>
            </a:r>
            <a:r>
              <a:rPr lang="fi-FI" sz="2800" dirty="0" err="1"/>
              <a:t>mianseriini</a:t>
            </a:r>
            <a:r>
              <a:rPr lang="fi-FI" sz="2800" dirty="0"/>
              <a:t> ja </a:t>
            </a:r>
            <a:r>
              <a:rPr lang="fi-FI" sz="2800" dirty="0" err="1"/>
              <a:t>mirtatsapiini</a:t>
            </a:r>
            <a:r>
              <a:rPr lang="fi-FI" sz="2800" dirty="0"/>
              <a:t> aiheuttavat joskus huomattavaa painonnousua</a:t>
            </a:r>
          </a:p>
        </p:txBody>
      </p:sp>
    </p:spTree>
    <p:extLst>
      <p:ext uri="{BB962C8B-B14F-4D97-AF65-F5344CB8AC3E}">
        <p14:creationId xmlns:p14="http://schemas.microsoft.com/office/powerpoint/2010/main" val="2609188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3B7E035-C732-4984-A945-2497097DF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D04D22C-7D5F-455B-B83F-2689569DEF9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872391"/>
          </a:xfrm>
        </p:spPr>
        <p:txBody>
          <a:bodyPr>
            <a:normAutofit fontScale="92500" lnSpcReduction="10000"/>
          </a:bodyPr>
          <a:lstStyle/>
          <a:p>
            <a:r>
              <a:rPr lang="fi-FI" sz="2800" dirty="0"/>
              <a:t>Lääkkeiden aiheuttama painonnousu voi olla ongelmallista itsetunnon kannalta</a:t>
            </a:r>
          </a:p>
          <a:p>
            <a:r>
              <a:rPr lang="fi-FI" sz="2800" dirty="0"/>
              <a:t>Lääkkeiden aiheuttamaa painonnousua voidaan estää liikunnan ja dieetin avulla</a:t>
            </a:r>
          </a:p>
          <a:p>
            <a:r>
              <a:rPr lang="fi-FI" sz="2800" dirty="0"/>
              <a:t>Kellokosken sairaalassa on kehitetty kysely terveystottumuksista ja elämäntavoista</a:t>
            </a:r>
          </a:p>
          <a:p>
            <a:r>
              <a:rPr lang="fi-FI" dirty="0">
                <a:hlinkClick r:id="rId2"/>
              </a:rPr>
              <a:t>https://thl.fi/documents/974282/1449788/Terveystarkastuskyselykaavake_2015_jakeluun.pdf/3d8c4945-084b-45b0-a65b-3242af8bd2f1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643460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A4FB7B1-B4ED-4A82-80D6-D027EB86C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86F3234-BBCF-42FD-8F7C-8FA1CDD2DCC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fi-FI" sz="2800" dirty="0"/>
              <a:t>Vakavia mielenterveyden häiriöitä sairastavilla on, useammin kuin yleisväestöllä, yksipuolinen, vain vähän hyödyllisiä ravintoaineita sisältävä ruokavalio, liian suuret annoskoot ja </a:t>
            </a:r>
            <a:r>
              <a:rPr lang="fi-FI" sz="2800" dirty="0" err="1"/>
              <a:t>epäsäännöllimnen</a:t>
            </a:r>
            <a:r>
              <a:rPr lang="fi-FI" sz="2800" dirty="0"/>
              <a:t> </a:t>
            </a:r>
            <a:r>
              <a:rPr lang="fi-FI" sz="2800" dirty="0" err="1"/>
              <a:t>aterirytmi</a:t>
            </a:r>
            <a:endParaRPr lang="fi-FI" sz="2800" dirty="0"/>
          </a:p>
          <a:p>
            <a:r>
              <a:rPr lang="fi-FI" sz="2800" dirty="0"/>
              <a:t>Lihavuuden ja masennuksen välinen yhteys</a:t>
            </a:r>
          </a:p>
          <a:p>
            <a:r>
              <a:rPr lang="fi-FI" dirty="0">
                <a:hlinkClick r:id="rId2"/>
              </a:rPr>
              <a:t>https://epublications.uef.fi/pub/urn_nbn_fi_uef-20151133/urn_nbn_fi_uef-20151133.pdf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72573367"/>
      </p:ext>
    </p:extLst>
  </p:cSld>
  <p:clrMapOvr>
    <a:masterClrMapping/>
  </p:clrMapOvr>
</p:sld>
</file>

<file path=ppt/theme/theme1.xml><?xml version="1.0" encoding="utf-8"?>
<a:theme xmlns:a="http://schemas.openxmlformats.org/drawingml/2006/main" name="Pisar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TM04033925[[fn=Pisara]]</Template>
  <TotalTime>73</TotalTime>
  <Words>400</Words>
  <Application>Microsoft Office PowerPoint</Application>
  <PresentationFormat>Laajakuva</PresentationFormat>
  <Paragraphs>43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4" baseType="lpstr">
      <vt:lpstr>Arial</vt:lpstr>
      <vt:lpstr>Tw Cen MT</vt:lpstr>
      <vt:lpstr>Pisara</vt:lpstr>
      <vt:lpstr>lihavuus</vt:lpstr>
      <vt:lpstr>PowerPoint-esitys</vt:lpstr>
      <vt:lpstr>PowerPoint-esitys</vt:lpstr>
      <vt:lpstr>PowerPoint-esitys</vt:lpstr>
      <vt:lpstr>Vuonna 2017</vt:lpstr>
      <vt:lpstr>PowerPoint-esitys</vt:lpstr>
      <vt:lpstr>PowerPoint-esitys</vt:lpstr>
      <vt:lpstr>PowerPoint-esitys</vt:lpstr>
      <vt:lpstr>PowerPoint-esitys</vt:lpstr>
      <vt:lpstr>mbo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lihavuus</dc:title>
  <dc:creator>Partanen Mari</dc:creator>
  <cp:lastModifiedBy>Partanen Mari</cp:lastModifiedBy>
  <cp:revision>9</cp:revision>
  <dcterms:created xsi:type="dcterms:W3CDTF">2020-01-26T16:41:52Z</dcterms:created>
  <dcterms:modified xsi:type="dcterms:W3CDTF">2021-03-10T09:55:54Z</dcterms:modified>
</cp:coreProperties>
</file>