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43" y="7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rveyskirjasto.fi/terveyskirjasto/tk.koti?p_artikkeli=dlk0004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EiY_P_Drb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MBO = metabolinen oireyhtymä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15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Metabolinen = aineenvaihdunnallinen</a:t>
            </a:r>
          </a:p>
          <a:p>
            <a:r>
              <a:rPr lang="fi-FI" dirty="0" smtClean="0"/>
              <a:t>Oireyhtymä = yhdistelmä oireita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2611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Diagnoosikriteerit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31136" y="2367643"/>
            <a:ext cx="7729728" cy="3853543"/>
          </a:xfrm>
        </p:spPr>
        <p:txBody>
          <a:bodyPr>
            <a:normAutofit/>
          </a:bodyPr>
          <a:lstStyle/>
          <a:p>
            <a:r>
              <a:rPr lang="fi-FI" dirty="0" smtClean="0"/>
              <a:t>3 kriteeriä 5:stä:</a:t>
            </a:r>
          </a:p>
          <a:p>
            <a:r>
              <a:rPr lang="fi-FI" dirty="0" smtClean="0"/>
              <a:t>Suurentunut vyötärönympärys</a:t>
            </a:r>
          </a:p>
          <a:p>
            <a:pPr lvl="1"/>
            <a:r>
              <a:rPr lang="fi-FI" dirty="0" smtClean="0"/>
              <a:t>Miehet 100 cm ja naiset 90 cm</a:t>
            </a:r>
          </a:p>
          <a:p>
            <a:r>
              <a:rPr lang="fi-FI" dirty="0" err="1" smtClean="0"/>
              <a:t>Triglyseridit</a:t>
            </a:r>
            <a:r>
              <a:rPr lang="fi-FI" dirty="0" smtClean="0"/>
              <a:t> </a:t>
            </a:r>
            <a:r>
              <a:rPr lang="fi-FI" u="sng" dirty="0" smtClean="0"/>
              <a:t>&gt; </a:t>
            </a:r>
            <a:r>
              <a:rPr lang="fi-FI" dirty="0" smtClean="0"/>
              <a:t>1,7 </a:t>
            </a:r>
            <a:r>
              <a:rPr lang="fi-FI" dirty="0" err="1" smtClean="0"/>
              <a:t>mmol</a:t>
            </a:r>
            <a:r>
              <a:rPr lang="fi-FI" dirty="0" smtClean="0"/>
              <a:t>/l </a:t>
            </a:r>
          </a:p>
          <a:p>
            <a:r>
              <a:rPr lang="fi-FI" dirty="0" smtClean="0"/>
              <a:t>HDL-kolesteroli &lt; 1.0 </a:t>
            </a:r>
            <a:r>
              <a:rPr lang="fi-FI" dirty="0" err="1" smtClean="0"/>
              <a:t>mmol</a:t>
            </a:r>
            <a:r>
              <a:rPr lang="fi-FI" dirty="0" smtClean="0"/>
              <a:t>/l miehillä ja &lt;1.3 </a:t>
            </a:r>
            <a:r>
              <a:rPr lang="fi-FI" dirty="0" err="1" smtClean="0"/>
              <a:t>mmol</a:t>
            </a:r>
            <a:r>
              <a:rPr lang="fi-FI" dirty="0" smtClean="0"/>
              <a:t>/l naisilla</a:t>
            </a:r>
          </a:p>
          <a:p>
            <a:r>
              <a:rPr lang="fi-FI" dirty="0" smtClean="0"/>
              <a:t>Verenpaine</a:t>
            </a:r>
            <a:r>
              <a:rPr lang="fi-FI" u="sng" dirty="0" smtClean="0"/>
              <a:t> &gt; </a:t>
            </a:r>
            <a:r>
              <a:rPr lang="fi-FI" dirty="0" smtClean="0"/>
              <a:t>130/85 </a:t>
            </a:r>
          </a:p>
          <a:p>
            <a:r>
              <a:rPr lang="fi-FI" u="sng" dirty="0" smtClean="0"/>
              <a:t>Paastoglukoosi &gt; </a:t>
            </a:r>
            <a:r>
              <a:rPr lang="fi-FI" dirty="0" smtClean="0"/>
              <a:t>5.6 </a:t>
            </a:r>
            <a:r>
              <a:rPr lang="fi-FI" dirty="0" err="1" smtClean="0"/>
              <a:t>mmol</a:t>
            </a:r>
            <a:r>
              <a:rPr lang="fi-FI" dirty="0" smtClean="0"/>
              <a:t>/l </a:t>
            </a:r>
          </a:p>
          <a:p>
            <a:r>
              <a:rPr lang="fi-FI" dirty="0">
                <a:hlinkClick r:id="rId2"/>
              </a:rPr>
              <a:t>Metabolinen oireyhtymä (MBO) (terveyskirjasto.fi</a:t>
            </a:r>
            <a:r>
              <a:rPr lang="fi-FI" dirty="0" smtClean="0">
                <a:hlinkClick r:id="rId2"/>
              </a:rPr>
              <a:t>)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899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3-5 kertainen diabetesriski </a:t>
            </a:r>
          </a:p>
          <a:p>
            <a:r>
              <a:rPr lang="fi-FI" dirty="0" smtClean="0"/>
              <a:t>76 % kohonnut sepelvaltimotaudin riski</a:t>
            </a:r>
          </a:p>
          <a:p>
            <a:r>
              <a:rPr lang="fi-FI" dirty="0" smtClean="0"/>
              <a:t>2x todennäköisempi ennenaikainen kuolleisuus</a:t>
            </a:r>
          </a:p>
          <a:p>
            <a:r>
              <a:rPr lang="fi-FI" dirty="0" smtClean="0"/>
              <a:t>Lukuisia komplikaatioita sekä elämänlaadun lasku</a:t>
            </a:r>
          </a:p>
          <a:p>
            <a:r>
              <a:rPr lang="fi-FI" dirty="0" smtClean="0"/>
              <a:t>Vatsaonteloon </a:t>
            </a:r>
            <a:r>
              <a:rPr lang="fi-FI" smtClean="0"/>
              <a:t>kertyvä rasvakudos!!!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0119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Tyypin 2 diabetes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Miten aikuistyypin eli tyypin 2 diabetes liittyy lihomiseen ja katoaa laihtumisen myötä? - YouTube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884909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83</TotalTime>
  <Words>93</Words>
  <Application>Microsoft Office PowerPoint</Application>
  <PresentationFormat>Laajakuva</PresentationFormat>
  <Paragraphs>19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Parcel</vt:lpstr>
      <vt:lpstr>MBO = metabolinen oireyhtymä</vt:lpstr>
      <vt:lpstr>PowerPoint-esitys</vt:lpstr>
      <vt:lpstr>Diagnoosikriteerit</vt:lpstr>
      <vt:lpstr>PowerPoint-esitys</vt:lpstr>
      <vt:lpstr>Tyypin 2 diabetes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MBO = metabolinen oireyhtymä</dc:title>
  <dc:creator>Partanen Mari</dc:creator>
  <cp:lastModifiedBy>Partanen Mari</cp:lastModifiedBy>
  <cp:revision>4</cp:revision>
  <dcterms:created xsi:type="dcterms:W3CDTF">2021-03-10T09:38:32Z</dcterms:created>
  <dcterms:modified xsi:type="dcterms:W3CDTF">2021-03-10T11:02:11Z</dcterms:modified>
</cp:coreProperties>
</file>