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46" r:id="rId1"/>
  </p:sldMasterIdLst>
  <p:sldIdLst>
    <p:sldId id="257" r:id="rId2"/>
    <p:sldId id="261" r:id="rId3"/>
    <p:sldId id="259" r:id="rId4"/>
    <p:sldId id="260" r:id="rId5"/>
    <p:sldId id="262" r:id="rId6"/>
    <p:sldId id="263" r:id="rId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BA8B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47" d="100"/>
          <a:sy n="47" d="100"/>
        </p:scale>
        <p:origin x="43" y="715"/>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39E3965E-AC41-4711-9D10-E25ABB132D86}"/>
              </a:ext>
            </a:extLst>
          </p:cNvPr>
          <p:cNvSpPr/>
          <p:nvPr/>
        </p:nvSpPr>
        <p:spPr>
          <a:xfrm>
            <a:off x="3175" y="6400800"/>
            <a:ext cx="12188825" cy="4572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90000"/>
              </a:lnSpc>
              <a:defRPr sz="8000" spc="-50" baseline="0">
                <a:solidFill>
                  <a:schemeClr val="tx1">
                    <a:lumMod val="85000"/>
                    <a:lumOff val="1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1100051" y="4645152"/>
            <a:ext cx="10058400" cy="1143000"/>
          </a:xfrm>
        </p:spPr>
        <p:txBody>
          <a:bodyPr lIns="91440" rIns="91440">
            <a:normAutofit/>
          </a:bodyPr>
          <a:lstStyle>
            <a:lvl1pPr marL="0" indent="0" algn="l">
              <a:buNone/>
              <a:defRPr sz="2400" cap="all" spc="200" baseline="0">
                <a:solidFill>
                  <a:schemeClr val="tx1"/>
                </a:solidFill>
                <a:latin typeface="+mn-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cxnSp>
        <p:nvCxnSpPr>
          <p:cNvPr id="9" name="Straight Connector 8">
            <a:extLst>
              <a:ext uri="{FF2B5EF4-FFF2-40B4-BE49-F238E27FC236}">
                <a16:creationId xmlns:a16="http://schemas.microsoft.com/office/drawing/2014/main" id="{1F5DC8C3-BA5F-4EED-BB9A-A14272BD82A1}"/>
              </a:ext>
            </a:extLst>
          </p:cNvPr>
          <p:cNvCxnSpPr/>
          <p:nvPr/>
        </p:nvCxnSpPr>
        <p:spPr>
          <a:xfrm>
            <a:off x="1207658" y="4474741"/>
            <a:ext cx="9875520"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4" name="Date Placeholder 3">
            <a:extLst>
              <a:ext uri="{FF2B5EF4-FFF2-40B4-BE49-F238E27FC236}">
                <a16:creationId xmlns:a16="http://schemas.microsoft.com/office/drawing/2014/main" id="{9925CCF1-92C0-4AF3-BFAF-4921631915AB}"/>
              </a:ext>
            </a:extLst>
          </p:cNvPr>
          <p:cNvSpPr>
            <a:spLocks noGrp="1"/>
          </p:cNvSpPr>
          <p:nvPr>
            <p:ph type="dt" sz="half" idx="10"/>
          </p:nvPr>
        </p:nvSpPr>
        <p:spPr/>
        <p:txBody>
          <a:bodyPr/>
          <a:lstStyle/>
          <a:p>
            <a:fld id="{9184DA70-C731-4C70-880D-CCD4705E623C}" type="datetime1">
              <a:rPr lang="en-US" smtClean="0"/>
              <a:t>3/19/2021</a:t>
            </a:fld>
            <a:endParaRPr lang="en-US" dirty="0"/>
          </a:p>
        </p:txBody>
      </p:sp>
      <p:sp>
        <p:nvSpPr>
          <p:cNvPr id="5" name="Footer Placeholder 4">
            <a:extLst>
              <a:ext uri="{FF2B5EF4-FFF2-40B4-BE49-F238E27FC236}">
                <a16:creationId xmlns:a16="http://schemas.microsoft.com/office/drawing/2014/main" id="{051A78A9-3DFF-4937-A9F2-5D8CF495F367}"/>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5FAEB271-5CC0-4759-BC6E-8BE53AB227C0}"/>
              </a:ext>
            </a:extLst>
          </p:cNvPr>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425833149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a:extLst>
              <a:ext uri="{FF2B5EF4-FFF2-40B4-BE49-F238E27FC236}">
                <a16:creationId xmlns:a16="http://schemas.microsoft.com/office/drawing/2014/main" id="{7D5506EE-1026-4F35-9ACC-BD05BE0F9B36}"/>
              </a:ext>
            </a:extLst>
          </p:cNvPr>
          <p:cNvSpPr>
            <a:spLocks noGrp="1"/>
          </p:cNvSpPr>
          <p:nvPr>
            <p:ph type="dt" sz="half" idx="10"/>
          </p:nvPr>
        </p:nvSpPr>
        <p:spPr/>
        <p:txBody>
          <a:bodyPr/>
          <a:lstStyle/>
          <a:p>
            <a:fld id="{B612A279-0833-481D-8C56-F67FD0AC6C50}" type="datetime1">
              <a:rPr lang="en-US" smtClean="0"/>
              <a:t>3/19/2021</a:t>
            </a:fld>
            <a:endParaRPr lang="en-US" dirty="0"/>
          </a:p>
        </p:txBody>
      </p:sp>
      <p:sp>
        <p:nvSpPr>
          <p:cNvPr id="8" name="Footer Placeholder 7">
            <a:extLst>
              <a:ext uri="{FF2B5EF4-FFF2-40B4-BE49-F238E27FC236}">
                <a16:creationId xmlns:a16="http://schemas.microsoft.com/office/drawing/2014/main" id="{B7696E5F-8D95-4450-AE52-5438E6EDE2BF}"/>
              </a:ext>
            </a:extLst>
          </p:cNvPr>
          <p:cNvSpPr>
            <a:spLocks noGrp="1"/>
          </p:cNvSpPr>
          <p:nvPr>
            <p:ph type="ftr" sz="quarter" idx="11"/>
          </p:nvPr>
        </p:nvSpPr>
        <p:spPr/>
        <p:txBody>
          <a:bodyPr/>
          <a:lstStyle/>
          <a:p>
            <a:endParaRPr lang="en-US" dirty="0"/>
          </a:p>
        </p:txBody>
      </p:sp>
      <p:sp>
        <p:nvSpPr>
          <p:cNvPr id="9" name="Slide Number Placeholder 8">
            <a:extLst>
              <a:ext uri="{FF2B5EF4-FFF2-40B4-BE49-F238E27FC236}">
                <a16:creationId xmlns:a16="http://schemas.microsoft.com/office/drawing/2014/main" id="{999B2253-74CC-409E-BEB0-F8EFCFCB5629}"/>
              </a:ext>
            </a:extLst>
          </p:cNvPr>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16722698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E1B68A5B-D9FA-424B-A4EB-30E7223836B3}"/>
              </a:ext>
            </a:extLst>
          </p:cNvPr>
          <p:cNvSpPr/>
          <p:nvPr/>
        </p:nvSpPr>
        <p:spPr>
          <a:xfrm>
            <a:off x="3175" y="6400800"/>
            <a:ext cx="12188825" cy="4572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2302"/>
            <a:ext cx="2628900" cy="575989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412302"/>
            <a:ext cx="7734300" cy="5759898"/>
          </a:xfrm>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a:extLst>
              <a:ext uri="{FF2B5EF4-FFF2-40B4-BE49-F238E27FC236}">
                <a16:creationId xmlns:a16="http://schemas.microsoft.com/office/drawing/2014/main" id="{AF33D6B0-F070-45C4-A472-19F432BE3932}"/>
              </a:ext>
            </a:extLst>
          </p:cNvPr>
          <p:cNvSpPr>
            <a:spLocks noGrp="1"/>
          </p:cNvSpPr>
          <p:nvPr>
            <p:ph type="dt" sz="half" idx="10"/>
          </p:nvPr>
        </p:nvSpPr>
        <p:spPr/>
        <p:txBody>
          <a:bodyPr/>
          <a:lstStyle/>
          <a:p>
            <a:fld id="{6587DA83-5663-4C9C-B9AA-0B40A3DAFF81}" type="datetime1">
              <a:rPr lang="en-US" smtClean="0"/>
              <a:t>3/19/2021</a:t>
            </a:fld>
            <a:endParaRPr lang="en-US" dirty="0"/>
          </a:p>
        </p:txBody>
      </p:sp>
      <p:sp>
        <p:nvSpPr>
          <p:cNvPr id="8" name="Footer Placeholder 7">
            <a:extLst>
              <a:ext uri="{FF2B5EF4-FFF2-40B4-BE49-F238E27FC236}">
                <a16:creationId xmlns:a16="http://schemas.microsoft.com/office/drawing/2014/main" id="{9975399F-DAB2-410D-967F-ED17E6F796E7}"/>
              </a:ext>
            </a:extLst>
          </p:cNvPr>
          <p:cNvSpPr>
            <a:spLocks noGrp="1"/>
          </p:cNvSpPr>
          <p:nvPr>
            <p:ph type="ftr" sz="quarter" idx="11"/>
          </p:nvPr>
        </p:nvSpPr>
        <p:spPr/>
        <p:txBody>
          <a:bodyPr/>
          <a:lstStyle/>
          <a:p>
            <a:endParaRPr lang="en-US" dirty="0"/>
          </a:p>
        </p:txBody>
      </p:sp>
      <p:sp>
        <p:nvSpPr>
          <p:cNvPr id="10" name="Slide Number Placeholder 9">
            <a:extLst>
              <a:ext uri="{FF2B5EF4-FFF2-40B4-BE49-F238E27FC236}">
                <a16:creationId xmlns:a16="http://schemas.microsoft.com/office/drawing/2014/main" id="{F762A46F-6BE5-4D12-9412-5CA7672EA8EC}"/>
              </a:ext>
            </a:extLst>
          </p:cNvPr>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7618272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a:extLst>
              <a:ext uri="{FF2B5EF4-FFF2-40B4-BE49-F238E27FC236}">
                <a16:creationId xmlns:a16="http://schemas.microsoft.com/office/drawing/2014/main" id="{354D8B55-9EA8-4B81-8E84-9B93B0A27559}"/>
              </a:ext>
            </a:extLst>
          </p:cNvPr>
          <p:cNvSpPr>
            <a:spLocks noGrp="1"/>
          </p:cNvSpPr>
          <p:nvPr>
            <p:ph type="dt" sz="half" idx="10"/>
          </p:nvPr>
        </p:nvSpPr>
        <p:spPr/>
        <p:txBody>
          <a:bodyPr/>
          <a:lstStyle/>
          <a:p>
            <a:fld id="{4BE1D723-8F53-4F53-90B0-1982A396982E}" type="datetime1">
              <a:rPr lang="en-US" smtClean="0"/>
              <a:t>3/19/2021</a:t>
            </a:fld>
            <a:endParaRPr lang="en-US" dirty="0"/>
          </a:p>
        </p:txBody>
      </p:sp>
      <p:sp>
        <p:nvSpPr>
          <p:cNvPr id="8" name="Footer Placeholder 7">
            <a:extLst>
              <a:ext uri="{FF2B5EF4-FFF2-40B4-BE49-F238E27FC236}">
                <a16:creationId xmlns:a16="http://schemas.microsoft.com/office/drawing/2014/main" id="{062CA021-2578-47CB-822C-BDDFF7223B28}"/>
              </a:ext>
            </a:extLst>
          </p:cNvPr>
          <p:cNvSpPr>
            <a:spLocks noGrp="1"/>
          </p:cNvSpPr>
          <p:nvPr>
            <p:ph type="ftr" sz="quarter" idx="11"/>
          </p:nvPr>
        </p:nvSpPr>
        <p:spPr/>
        <p:txBody>
          <a:bodyPr/>
          <a:lstStyle/>
          <a:p>
            <a:endParaRPr lang="en-US" dirty="0"/>
          </a:p>
        </p:txBody>
      </p:sp>
      <p:sp>
        <p:nvSpPr>
          <p:cNvPr id="9" name="Slide Number Placeholder 8">
            <a:extLst>
              <a:ext uri="{FF2B5EF4-FFF2-40B4-BE49-F238E27FC236}">
                <a16:creationId xmlns:a16="http://schemas.microsoft.com/office/drawing/2014/main" id="{C4AAB51D-4141-4682-9375-DAFD5FB9DD10}"/>
              </a:ext>
            </a:extLst>
          </p:cNvPr>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89267060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A585C21A-8B93-4657-B5DF-7EAEAD3BE127}"/>
              </a:ext>
            </a:extLst>
          </p:cNvPr>
          <p:cNvSpPr/>
          <p:nvPr/>
        </p:nvSpPr>
        <p:spPr>
          <a:xfrm>
            <a:off x="3175" y="6400800"/>
            <a:ext cx="12188825" cy="4572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90000"/>
              </a:lnSpc>
              <a:defRPr sz="8000" b="0">
                <a:solidFill>
                  <a:schemeClr val="tx1">
                    <a:lumMod val="85000"/>
                    <a:lumOff val="1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1097280" y="4663440"/>
            <a:ext cx="10058400" cy="1143000"/>
          </a:xfrm>
        </p:spPr>
        <p:txBody>
          <a:bodyPr lIns="91440" rIns="91440" anchor="t" anchorCtr="0">
            <a:normAutofit/>
          </a:bodyPr>
          <a:lstStyle>
            <a:lvl1pPr marL="0" indent="0">
              <a:buNone/>
              <a:defRPr sz="2400" cap="all" spc="200" baseline="0">
                <a:solidFill>
                  <a:schemeClr val="tx1"/>
                </a:solidFill>
                <a:latin typeface="+mn-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cxnSp>
        <p:nvCxnSpPr>
          <p:cNvPr id="9" name="Straight Connector 8">
            <a:extLst>
              <a:ext uri="{FF2B5EF4-FFF2-40B4-BE49-F238E27FC236}">
                <a16:creationId xmlns:a16="http://schemas.microsoft.com/office/drawing/2014/main" id="{459DE2C1-4C52-40A3-8959-27B2C1BEBFF6}"/>
              </a:ext>
            </a:extLst>
          </p:cNvPr>
          <p:cNvCxnSpPr/>
          <p:nvPr/>
        </p:nvCxnSpPr>
        <p:spPr>
          <a:xfrm>
            <a:off x="1207658" y="4485132"/>
            <a:ext cx="9875520"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7" name="Date Placeholder 6">
            <a:extLst>
              <a:ext uri="{FF2B5EF4-FFF2-40B4-BE49-F238E27FC236}">
                <a16:creationId xmlns:a16="http://schemas.microsoft.com/office/drawing/2014/main" id="{AAF2E137-EC28-48F8-9198-1F02539029B6}"/>
              </a:ext>
            </a:extLst>
          </p:cNvPr>
          <p:cNvSpPr>
            <a:spLocks noGrp="1"/>
          </p:cNvSpPr>
          <p:nvPr>
            <p:ph type="dt" sz="half" idx="10"/>
          </p:nvPr>
        </p:nvSpPr>
        <p:spPr/>
        <p:txBody>
          <a:bodyPr/>
          <a:lstStyle/>
          <a:p>
            <a:fld id="{97669AF7-7BEB-44E4-9852-375E34362B5B}" type="datetime1">
              <a:rPr lang="en-US" smtClean="0"/>
              <a:t>3/19/2021</a:t>
            </a:fld>
            <a:endParaRPr lang="en-US" dirty="0"/>
          </a:p>
        </p:txBody>
      </p:sp>
      <p:sp>
        <p:nvSpPr>
          <p:cNvPr id="8" name="Footer Placeholder 7">
            <a:extLst>
              <a:ext uri="{FF2B5EF4-FFF2-40B4-BE49-F238E27FC236}">
                <a16:creationId xmlns:a16="http://schemas.microsoft.com/office/drawing/2014/main" id="{189422CD-6F62-4DD6-89EF-07A60B42D219}"/>
              </a:ext>
            </a:extLst>
          </p:cNvPr>
          <p:cNvSpPr>
            <a:spLocks noGrp="1"/>
          </p:cNvSpPr>
          <p:nvPr>
            <p:ph type="ftr" sz="quarter" idx="11"/>
          </p:nvPr>
        </p:nvSpPr>
        <p:spPr/>
        <p:txBody>
          <a:bodyPr/>
          <a:lstStyle/>
          <a:p>
            <a:endParaRPr lang="en-US" dirty="0"/>
          </a:p>
        </p:txBody>
      </p:sp>
      <p:sp>
        <p:nvSpPr>
          <p:cNvPr id="11" name="Slide Number Placeholder 10">
            <a:extLst>
              <a:ext uri="{FF2B5EF4-FFF2-40B4-BE49-F238E27FC236}">
                <a16:creationId xmlns:a16="http://schemas.microsoft.com/office/drawing/2014/main" id="{69C6AFF8-42B4-4D05-969B-9F5FB3355555}"/>
              </a:ext>
            </a:extLst>
          </p:cNvPr>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330416256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097280" y="2120900"/>
            <a:ext cx="4639736" cy="374819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515944" y="2120900"/>
            <a:ext cx="4639736" cy="374819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Date Placeholder 1">
            <a:extLst>
              <a:ext uri="{FF2B5EF4-FFF2-40B4-BE49-F238E27FC236}">
                <a16:creationId xmlns:a16="http://schemas.microsoft.com/office/drawing/2014/main" id="{5782D47D-B0DC-4C40-BCC6-BBBA32584A38}"/>
              </a:ext>
            </a:extLst>
          </p:cNvPr>
          <p:cNvSpPr>
            <a:spLocks noGrp="1"/>
          </p:cNvSpPr>
          <p:nvPr>
            <p:ph type="dt" sz="half" idx="10"/>
          </p:nvPr>
        </p:nvSpPr>
        <p:spPr/>
        <p:txBody>
          <a:bodyPr/>
          <a:lstStyle/>
          <a:p>
            <a:fld id="{BAAAC38D-0552-4C82-B593-E6124DFADBE2}" type="datetime1">
              <a:rPr lang="en-US" smtClean="0"/>
              <a:t>3/19/2021</a:t>
            </a:fld>
            <a:endParaRPr lang="en-US" dirty="0"/>
          </a:p>
        </p:txBody>
      </p:sp>
      <p:sp>
        <p:nvSpPr>
          <p:cNvPr id="9" name="Footer Placeholder 8">
            <a:extLst>
              <a:ext uri="{FF2B5EF4-FFF2-40B4-BE49-F238E27FC236}">
                <a16:creationId xmlns:a16="http://schemas.microsoft.com/office/drawing/2014/main" id="{4690D34E-7EBD-44B2-83CA-4C126A18D7EF}"/>
              </a:ext>
            </a:extLst>
          </p:cNvPr>
          <p:cNvSpPr>
            <a:spLocks noGrp="1"/>
          </p:cNvSpPr>
          <p:nvPr>
            <p:ph type="ftr" sz="quarter" idx="11"/>
          </p:nvPr>
        </p:nvSpPr>
        <p:spPr/>
        <p:txBody>
          <a:bodyPr/>
          <a:lstStyle/>
          <a:p>
            <a:endParaRPr lang="en-US" dirty="0"/>
          </a:p>
        </p:txBody>
      </p:sp>
      <p:sp>
        <p:nvSpPr>
          <p:cNvPr id="10" name="Slide Number Placeholder 9">
            <a:extLst>
              <a:ext uri="{FF2B5EF4-FFF2-40B4-BE49-F238E27FC236}">
                <a16:creationId xmlns:a16="http://schemas.microsoft.com/office/drawing/2014/main" id="{2AC511A1-9BBD-42DE-92FB-2AF44F8E97A9}"/>
              </a:ext>
            </a:extLst>
          </p:cNvPr>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42566630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Text Placeholder 2"/>
          <p:cNvSpPr>
            <a:spLocks noGrp="1"/>
          </p:cNvSpPr>
          <p:nvPr>
            <p:ph type="body" idx="1"/>
          </p:nvPr>
        </p:nvSpPr>
        <p:spPr>
          <a:xfrm>
            <a:off x="1097280" y="2057400"/>
            <a:ext cx="4639736" cy="736282"/>
          </a:xfrm>
        </p:spPr>
        <p:txBody>
          <a:bodyPr lIns="91440" rIns="91440" anchor="ctr">
            <a:normAutofit/>
          </a:bodyPr>
          <a:lstStyle>
            <a:lvl1pPr marL="0" indent="0">
              <a:buNone/>
              <a:defRPr sz="20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097280" y="2958274"/>
            <a:ext cx="4639736" cy="291082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515944" y="2057400"/>
            <a:ext cx="4639736" cy="736282"/>
          </a:xfrm>
        </p:spPr>
        <p:txBody>
          <a:bodyPr lIns="91440" rIns="91440" anchor="ctr">
            <a:normAutofit/>
          </a:bodyPr>
          <a:lstStyle>
            <a:lvl1pPr marL="0" indent="0">
              <a:buNone/>
              <a:defRPr sz="20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515944" y="2958273"/>
            <a:ext cx="4639736" cy="291082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Date Placeholder 1">
            <a:extLst>
              <a:ext uri="{FF2B5EF4-FFF2-40B4-BE49-F238E27FC236}">
                <a16:creationId xmlns:a16="http://schemas.microsoft.com/office/drawing/2014/main" id="{8AF8A515-AA94-45D1-9223-5C2272618D85}"/>
              </a:ext>
            </a:extLst>
          </p:cNvPr>
          <p:cNvSpPr>
            <a:spLocks noGrp="1"/>
          </p:cNvSpPr>
          <p:nvPr>
            <p:ph type="dt" sz="half" idx="10"/>
          </p:nvPr>
        </p:nvSpPr>
        <p:spPr/>
        <p:txBody>
          <a:bodyPr/>
          <a:lstStyle/>
          <a:p>
            <a:fld id="{D9DF0F1C-5577-4ACB-BB62-DF8F3C494C7E}" type="datetime1">
              <a:rPr lang="en-US" smtClean="0"/>
              <a:t>3/19/2021</a:t>
            </a:fld>
            <a:endParaRPr lang="en-US" dirty="0"/>
          </a:p>
        </p:txBody>
      </p:sp>
      <p:sp>
        <p:nvSpPr>
          <p:cNvPr id="11" name="Footer Placeholder 10">
            <a:extLst>
              <a:ext uri="{FF2B5EF4-FFF2-40B4-BE49-F238E27FC236}">
                <a16:creationId xmlns:a16="http://schemas.microsoft.com/office/drawing/2014/main" id="{D052F5BC-98E0-4D60-AD67-9547738B7DD4}"/>
              </a:ext>
            </a:extLst>
          </p:cNvPr>
          <p:cNvSpPr>
            <a:spLocks noGrp="1"/>
          </p:cNvSpPr>
          <p:nvPr>
            <p:ph type="ftr" sz="quarter" idx="11"/>
          </p:nvPr>
        </p:nvSpPr>
        <p:spPr/>
        <p:txBody>
          <a:bodyPr/>
          <a:lstStyle/>
          <a:p>
            <a:endParaRPr lang="en-US" dirty="0"/>
          </a:p>
        </p:txBody>
      </p:sp>
      <p:sp>
        <p:nvSpPr>
          <p:cNvPr id="12" name="Slide Number Placeholder 11">
            <a:extLst>
              <a:ext uri="{FF2B5EF4-FFF2-40B4-BE49-F238E27FC236}">
                <a16:creationId xmlns:a16="http://schemas.microsoft.com/office/drawing/2014/main" id="{A38552DC-952E-41EA-AAAF-C2187523C0B0}"/>
              </a:ext>
            </a:extLst>
          </p:cNvPr>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306819469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6" name="Date Placeholder 5">
            <a:extLst>
              <a:ext uri="{FF2B5EF4-FFF2-40B4-BE49-F238E27FC236}">
                <a16:creationId xmlns:a16="http://schemas.microsoft.com/office/drawing/2014/main" id="{7392073F-158F-44A3-8913-917AFFC1BC20}"/>
              </a:ext>
            </a:extLst>
          </p:cNvPr>
          <p:cNvSpPr>
            <a:spLocks noGrp="1"/>
          </p:cNvSpPr>
          <p:nvPr>
            <p:ph type="dt" sz="half" idx="10"/>
          </p:nvPr>
        </p:nvSpPr>
        <p:spPr/>
        <p:txBody>
          <a:bodyPr/>
          <a:lstStyle/>
          <a:p>
            <a:fld id="{1775B394-D9F9-4F0C-B15D-605F45CB9E9F}" type="datetime1">
              <a:rPr lang="en-US" smtClean="0"/>
              <a:t>3/19/2021</a:t>
            </a:fld>
            <a:endParaRPr lang="en-US" dirty="0"/>
          </a:p>
        </p:txBody>
      </p:sp>
      <p:sp>
        <p:nvSpPr>
          <p:cNvPr id="7" name="Footer Placeholder 6">
            <a:extLst>
              <a:ext uri="{FF2B5EF4-FFF2-40B4-BE49-F238E27FC236}">
                <a16:creationId xmlns:a16="http://schemas.microsoft.com/office/drawing/2014/main" id="{EED72207-24CA-42B7-A975-2F8E41CBA904}"/>
              </a:ext>
            </a:extLst>
          </p:cNvPr>
          <p:cNvSpPr>
            <a:spLocks noGrp="1"/>
          </p:cNvSpPr>
          <p:nvPr>
            <p:ph type="ftr" sz="quarter" idx="11"/>
          </p:nvPr>
        </p:nvSpPr>
        <p:spPr/>
        <p:txBody>
          <a:bodyPr/>
          <a:lstStyle/>
          <a:p>
            <a:endParaRPr lang="en-US" dirty="0"/>
          </a:p>
        </p:txBody>
      </p:sp>
      <p:sp>
        <p:nvSpPr>
          <p:cNvPr id="8" name="Slide Number Placeholder 7">
            <a:extLst>
              <a:ext uri="{FF2B5EF4-FFF2-40B4-BE49-F238E27FC236}">
                <a16:creationId xmlns:a16="http://schemas.microsoft.com/office/drawing/2014/main" id="{D01080F2-251A-4B88-9A62-16F46D724F83}"/>
              </a:ext>
            </a:extLst>
          </p:cNvPr>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81186051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A8E9C91B-7EAD-4562-AB0E-DFB9663AECE3}"/>
              </a:ext>
            </a:extLst>
          </p:cNvPr>
          <p:cNvSpPr/>
          <p:nvPr/>
        </p:nvSpPr>
        <p:spPr>
          <a:xfrm>
            <a:off x="3175" y="6400800"/>
            <a:ext cx="12188825" cy="4572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Date Placeholder 1">
            <a:extLst>
              <a:ext uri="{FF2B5EF4-FFF2-40B4-BE49-F238E27FC236}">
                <a16:creationId xmlns:a16="http://schemas.microsoft.com/office/drawing/2014/main" id="{94E9223F-721F-47BF-9FD5-0F8D12FF0DE1}"/>
              </a:ext>
            </a:extLst>
          </p:cNvPr>
          <p:cNvSpPr>
            <a:spLocks noGrp="1"/>
          </p:cNvSpPr>
          <p:nvPr>
            <p:ph type="dt" sz="half" idx="10"/>
          </p:nvPr>
        </p:nvSpPr>
        <p:spPr/>
        <p:txBody>
          <a:bodyPr/>
          <a:lstStyle/>
          <a:p>
            <a:fld id="{39667345-2558-425A-8533-9BFDBCE15005}" type="datetime1">
              <a:rPr lang="en-US" smtClean="0"/>
              <a:t>3/19/2021</a:t>
            </a:fld>
            <a:endParaRPr lang="en-US" dirty="0"/>
          </a:p>
        </p:txBody>
      </p:sp>
      <p:sp>
        <p:nvSpPr>
          <p:cNvPr id="3" name="Footer Placeholder 2">
            <a:extLst>
              <a:ext uri="{FF2B5EF4-FFF2-40B4-BE49-F238E27FC236}">
                <a16:creationId xmlns:a16="http://schemas.microsoft.com/office/drawing/2014/main" id="{05915714-6BBA-4593-8591-4E26F7D58D9F}"/>
              </a:ext>
            </a:extLst>
          </p:cNvPr>
          <p:cNvSpPr>
            <a:spLocks noGrp="1"/>
          </p:cNvSpPr>
          <p:nvPr>
            <p:ph type="ftr" sz="quarter" idx="11"/>
          </p:nvPr>
        </p:nvSpPr>
        <p:spPr/>
        <p:txBody>
          <a:bodyPr/>
          <a:lstStyle/>
          <a:p>
            <a:endParaRPr lang="en-US" dirty="0"/>
          </a:p>
        </p:txBody>
      </p:sp>
      <p:sp>
        <p:nvSpPr>
          <p:cNvPr id="4" name="Slide Number Placeholder 3">
            <a:extLst>
              <a:ext uri="{FF2B5EF4-FFF2-40B4-BE49-F238E27FC236}">
                <a16:creationId xmlns:a16="http://schemas.microsoft.com/office/drawing/2014/main" id="{BE06F857-D2E1-44DD-ABDD-EBB739645B67}"/>
              </a:ext>
            </a:extLst>
          </p:cNvPr>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200142267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16D90D66-BCB9-4229-A829-628874352AC0}"/>
              </a:ext>
            </a:extLst>
          </p:cNvPr>
          <p:cNvSpPr/>
          <p:nvPr/>
        </p:nvSpPr>
        <p:spPr>
          <a:xfrm>
            <a:off x="16" y="0"/>
            <a:ext cx="4654296" cy="68580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43466" y="786383"/>
            <a:ext cx="3517567" cy="2093975"/>
          </a:xfrm>
        </p:spPr>
        <p:txBody>
          <a:bodyPr anchor="b">
            <a:normAutofit/>
          </a:bodyPr>
          <a:lstStyle>
            <a:lvl1pPr>
              <a:lnSpc>
                <a:spcPct val="90000"/>
              </a:lnSpc>
              <a:defRPr sz="36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5458984" y="812799"/>
            <a:ext cx="5928344" cy="529475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43465" y="3043050"/>
            <a:ext cx="3517567" cy="3064505"/>
          </a:xfrm>
        </p:spPr>
        <p:txBody>
          <a:bodyPr lIns="91440" rIns="91440">
            <a:normAutofit/>
          </a:bodyPr>
          <a:lstStyle>
            <a:lvl1pPr marL="0" indent="0">
              <a:buNone/>
              <a:defRPr sz="18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643464" y="6446520"/>
            <a:ext cx="3517568" cy="365125"/>
          </a:xfrm>
        </p:spPr>
        <p:txBody>
          <a:bodyPr/>
          <a:lstStyle>
            <a:lvl1pPr algn="l">
              <a:defRPr/>
            </a:lvl1pPr>
          </a:lstStyle>
          <a:p>
            <a:fld id="{92BEA474-078D-4E9B-9B14-09A87B19DC46}" type="datetime1">
              <a:rPr lang="en-US" smtClean="0"/>
              <a:t>3/19/2021</a:t>
            </a:fld>
            <a:endParaRPr lang="en-US" dirty="0"/>
          </a:p>
        </p:txBody>
      </p:sp>
      <p:sp>
        <p:nvSpPr>
          <p:cNvPr id="6" name="Footer Placeholder 5"/>
          <p:cNvSpPr>
            <a:spLocks noGrp="1"/>
          </p:cNvSpPr>
          <p:nvPr>
            <p:ph type="ftr" sz="quarter" idx="11"/>
          </p:nvPr>
        </p:nvSpPr>
        <p:spPr>
          <a:xfrm>
            <a:off x="5458983" y="6446520"/>
            <a:ext cx="5334019" cy="365125"/>
          </a:xfrm>
        </p:spPr>
        <p:txBody>
          <a:bodyPr/>
          <a:lstStyle>
            <a:lvl1pPr algn="l">
              <a:defRPr>
                <a:solidFill>
                  <a:schemeClr val="tx2"/>
                </a:solidFill>
              </a:defRPr>
            </a:lvl1pPr>
          </a:lstStyle>
          <a:p>
            <a:endParaRPr lang="en-US" dirty="0"/>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3A98EE3D-8CD1-4C3F-BD1C-C98C9596463C}" type="slidenum">
              <a:rPr lang="en-US" smtClean="0"/>
              <a:pPr/>
              <a:t>‹#›</a:t>
            </a:fld>
            <a:endParaRPr lang="en-US" dirty="0"/>
          </a:p>
        </p:txBody>
      </p:sp>
    </p:spTree>
    <p:extLst>
      <p:ext uri="{BB962C8B-B14F-4D97-AF65-F5344CB8AC3E}">
        <p14:creationId xmlns:p14="http://schemas.microsoft.com/office/powerpoint/2010/main" val="193328223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DA134939-39C0-4522-A125-A13DFDA66490}"/>
              </a:ext>
            </a:extLst>
          </p:cNvPr>
          <p:cNvSpPr/>
          <p:nvPr/>
        </p:nvSpPr>
        <p:spPr>
          <a:xfrm>
            <a:off x="0" y="4578350"/>
            <a:ext cx="12188825" cy="227965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Picture Placeholder 2"/>
          <p:cNvSpPr>
            <a:spLocks noGrp="1" noChangeAspect="1"/>
          </p:cNvSpPr>
          <p:nvPr>
            <p:ph type="pic" idx="1"/>
          </p:nvPr>
        </p:nvSpPr>
        <p:spPr>
          <a:xfrm>
            <a:off x="15" y="0"/>
            <a:ext cx="12191985" cy="4578350"/>
          </a:xfrm>
          <a:solidFill>
            <a:schemeClr val="bg1">
              <a:lumMod val="85000"/>
            </a:schemeClr>
          </a:solidFill>
        </p:spPr>
        <p:txBody>
          <a:bodyPr lIns="457200" tIns="457200"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2" name="Title 1"/>
          <p:cNvSpPr>
            <a:spLocks noGrp="1"/>
          </p:cNvSpPr>
          <p:nvPr>
            <p:ph type="title"/>
          </p:nvPr>
        </p:nvSpPr>
        <p:spPr>
          <a:xfrm>
            <a:off x="1097279" y="4799362"/>
            <a:ext cx="10113645" cy="743682"/>
          </a:xfrm>
        </p:spPr>
        <p:txBody>
          <a:bodyPr tIns="0" bIns="0" anchor="b">
            <a:noAutofit/>
          </a:bodyPr>
          <a:lstStyle>
            <a:lvl1pPr>
              <a:defRPr sz="3600" b="0">
                <a:solidFill>
                  <a:srgbClr val="FFFFFF"/>
                </a:solidFill>
              </a:defRPr>
            </a:lvl1pPr>
          </a:lstStyle>
          <a:p>
            <a:r>
              <a:rPr lang="en-US"/>
              <a:t>Click to edit Master title style</a:t>
            </a:r>
            <a:endParaRPr lang="en-US" dirty="0"/>
          </a:p>
        </p:txBody>
      </p:sp>
      <p:sp>
        <p:nvSpPr>
          <p:cNvPr id="4" name="Text Placeholder 3"/>
          <p:cNvSpPr>
            <a:spLocks noGrp="1"/>
          </p:cNvSpPr>
          <p:nvPr>
            <p:ph type="body" sz="half" idx="2"/>
          </p:nvPr>
        </p:nvSpPr>
        <p:spPr>
          <a:xfrm>
            <a:off x="1097279" y="5715000"/>
            <a:ext cx="10113264" cy="609600"/>
          </a:xfrm>
        </p:spPr>
        <p:txBody>
          <a:bodyPr lIns="91440" tIns="0" rIns="91440" bIns="0">
            <a:normAutofit/>
          </a:bodyPr>
          <a:lstStyle>
            <a:lvl1pPr marL="0" indent="0">
              <a:spcBef>
                <a:spcPts val="0"/>
              </a:spcBef>
              <a:spcAft>
                <a:spcPts val="600"/>
              </a:spcAft>
              <a:buNone/>
              <a:defRPr sz="18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lvl1pPr>
              <a:defRPr/>
            </a:lvl1pPr>
          </a:lstStyle>
          <a:p>
            <a:fld id="{4907D986-8816-4272-A432-0437A28A9828}" type="datetime1">
              <a:rPr lang="en-US" smtClean="0"/>
              <a:t>3/19/2021</a:t>
            </a:fld>
            <a:endParaRPr lang="en-US" dirty="0"/>
          </a:p>
        </p:txBody>
      </p:sp>
      <p:sp>
        <p:nvSpPr>
          <p:cNvPr id="6" name="Footer Placeholder 5"/>
          <p:cNvSpPr>
            <a:spLocks noGrp="1"/>
          </p:cNvSpPr>
          <p:nvPr>
            <p:ph type="ftr" sz="quarter" idx="11"/>
          </p:nvPr>
        </p:nvSpPr>
        <p:spPr>
          <a:xfrm>
            <a:off x="1097279" y="6446838"/>
            <a:ext cx="6818262" cy="365125"/>
          </a:xfrm>
        </p:spPr>
        <p:txBody>
          <a:bodyPr/>
          <a:lstStyle/>
          <a:p>
            <a:pPr algn="l"/>
            <a:endParaRPr lang="en-US" dirty="0"/>
          </a:p>
        </p:txBody>
      </p:sp>
      <p:sp>
        <p:nvSpPr>
          <p:cNvPr id="7" name="Slide Number Placeholder 6"/>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52326773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416A0E3C-60E6-4F39-BC55-5F7C224E1F7C}"/>
              </a:ext>
            </a:extLst>
          </p:cNvPr>
          <p:cNvSpPr/>
          <p:nvPr/>
        </p:nvSpPr>
        <p:spPr>
          <a:xfrm>
            <a:off x="3175" y="6400800"/>
            <a:ext cx="12188825" cy="4572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1097280" y="2108201"/>
            <a:ext cx="10058400" cy="3760891"/>
          </a:xfrm>
          <a:prstGeom prst="rect">
            <a:avLst/>
          </a:prstGeom>
        </p:spPr>
        <p:txBody>
          <a:bodyPr vert="horz" lIns="0" tIns="45720" rIns="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218426" y="6446838"/>
            <a:ext cx="2584850" cy="365125"/>
          </a:xfrm>
          <a:prstGeom prst="rect">
            <a:avLst/>
          </a:prstGeom>
        </p:spPr>
        <p:txBody>
          <a:bodyPr vert="horz" lIns="91440" tIns="45720" rIns="91440" bIns="45720" rtlCol="0" anchor="ctr"/>
          <a:lstStyle>
            <a:lvl1pPr algn="r">
              <a:defRPr sz="800">
                <a:solidFill>
                  <a:srgbClr val="FFFFFF"/>
                </a:solidFill>
              </a:defRPr>
            </a:lvl1pPr>
          </a:lstStyle>
          <a:p>
            <a:fld id="{62D6E202-B606-4609-B914-27C9371A1F6D}" type="datetime1">
              <a:rPr lang="en-US" smtClean="0"/>
              <a:t>3/19/2021</a:t>
            </a:fld>
            <a:endParaRPr lang="en-US" dirty="0"/>
          </a:p>
        </p:txBody>
      </p:sp>
      <p:sp>
        <p:nvSpPr>
          <p:cNvPr id="5" name="Footer Placeholder 4"/>
          <p:cNvSpPr>
            <a:spLocks noGrp="1"/>
          </p:cNvSpPr>
          <p:nvPr>
            <p:ph type="ftr" sz="quarter" idx="3"/>
          </p:nvPr>
        </p:nvSpPr>
        <p:spPr>
          <a:xfrm>
            <a:off x="1097279" y="6446838"/>
            <a:ext cx="6818262" cy="365125"/>
          </a:xfrm>
          <a:prstGeom prst="rect">
            <a:avLst/>
          </a:prstGeom>
        </p:spPr>
        <p:txBody>
          <a:bodyPr vert="horz" lIns="91440" tIns="45720" rIns="91440" bIns="45720" rtlCol="0" anchor="ctr"/>
          <a:lstStyle>
            <a:lvl1pPr algn="l">
              <a:defRPr sz="800" cap="all" baseline="0">
                <a:solidFill>
                  <a:srgbClr val="FFFFFF"/>
                </a:solidFill>
              </a:defRPr>
            </a:lvl1pPr>
          </a:lstStyle>
          <a:p>
            <a:endParaRPr lang="en-US" dirty="0"/>
          </a:p>
        </p:txBody>
      </p:sp>
      <p:sp>
        <p:nvSpPr>
          <p:cNvPr id="6" name="Slide Number Placeholder 5"/>
          <p:cNvSpPr>
            <a:spLocks noGrp="1"/>
          </p:cNvSpPr>
          <p:nvPr>
            <p:ph type="sldNum" sz="quarter" idx="4"/>
          </p:nvPr>
        </p:nvSpPr>
        <p:spPr>
          <a:xfrm>
            <a:off x="10993582" y="6446838"/>
            <a:ext cx="780010" cy="365125"/>
          </a:xfrm>
          <a:prstGeom prst="rect">
            <a:avLst/>
          </a:prstGeom>
        </p:spPr>
        <p:txBody>
          <a:bodyPr vert="horz" lIns="91440" tIns="45720" rIns="91440" bIns="45720" rtlCol="0" anchor="ctr"/>
          <a:lstStyle>
            <a:lvl1pPr algn="l">
              <a:defRPr sz="800">
                <a:solidFill>
                  <a:srgbClr val="FFFFFF"/>
                </a:solidFill>
              </a:defRPr>
            </a:lvl1pPr>
          </a:lstStyle>
          <a:p>
            <a:fld id="{3A98EE3D-8CD1-4C3F-BD1C-C98C9596463C}" type="slidenum">
              <a:rPr lang="en-US" smtClean="0"/>
              <a:t>‹#›</a:t>
            </a:fld>
            <a:endParaRPr lang="en-US" dirty="0"/>
          </a:p>
        </p:txBody>
      </p:sp>
      <p:cxnSp>
        <p:nvCxnSpPr>
          <p:cNvPr id="10" name="Straight Connector 9">
            <a:extLst>
              <a:ext uri="{FF2B5EF4-FFF2-40B4-BE49-F238E27FC236}">
                <a16:creationId xmlns:a16="http://schemas.microsoft.com/office/drawing/2014/main" id="{C5025DAC-8B93-4160-B017-3A274A5828C0}"/>
              </a:ext>
            </a:extLst>
          </p:cNvPr>
          <p:cNvCxnSpPr/>
          <p:nvPr/>
        </p:nvCxnSpPr>
        <p:spPr>
          <a:xfrm>
            <a:off x="1193532" y="1897380"/>
            <a:ext cx="9966960"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34982234"/>
      </p:ext>
    </p:extLst>
  </p:cSld>
  <p:clrMap bg1="lt1" tx1="dk1" bg2="lt2" tx2="dk2" accent1="accent1" accent2="accent2" accent3="accent3" accent4="accent4" accent5="accent5" accent6="accent6" hlink="hlink" folHlink="folHlink"/>
  <p:sldLayoutIdLst>
    <p:sldLayoutId id="2147483748" r:id="rId1"/>
    <p:sldLayoutId id="2147483749" r:id="rId2"/>
    <p:sldLayoutId id="2147483747" r:id="rId3"/>
    <p:sldLayoutId id="2147483743" r:id="rId4"/>
    <p:sldLayoutId id="2147483738" r:id="rId5"/>
    <p:sldLayoutId id="2147483732" r:id="rId6"/>
    <p:sldLayoutId id="2147483733" r:id="rId7"/>
    <p:sldLayoutId id="2147483734" r:id="rId8"/>
    <p:sldLayoutId id="2147483735" r:id="rId9"/>
    <p:sldLayoutId id="2147483736" r:id="rId10"/>
    <p:sldLayoutId id="2147483737" r:id="rId11"/>
  </p:sldLayoutIdLst>
  <p:hf sldNum="0" hdr="0" ftr="0" dt="0"/>
  <p:txStyles>
    <p:titleStyle>
      <a:lvl1pPr algn="l" defTabSz="914400" rtl="0" eaLnBrk="1" latinLnBrk="0" hangingPunct="1">
        <a:lnSpc>
          <a:spcPct val="90000"/>
        </a:lnSpc>
        <a:spcBef>
          <a:spcPct val="0"/>
        </a:spcBef>
        <a:buNone/>
        <a:defRPr sz="4700" i="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110000"/>
        </a:lnSpc>
        <a:spcBef>
          <a:spcPts val="1200"/>
        </a:spcBef>
        <a:spcAft>
          <a:spcPts val="200"/>
        </a:spcAft>
        <a:buClr>
          <a:schemeClr val="accent1"/>
        </a:buClr>
        <a:buSzPct val="100000"/>
        <a:buFont typeface="Calibri" panose="020F0502020204030204" pitchFamily="34" charset="0"/>
        <a:buChar char=" "/>
        <a:defRPr sz="19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100000"/>
        </a:lnSpc>
        <a:spcBef>
          <a:spcPts val="200"/>
        </a:spcBef>
        <a:spcAft>
          <a:spcPts val="400"/>
        </a:spcAft>
        <a:buClrTx/>
        <a:buFont typeface="Calibri" pitchFamily="34" charset="0"/>
        <a:buChar char="◦"/>
        <a:defRPr sz="17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100000"/>
        </a:lnSpc>
        <a:spcBef>
          <a:spcPts val="200"/>
        </a:spcBef>
        <a:spcAft>
          <a:spcPts val="400"/>
        </a:spcAft>
        <a:buClrTx/>
        <a:buFont typeface="Calibri" pitchFamily="34" charset="0"/>
        <a:buChar char="◦"/>
        <a:defRPr sz="13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100000"/>
        </a:lnSpc>
        <a:spcBef>
          <a:spcPts val="200"/>
        </a:spcBef>
        <a:spcAft>
          <a:spcPts val="400"/>
        </a:spcAft>
        <a:buClrTx/>
        <a:buFont typeface="Calibri" pitchFamily="34" charset="0"/>
        <a:buChar char="◦"/>
        <a:defRPr sz="13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100000"/>
        </a:lnSpc>
        <a:spcBef>
          <a:spcPts val="200"/>
        </a:spcBef>
        <a:spcAft>
          <a:spcPts val="400"/>
        </a:spcAft>
        <a:buClrTx/>
        <a:buFont typeface="Calibri" pitchFamily="34" charset="0"/>
        <a:buChar char="◦"/>
        <a:defRPr sz="13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3" Type="http://schemas.openxmlformats.org/officeDocument/2006/relationships/hyperlink" Target="https://fi.wikipedia.org/wiki/Flumatseniili" TargetMode="External"/><Relationship Id="rId2" Type="http://schemas.openxmlformats.org/officeDocument/2006/relationships/hyperlink" Target="https://fi.wikipedia.org/wiki/Karvas" TargetMode="External"/><Relationship Id="rId1" Type="http://schemas.openxmlformats.org/officeDocument/2006/relationships/slideLayout" Target="../slideLayouts/slideLayout2.xml"/><Relationship Id="rId6" Type="http://schemas.openxmlformats.org/officeDocument/2006/relationships/hyperlink" Target="https://fi.wikipedia.org/wiki/Sanofi" TargetMode="External"/><Relationship Id="rId5" Type="http://schemas.openxmlformats.org/officeDocument/2006/relationships/hyperlink" Target="https://fi.wikipedia.org/wiki/Rh%C3%B4ne-Poulenc" TargetMode="External"/><Relationship Id="rId4" Type="http://schemas.openxmlformats.org/officeDocument/2006/relationships/hyperlink" Target="https://fi.wikipedia.org/w/index.php?title=Sepracor&amp;action=edit&amp;redlink=1" TargetMode="External"/></Relationships>
</file>

<file path=ppt/slides/_rels/slide4.xml.rels><?xml version="1.0" encoding="UTF-8" standalone="yes"?>
<Relationships xmlns="http://schemas.openxmlformats.org/package/2006/relationships"><Relationship Id="rId3" Type="http://schemas.openxmlformats.org/officeDocument/2006/relationships/hyperlink" Target="https://fi.wikipedia.org/wiki/Nonbentsodiatsepiinit" TargetMode="External"/><Relationship Id="rId2" Type="http://schemas.openxmlformats.org/officeDocument/2006/relationships/image" Target="../media/image3.jpeg"/><Relationship Id="rId1" Type="http://schemas.openxmlformats.org/officeDocument/2006/relationships/slideLayout" Target="../slideLayouts/slideLayout8.xml"/><Relationship Id="rId5" Type="http://schemas.openxmlformats.org/officeDocument/2006/relationships/hyperlink" Target="https://fi.wikipedia.org/wiki/Sanofi" TargetMode="External"/><Relationship Id="rId4" Type="http://schemas.openxmlformats.org/officeDocument/2006/relationships/hyperlink" Target="https://fi.wikipedia.org/wiki/Tsolpideemi#cite_note-1" TargetMode="External"/></Relationships>
</file>

<file path=ppt/slides/_rels/slide5.xml.rels><?xml version="1.0" encoding="UTF-8" standalone="yes"?>
<Relationships xmlns="http://schemas.openxmlformats.org/package/2006/relationships"><Relationship Id="rId3" Type="http://schemas.openxmlformats.org/officeDocument/2006/relationships/hyperlink" Target="https://fi.wikipedia.org/wiki/PKV-l%C3%A4%C3%A4ke" TargetMode="External"/><Relationship Id="rId2" Type="http://schemas.openxmlformats.org/officeDocument/2006/relationships/hyperlink" Target="https://fi.wikipedia.org/wiki/Hallusinaatio" TargetMode="External"/><Relationship Id="rId1" Type="http://schemas.openxmlformats.org/officeDocument/2006/relationships/slideLayout" Target="../slideLayouts/slideLayout2.xml"/><Relationship Id="rId4" Type="http://schemas.openxmlformats.org/officeDocument/2006/relationships/hyperlink" Target="https://fi.wikipedia.org/wiki/Bentsodiatsepiini"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icture containing building, sitting, bench, side&#10;&#10;Description automatically generated">
            <a:extLst>
              <a:ext uri="{FF2B5EF4-FFF2-40B4-BE49-F238E27FC236}">
                <a16:creationId xmlns:a16="http://schemas.microsoft.com/office/drawing/2014/main" id="{282CF6DD-7FE8-4063-9551-1B7BBCE92ABE}"/>
              </a:ext>
            </a:extLst>
          </p:cNvPr>
          <p:cNvPicPr>
            <a:picLocks noChangeAspect="1"/>
          </p:cNvPicPr>
          <p:nvPr/>
        </p:nvPicPr>
        <p:blipFill rotWithShape="1">
          <a:blip r:embed="rId2">
            <a:extLst>
              <a:ext uri="{28A0092B-C50C-407E-A947-70E740481C1C}">
                <a14:useLocalDpi xmlns:a14="http://schemas.microsoft.com/office/drawing/2010/main" val="0"/>
              </a:ext>
            </a:extLst>
          </a:blip>
          <a:srcRect t="31026" r="1" b="43627"/>
          <a:stretch/>
        </p:blipFill>
        <p:spPr>
          <a:xfrm>
            <a:off x="15" y="10"/>
            <a:ext cx="12191985" cy="4578340"/>
          </a:xfrm>
          <a:prstGeom prst="rect">
            <a:avLst/>
          </a:prstGeom>
          <a:noFill/>
        </p:spPr>
      </p:pic>
      <p:sp>
        <p:nvSpPr>
          <p:cNvPr id="2" name="Title 1">
            <a:extLst>
              <a:ext uri="{FF2B5EF4-FFF2-40B4-BE49-F238E27FC236}">
                <a16:creationId xmlns:a16="http://schemas.microsoft.com/office/drawing/2014/main" id="{78FD68DA-43BA-4508-8DE2-BA9BB7B2FA5B}"/>
              </a:ext>
            </a:extLst>
          </p:cNvPr>
          <p:cNvSpPr>
            <a:spLocks noGrp="1"/>
          </p:cNvSpPr>
          <p:nvPr>
            <p:ph type="title"/>
          </p:nvPr>
        </p:nvSpPr>
        <p:spPr>
          <a:xfrm>
            <a:off x="1097279" y="4799362"/>
            <a:ext cx="10113645" cy="743682"/>
          </a:xfrm>
        </p:spPr>
        <p:txBody>
          <a:bodyPr anchor="b">
            <a:normAutofit/>
          </a:bodyPr>
          <a:lstStyle/>
          <a:p>
            <a:r>
              <a:rPr lang="en-US" dirty="0" err="1"/>
              <a:t>Tsopikloni</a:t>
            </a:r>
            <a:r>
              <a:rPr lang="en-US" dirty="0"/>
              <a:t> &amp; </a:t>
            </a:r>
            <a:r>
              <a:rPr lang="en-US" dirty="0" err="1"/>
              <a:t>Tsolpideemi</a:t>
            </a:r>
            <a:endParaRPr lang="en-US" dirty="0"/>
          </a:p>
        </p:txBody>
      </p:sp>
      <p:sp>
        <p:nvSpPr>
          <p:cNvPr id="3" name="Subtitle 2">
            <a:extLst>
              <a:ext uri="{FF2B5EF4-FFF2-40B4-BE49-F238E27FC236}">
                <a16:creationId xmlns:a16="http://schemas.microsoft.com/office/drawing/2014/main" id="{A8E9CFF2-3777-4FF4-A759-8491175B0B7C}"/>
              </a:ext>
            </a:extLst>
          </p:cNvPr>
          <p:cNvSpPr>
            <a:spLocks noGrp="1"/>
          </p:cNvSpPr>
          <p:nvPr>
            <p:ph type="body" sz="half" idx="2"/>
          </p:nvPr>
        </p:nvSpPr>
        <p:spPr>
          <a:xfrm>
            <a:off x="1097279" y="5715000"/>
            <a:ext cx="10113264" cy="609600"/>
          </a:xfrm>
        </p:spPr>
        <p:txBody>
          <a:bodyPr>
            <a:normAutofit fontScale="92500" lnSpcReduction="10000"/>
          </a:bodyPr>
          <a:lstStyle/>
          <a:p>
            <a:r>
              <a:rPr lang="en-US" dirty="0"/>
              <a:t>Heidi Fält</a:t>
            </a:r>
          </a:p>
          <a:p>
            <a:r>
              <a:rPr lang="en-US" dirty="0"/>
              <a:t>HYTO4</a:t>
            </a:r>
          </a:p>
        </p:txBody>
      </p:sp>
    </p:spTree>
    <p:extLst>
      <p:ext uri="{BB962C8B-B14F-4D97-AF65-F5344CB8AC3E}">
        <p14:creationId xmlns:p14="http://schemas.microsoft.com/office/powerpoint/2010/main" val="404373782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48374F-75DB-45B2-8FF2-2A2BE8D66023}"/>
              </a:ext>
            </a:extLst>
          </p:cNvPr>
          <p:cNvSpPr>
            <a:spLocks noGrp="1"/>
          </p:cNvSpPr>
          <p:nvPr>
            <p:ph type="title"/>
          </p:nvPr>
        </p:nvSpPr>
        <p:spPr>
          <a:xfrm>
            <a:off x="643466" y="786383"/>
            <a:ext cx="3517567" cy="2093975"/>
          </a:xfrm>
        </p:spPr>
        <p:txBody>
          <a:bodyPr anchor="b">
            <a:normAutofit/>
          </a:bodyPr>
          <a:lstStyle/>
          <a:p>
            <a:r>
              <a:rPr lang="fi-FI" err="1"/>
              <a:t>Tsopikloni</a:t>
            </a:r>
            <a:endParaRPr lang="en-FI"/>
          </a:p>
        </p:txBody>
      </p:sp>
      <p:pic>
        <p:nvPicPr>
          <p:cNvPr id="1026" name="Picture 2">
            <a:extLst>
              <a:ext uri="{FF2B5EF4-FFF2-40B4-BE49-F238E27FC236}">
                <a16:creationId xmlns:a16="http://schemas.microsoft.com/office/drawing/2014/main" id="{F7AF941B-1082-46E6-8BDC-343467021EAF}"/>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tretch>
            <a:fillRect/>
          </a:stretch>
        </p:blipFill>
        <p:spPr bwMode="auto">
          <a:xfrm>
            <a:off x="5458984" y="2296740"/>
            <a:ext cx="5928344" cy="2326875"/>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a:extLst>
              <a:ext uri="{FF2B5EF4-FFF2-40B4-BE49-F238E27FC236}">
                <a16:creationId xmlns:a16="http://schemas.microsoft.com/office/drawing/2014/main" id="{9461FC92-B405-44C6-A176-56838A8AD9D5}"/>
              </a:ext>
            </a:extLst>
          </p:cNvPr>
          <p:cNvSpPr>
            <a:spLocks noGrp="1"/>
          </p:cNvSpPr>
          <p:nvPr>
            <p:ph type="body" sz="half" idx="2"/>
          </p:nvPr>
        </p:nvSpPr>
        <p:spPr>
          <a:xfrm>
            <a:off x="643465" y="3043050"/>
            <a:ext cx="3517567" cy="3064505"/>
          </a:xfrm>
        </p:spPr>
        <p:txBody>
          <a:bodyPr>
            <a:normAutofit/>
          </a:bodyPr>
          <a:lstStyle/>
          <a:p>
            <a:r>
              <a:rPr lang="fi-FI" sz="1700" b="1"/>
              <a:t>Tsopikloni</a:t>
            </a:r>
            <a:r>
              <a:rPr lang="fi-FI" sz="1700"/>
              <a:t> on syklopyrrolonien ja nonbentsodiatsepiinien ryhmään kuuluva unilääke, joka on tarkoitettu tilapäisen tai lyhytaikaisen unettomuuden hoitoon. Sen vaikutus keskushermostossa välittyy bentsodiatsepiinireseptoreiden kautta. Suomessa sitä myydään muun muassa tuotenimillä Imovane ja Zopinox.</a:t>
            </a:r>
            <a:endParaRPr lang="en-FI" sz="1700"/>
          </a:p>
        </p:txBody>
      </p:sp>
    </p:spTree>
    <p:extLst>
      <p:ext uri="{BB962C8B-B14F-4D97-AF65-F5344CB8AC3E}">
        <p14:creationId xmlns:p14="http://schemas.microsoft.com/office/powerpoint/2010/main" val="103374258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38F1A1-FD66-437B-8727-9CAF96C3AE2A}"/>
              </a:ext>
            </a:extLst>
          </p:cNvPr>
          <p:cNvSpPr>
            <a:spLocks noGrp="1"/>
          </p:cNvSpPr>
          <p:nvPr>
            <p:ph type="title"/>
          </p:nvPr>
        </p:nvSpPr>
        <p:spPr/>
        <p:txBody>
          <a:bodyPr/>
          <a:lstStyle/>
          <a:p>
            <a:r>
              <a:rPr lang="fi-FI" dirty="0" err="1"/>
              <a:t>Tsopikloni</a:t>
            </a:r>
            <a:endParaRPr lang="en-FI" dirty="0"/>
          </a:p>
        </p:txBody>
      </p:sp>
      <p:sp>
        <p:nvSpPr>
          <p:cNvPr id="3" name="Content Placeholder 2">
            <a:extLst>
              <a:ext uri="{FF2B5EF4-FFF2-40B4-BE49-F238E27FC236}">
                <a16:creationId xmlns:a16="http://schemas.microsoft.com/office/drawing/2014/main" id="{8652D664-D4BB-4793-92CD-B2CFBCBC0427}"/>
              </a:ext>
            </a:extLst>
          </p:cNvPr>
          <p:cNvSpPr>
            <a:spLocks noGrp="1"/>
          </p:cNvSpPr>
          <p:nvPr>
            <p:ph idx="1"/>
          </p:nvPr>
        </p:nvSpPr>
        <p:spPr>
          <a:xfrm>
            <a:off x="762000" y="1876425"/>
            <a:ext cx="10393680" cy="3992667"/>
          </a:xfrm>
        </p:spPr>
        <p:txBody>
          <a:bodyPr>
            <a:normAutofit fontScale="85000" lnSpcReduction="20000"/>
          </a:bodyPr>
          <a:lstStyle/>
          <a:p>
            <a:pPr marL="457200" indent="-457200">
              <a:buFont typeface="+mj-lt"/>
              <a:buAutoNum type="arabicPeriod"/>
            </a:pPr>
            <a:r>
              <a:rPr lang="fi-FI" sz="2100" b="0" i="0" dirty="0">
                <a:solidFill>
                  <a:schemeClr val="tx1"/>
                </a:solidFill>
                <a:effectLst/>
                <a:latin typeface="+mj-lt"/>
              </a:rPr>
              <a:t>Rauhoittavien lääkkeiden tavoin sitä ei tule käyttää alkoholin kanssa. Sillä on myös huumaava vaikutus, eikä sen vaikutuksen alaisena tai heti heräämisen jälkeen suositella tehtävän mitään tarkkuutta vaativaa, kuten moottoriajoneuvon kuljettamista.</a:t>
            </a:r>
          </a:p>
          <a:p>
            <a:pPr marL="457200" indent="-457200" algn="l">
              <a:buFont typeface="+mj-lt"/>
              <a:buAutoNum type="arabicPeriod"/>
            </a:pPr>
            <a:r>
              <a:rPr lang="fi-FI" sz="2100" b="0" i="0" dirty="0">
                <a:solidFill>
                  <a:schemeClr val="tx1"/>
                </a:solidFill>
                <a:effectLst/>
                <a:latin typeface="+mj-lt"/>
              </a:rPr>
              <a:t>Vanhuksilla voidaan käyttää puolitettua annostusta (2,5–3,75 mg), jolla pyritään minimoimaan lääkkeen aiheuttamia haittavaikutuksia. Ne voivat aiheuttaa kaatuilua ikääntyneillä vakavine komplikaatioineen (lähinnä vaikeasti hoidettavia lonkkamurtumia). Koska lääke on keskipitkävaikutteinen, sen poistuminen elimistöstä saattaa ikäihmisillä olla </a:t>
            </a:r>
            <a:r>
              <a:rPr lang="fi-FI" sz="2100" b="0" i="0">
                <a:solidFill>
                  <a:schemeClr val="tx1"/>
                </a:solidFill>
                <a:effectLst/>
                <a:latin typeface="+mj-lt"/>
              </a:rPr>
              <a:t>hitaampaa.</a:t>
            </a:r>
            <a:endParaRPr lang="fi-FI" sz="2100" b="0" i="0" dirty="0">
              <a:solidFill>
                <a:schemeClr val="tx1"/>
              </a:solidFill>
              <a:effectLst/>
              <a:latin typeface="+mj-lt"/>
            </a:endParaRPr>
          </a:p>
          <a:p>
            <a:pPr marL="457200" indent="-457200" algn="l">
              <a:buFont typeface="+mj-lt"/>
              <a:buAutoNum type="arabicPeriod"/>
            </a:pPr>
            <a:r>
              <a:rPr lang="fi-FI" sz="2100" b="0" i="0" dirty="0" err="1">
                <a:solidFill>
                  <a:schemeClr val="tx1"/>
                </a:solidFill>
                <a:effectLst/>
                <a:latin typeface="+mj-lt"/>
              </a:rPr>
              <a:t>Tsopiklonin</a:t>
            </a:r>
            <a:r>
              <a:rPr lang="fi-FI" sz="2100" b="0" i="0" dirty="0">
                <a:solidFill>
                  <a:schemeClr val="tx1"/>
                </a:solidFill>
                <a:effectLst/>
                <a:latin typeface="+mj-lt"/>
              </a:rPr>
              <a:t> yleinen haittavaikutus on suun kuivuminen sekä </a:t>
            </a:r>
            <a:r>
              <a:rPr lang="fi-FI" sz="2100" b="0" i="0" strike="noStrike" dirty="0">
                <a:solidFill>
                  <a:schemeClr val="tx1"/>
                </a:solidFill>
                <a:effectLst/>
                <a:latin typeface="+mj-lt"/>
                <a:hlinkClick r:id="rId2" tooltip="Karvas">
                  <a:extLst>
                    <a:ext uri="{A12FA001-AC4F-418D-AE19-62706E023703}">
                      <ahyp:hlinkClr xmlns:ahyp="http://schemas.microsoft.com/office/drawing/2018/hyperlinkcolor" xmlns="" val="tx"/>
                    </a:ext>
                  </a:extLst>
                </a:hlinkClick>
              </a:rPr>
              <a:t>karvas</a:t>
            </a:r>
            <a:r>
              <a:rPr lang="fi-FI" sz="2100" b="0" i="0" dirty="0">
                <a:solidFill>
                  <a:schemeClr val="tx1"/>
                </a:solidFill>
                <a:effectLst/>
                <a:latin typeface="+mj-lt"/>
              </a:rPr>
              <a:t> ja metallinen maku suussa käytön jälkeisenä päivänä. Yliannostustapauksissa voidaan käyttää GABA</a:t>
            </a:r>
            <a:r>
              <a:rPr lang="fi-FI" sz="2100" b="0" i="0" baseline="-25000" dirty="0">
                <a:solidFill>
                  <a:schemeClr val="tx1"/>
                </a:solidFill>
                <a:effectLst/>
                <a:latin typeface="+mj-lt"/>
              </a:rPr>
              <a:t>A</a:t>
            </a:r>
            <a:r>
              <a:rPr lang="fi-FI" sz="2100" b="0" i="0" dirty="0">
                <a:solidFill>
                  <a:schemeClr val="tx1"/>
                </a:solidFill>
                <a:effectLst/>
                <a:latin typeface="+mj-lt"/>
              </a:rPr>
              <a:t>-antagonisti </a:t>
            </a:r>
            <a:r>
              <a:rPr lang="fi-FI" sz="2100" b="0" i="0" strike="noStrike" dirty="0" err="1">
                <a:solidFill>
                  <a:schemeClr val="tx1"/>
                </a:solidFill>
                <a:effectLst/>
                <a:latin typeface="+mj-lt"/>
                <a:hlinkClick r:id="rId3" tooltip="Flumatseniili">
                  <a:extLst>
                    <a:ext uri="{A12FA001-AC4F-418D-AE19-62706E023703}">
                      <ahyp:hlinkClr xmlns:ahyp="http://schemas.microsoft.com/office/drawing/2018/hyperlinkcolor" xmlns="" val="tx"/>
                    </a:ext>
                  </a:extLst>
                </a:hlinkClick>
              </a:rPr>
              <a:t>flumatseniilia</a:t>
            </a:r>
            <a:r>
              <a:rPr lang="fi-FI" sz="2100" b="0" i="0" dirty="0">
                <a:solidFill>
                  <a:schemeClr val="tx1"/>
                </a:solidFill>
                <a:effectLst/>
                <a:latin typeface="+mj-lt"/>
              </a:rPr>
              <a:t>.</a:t>
            </a:r>
          </a:p>
          <a:p>
            <a:pPr marL="457200" indent="-457200" algn="l">
              <a:buFont typeface="+mj-lt"/>
              <a:buAutoNum type="arabicPeriod"/>
            </a:pPr>
            <a:r>
              <a:rPr lang="fi-FI" sz="2100" b="0" i="0" dirty="0" err="1">
                <a:solidFill>
                  <a:schemeClr val="tx1"/>
                </a:solidFill>
                <a:effectLst/>
                <a:latin typeface="+mj-lt"/>
              </a:rPr>
              <a:t>Tsopiklonin</a:t>
            </a:r>
            <a:r>
              <a:rPr lang="fi-FI" sz="2100" b="0" i="0" dirty="0">
                <a:solidFill>
                  <a:schemeClr val="tx1"/>
                </a:solidFill>
                <a:effectLst/>
                <a:latin typeface="+mj-lt"/>
              </a:rPr>
              <a:t> kehitti amerikkalainen </a:t>
            </a:r>
            <a:r>
              <a:rPr lang="fi-FI" sz="2100" b="0" i="0" strike="noStrike" dirty="0" err="1">
                <a:solidFill>
                  <a:schemeClr val="tx1"/>
                </a:solidFill>
                <a:effectLst/>
                <a:latin typeface="+mj-lt"/>
                <a:hlinkClick r:id="rId4" tooltip="Sepracor (sivua ei ole)">
                  <a:extLst>
                    <a:ext uri="{A12FA001-AC4F-418D-AE19-62706E023703}">
                      <ahyp:hlinkClr xmlns:ahyp="http://schemas.microsoft.com/office/drawing/2018/hyperlinkcolor" xmlns="" val="tx"/>
                    </a:ext>
                  </a:extLst>
                </a:hlinkClick>
              </a:rPr>
              <a:t>Sepracor</a:t>
            </a:r>
            <a:r>
              <a:rPr lang="fi-FI" sz="2100" b="0" i="0" dirty="0">
                <a:solidFill>
                  <a:schemeClr val="tx1"/>
                </a:solidFill>
                <a:effectLst/>
                <a:latin typeface="+mj-lt"/>
              </a:rPr>
              <a:t>, ja sitä alkoi markkinoida vuonna 1988 ranskalainen </a:t>
            </a:r>
            <a:r>
              <a:rPr lang="fi-FI" sz="2100" b="0" i="0" strike="noStrike" dirty="0">
                <a:solidFill>
                  <a:schemeClr val="tx1"/>
                </a:solidFill>
                <a:effectLst/>
                <a:latin typeface="+mj-lt"/>
                <a:hlinkClick r:id="rId5" tooltip="Rhône-Poulenc">
                  <a:extLst>
                    <a:ext uri="{A12FA001-AC4F-418D-AE19-62706E023703}">
                      <ahyp:hlinkClr xmlns:ahyp="http://schemas.microsoft.com/office/drawing/2018/hyperlinkcolor" xmlns="" val="tx"/>
                    </a:ext>
                  </a:extLst>
                </a:hlinkClick>
              </a:rPr>
              <a:t>Rhône-</a:t>
            </a:r>
            <a:r>
              <a:rPr lang="fi-FI" sz="2100" b="0" i="0" strike="noStrike" dirty="0" err="1">
                <a:solidFill>
                  <a:schemeClr val="tx1"/>
                </a:solidFill>
                <a:effectLst/>
                <a:latin typeface="+mj-lt"/>
                <a:hlinkClick r:id="rId5" tooltip="Rhône-Poulenc">
                  <a:extLst>
                    <a:ext uri="{A12FA001-AC4F-418D-AE19-62706E023703}">
                      <ahyp:hlinkClr xmlns:ahyp="http://schemas.microsoft.com/office/drawing/2018/hyperlinkcolor" xmlns="" val="tx"/>
                    </a:ext>
                  </a:extLst>
                </a:hlinkClick>
              </a:rPr>
              <a:t>Poulenc</a:t>
            </a:r>
            <a:r>
              <a:rPr lang="fi-FI" sz="2100" b="0" i="0" dirty="0">
                <a:solidFill>
                  <a:schemeClr val="tx1"/>
                </a:solidFill>
                <a:effectLst/>
                <a:latin typeface="+mj-lt"/>
              </a:rPr>
              <a:t> -lääkeyhtiö (kuuluu nykyään </a:t>
            </a:r>
            <a:r>
              <a:rPr lang="fi-FI" sz="2100" b="0" i="0" strike="noStrike" dirty="0" err="1">
                <a:solidFill>
                  <a:schemeClr val="tx1"/>
                </a:solidFill>
                <a:effectLst/>
                <a:latin typeface="+mj-lt"/>
                <a:hlinkClick r:id="rId6" tooltip="Sanofi">
                  <a:extLst>
                    <a:ext uri="{A12FA001-AC4F-418D-AE19-62706E023703}">
                      <ahyp:hlinkClr xmlns:ahyp="http://schemas.microsoft.com/office/drawing/2018/hyperlinkcolor" xmlns="" val="tx"/>
                    </a:ext>
                  </a:extLst>
                </a:hlinkClick>
              </a:rPr>
              <a:t>Sanofiin</a:t>
            </a:r>
            <a:r>
              <a:rPr lang="fi-FI" sz="2100" b="0" i="0" dirty="0">
                <a:solidFill>
                  <a:schemeClr val="tx1"/>
                </a:solidFill>
                <a:effectLst/>
                <a:latin typeface="+mj-lt"/>
              </a:rPr>
              <a:t>).</a:t>
            </a:r>
          </a:p>
          <a:p>
            <a:endParaRPr lang="en-FI" dirty="0"/>
          </a:p>
        </p:txBody>
      </p:sp>
    </p:spTree>
    <p:extLst>
      <p:ext uri="{BB962C8B-B14F-4D97-AF65-F5344CB8AC3E}">
        <p14:creationId xmlns:p14="http://schemas.microsoft.com/office/powerpoint/2010/main" val="171495961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1784C2-6306-412C-8D2C-2C47BCAA2D8F}"/>
              </a:ext>
            </a:extLst>
          </p:cNvPr>
          <p:cNvSpPr>
            <a:spLocks noGrp="1"/>
          </p:cNvSpPr>
          <p:nvPr>
            <p:ph type="title"/>
          </p:nvPr>
        </p:nvSpPr>
        <p:spPr>
          <a:xfrm>
            <a:off x="643466" y="786383"/>
            <a:ext cx="3517567" cy="2093975"/>
          </a:xfrm>
        </p:spPr>
        <p:txBody>
          <a:bodyPr anchor="b">
            <a:normAutofit/>
          </a:bodyPr>
          <a:lstStyle/>
          <a:p>
            <a:r>
              <a:rPr lang="fi-FI" i="0" dirty="0" err="1">
                <a:effectLst/>
              </a:rPr>
              <a:t>Tsolpideemi</a:t>
            </a:r>
            <a:r>
              <a:rPr lang="fi-FI" b="0" i="0" dirty="0">
                <a:effectLst/>
              </a:rPr>
              <a:t> </a:t>
            </a:r>
            <a:endParaRPr lang="en-FI" dirty="0"/>
          </a:p>
        </p:txBody>
      </p:sp>
      <p:pic>
        <p:nvPicPr>
          <p:cNvPr id="2050" name="Picture 2">
            <a:extLst>
              <a:ext uri="{FF2B5EF4-FFF2-40B4-BE49-F238E27FC236}">
                <a16:creationId xmlns:a16="http://schemas.microsoft.com/office/drawing/2014/main" id="{29B4EB91-F0F9-432A-83CA-4EE3300F86D0}"/>
              </a:ext>
            </a:extLst>
          </p:cNvPr>
          <p:cNvPicPr>
            <a:picLocks noGrp="1" noChangeAspect="1" noChangeArrowheads="1"/>
          </p:cNvPicPr>
          <p:nvPr>
            <p:ph idx="1"/>
          </p:nvPr>
        </p:nvPicPr>
        <p:blipFill rotWithShape="1">
          <a:blip r:embed="rId2">
            <a:extLst>
              <a:ext uri="{28A0092B-C50C-407E-A947-70E740481C1C}">
                <a14:useLocalDpi xmlns:a14="http://schemas.microsoft.com/office/drawing/2010/main" val="0"/>
              </a:ext>
            </a:extLst>
          </a:blip>
          <a:srcRect l="12160" r="25978" b="-1"/>
          <a:stretch/>
        </p:blipFill>
        <p:spPr bwMode="auto">
          <a:xfrm>
            <a:off x="5458984" y="812799"/>
            <a:ext cx="5928344" cy="5294757"/>
          </a:xfrm>
          <a:prstGeom prst="rect">
            <a:avLst/>
          </a:prstGeom>
          <a:solidFill>
            <a:srgbClr val="FFFFFF"/>
          </a:solidFill>
        </p:spPr>
      </p:pic>
      <p:sp>
        <p:nvSpPr>
          <p:cNvPr id="3" name="Content Placeholder 2">
            <a:extLst>
              <a:ext uri="{FF2B5EF4-FFF2-40B4-BE49-F238E27FC236}">
                <a16:creationId xmlns:a16="http://schemas.microsoft.com/office/drawing/2014/main" id="{6D23BF34-0DBF-4A03-8D54-319B9729193E}"/>
              </a:ext>
            </a:extLst>
          </p:cNvPr>
          <p:cNvSpPr>
            <a:spLocks noGrp="1"/>
          </p:cNvSpPr>
          <p:nvPr>
            <p:ph type="body" sz="half" idx="2"/>
          </p:nvPr>
        </p:nvSpPr>
        <p:spPr>
          <a:xfrm>
            <a:off x="643465" y="3043050"/>
            <a:ext cx="3517567" cy="3064505"/>
          </a:xfrm>
        </p:spPr>
        <p:txBody>
          <a:bodyPr>
            <a:normAutofit/>
          </a:bodyPr>
          <a:lstStyle/>
          <a:p>
            <a:pPr>
              <a:lnSpc>
                <a:spcPct val="100000"/>
              </a:lnSpc>
            </a:pPr>
            <a:r>
              <a:rPr lang="fi-FI" sz="1500" err="1">
                <a:effectLst/>
              </a:rPr>
              <a:t>Tsolpideemi</a:t>
            </a:r>
            <a:r>
              <a:rPr lang="fi-FI" sz="1500">
                <a:effectLst/>
              </a:rPr>
              <a:t> on </a:t>
            </a:r>
            <a:r>
              <a:rPr lang="fi-FI" sz="1500" strike="noStrike" err="1">
                <a:effectLst/>
                <a:hlinkClick r:id="rId3" tooltip="Nonbentsodiatsepiinit">
                  <a:extLst>
                    <a:ext uri="{A12FA001-AC4F-418D-AE19-62706E023703}">
                      <ahyp:hlinkClr xmlns:ahyp="http://schemas.microsoft.com/office/drawing/2018/hyperlinkcolor" xmlns="" val="tx"/>
                    </a:ext>
                  </a:extLst>
                </a:hlinkClick>
              </a:rPr>
              <a:t>nonbentsodiatsepiineihin</a:t>
            </a:r>
            <a:r>
              <a:rPr lang="fi-FI" sz="1500">
                <a:effectLst/>
              </a:rPr>
              <a:t> kuuluva unilääke, joka on tarkoitettu tilapäiseen unettomuuden hoitoon, erityisesti silloin, jos unettomuus on vaikea, toimintakykyä haittaava tai aiheuttaa voimakasta ahdistusta.</a:t>
            </a:r>
            <a:r>
              <a:rPr lang="fi-FI" sz="1500" strike="noStrike" baseline="30000">
                <a:effectLst/>
                <a:hlinkClick r:id="rId4">
                  <a:extLst>
                    <a:ext uri="{A12FA001-AC4F-418D-AE19-62706E023703}">
                      <ahyp:hlinkClr xmlns:ahyp="http://schemas.microsoft.com/office/drawing/2018/hyperlinkcolor" xmlns="" val="tx"/>
                    </a:ext>
                  </a:extLst>
                </a:hlinkClick>
              </a:rPr>
              <a:t>[1]</a:t>
            </a:r>
            <a:endParaRPr lang="fi-FI" sz="1500">
              <a:effectLst/>
            </a:endParaRPr>
          </a:p>
          <a:p>
            <a:pPr>
              <a:lnSpc>
                <a:spcPct val="100000"/>
              </a:lnSpc>
            </a:pPr>
            <a:r>
              <a:rPr lang="fi-FI" sz="1500">
                <a:effectLst/>
              </a:rPr>
              <a:t>Suomessa </a:t>
            </a:r>
            <a:r>
              <a:rPr lang="fi-FI" sz="1500" strike="noStrike" err="1">
                <a:effectLst/>
                <a:hlinkClick r:id="rId5" tooltip="Sanofi">
                  <a:extLst>
                    <a:ext uri="{A12FA001-AC4F-418D-AE19-62706E023703}">
                      <ahyp:hlinkClr xmlns:ahyp="http://schemas.microsoft.com/office/drawing/2018/hyperlinkcolor" xmlns="" val="tx"/>
                    </a:ext>
                  </a:extLst>
                </a:hlinkClick>
              </a:rPr>
              <a:t>Sanofi</a:t>
            </a:r>
            <a:r>
              <a:rPr lang="fi-FI" sz="1500">
                <a:effectLst/>
              </a:rPr>
              <a:t> sai </a:t>
            </a:r>
            <a:r>
              <a:rPr lang="fi-FI" sz="1500" err="1">
                <a:effectLst/>
              </a:rPr>
              <a:t>tsolpideemille</a:t>
            </a:r>
            <a:r>
              <a:rPr lang="fi-FI" sz="1500">
                <a:effectLst/>
              </a:rPr>
              <a:t> myyntiluvan 14. elokuuta 1995 </a:t>
            </a:r>
            <a:r>
              <a:rPr lang="fi-FI" sz="1500" err="1">
                <a:effectLst/>
              </a:rPr>
              <a:t>Stilnoct</a:t>
            </a:r>
            <a:r>
              <a:rPr lang="fi-FI" sz="1500">
                <a:effectLst/>
              </a:rPr>
              <a:t>-nimisenä. Lääkepatentin rauettua Suomessa on myynnissä useita rinnakkaisvalmisteita, kuten Stella, </a:t>
            </a:r>
            <a:r>
              <a:rPr lang="fi-FI" sz="1500" err="1">
                <a:effectLst/>
              </a:rPr>
              <a:t>Somnor</a:t>
            </a:r>
            <a:r>
              <a:rPr lang="fi-FI" sz="1500">
                <a:effectLst/>
              </a:rPr>
              <a:t> ja </a:t>
            </a:r>
            <a:r>
              <a:rPr lang="fi-FI" sz="1500" err="1">
                <a:effectLst/>
              </a:rPr>
              <a:t>Zolpidem</a:t>
            </a:r>
            <a:r>
              <a:rPr lang="fi-FI" sz="1500">
                <a:effectLst/>
              </a:rPr>
              <a:t> </a:t>
            </a:r>
            <a:r>
              <a:rPr lang="fi-FI" sz="1500" err="1">
                <a:effectLst/>
              </a:rPr>
              <a:t>Ratiopharm</a:t>
            </a:r>
            <a:r>
              <a:rPr lang="fi-FI" sz="1500">
                <a:effectLst/>
              </a:rPr>
              <a:t>.</a:t>
            </a:r>
          </a:p>
          <a:p>
            <a:pPr>
              <a:lnSpc>
                <a:spcPct val="100000"/>
              </a:lnSpc>
            </a:pPr>
            <a:endParaRPr lang="en-FI" sz="1500"/>
          </a:p>
        </p:txBody>
      </p:sp>
    </p:spTree>
    <p:extLst>
      <p:ext uri="{BB962C8B-B14F-4D97-AF65-F5344CB8AC3E}">
        <p14:creationId xmlns:p14="http://schemas.microsoft.com/office/powerpoint/2010/main" val="6481465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A6DBEA-454A-4DDD-8D1A-D30AC52D9E69}"/>
              </a:ext>
            </a:extLst>
          </p:cNvPr>
          <p:cNvSpPr>
            <a:spLocks noGrp="1"/>
          </p:cNvSpPr>
          <p:nvPr>
            <p:ph type="title"/>
          </p:nvPr>
        </p:nvSpPr>
        <p:spPr/>
        <p:txBody>
          <a:bodyPr/>
          <a:lstStyle/>
          <a:p>
            <a:r>
              <a:rPr lang="fi-FI" dirty="0" err="1"/>
              <a:t>Tsolpideemi</a:t>
            </a:r>
            <a:endParaRPr lang="en-FI" dirty="0"/>
          </a:p>
        </p:txBody>
      </p:sp>
      <p:sp>
        <p:nvSpPr>
          <p:cNvPr id="3" name="Content Placeholder 2">
            <a:extLst>
              <a:ext uri="{FF2B5EF4-FFF2-40B4-BE49-F238E27FC236}">
                <a16:creationId xmlns:a16="http://schemas.microsoft.com/office/drawing/2014/main" id="{0E09FC4B-B59D-4209-871B-9400CCC95BC4}"/>
              </a:ext>
            </a:extLst>
          </p:cNvPr>
          <p:cNvSpPr>
            <a:spLocks noGrp="1"/>
          </p:cNvSpPr>
          <p:nvPr>
            <p:ph idx="1"/>
          </p:nvPr>
        </p:nvSpPr>
        <p:spPr>
          <a:xfrm>
            <a:off x="514350" y="2076450"/>
            <a:ext cx="10782300" cy="4333875"/>
          </a:xfrm>
        </p:spPr>
        <p:txBody>
          <a:bodyPr>
            <a:normAutofit fontScale="92500" lnSpcReduction="20000"/>
          </a:bodyPr>
          <a:lstStyle/>
          <a:p>
            <a:pPr marL="457200" indent="-457200" algn="l">
              <a:lnSpc>
                <a:spcPct val="120000"/>
              </a:lnSpc>
              <a:buFont typeface="+mj-lt"/>
              <a:buAutoNum type="arabicPeriod"/>
            </a:pPr>
            <a:r>
              <a:rPr lang="fi-FI" b="0" i="0" dirty="0" err="1">
                <a:solidFill>
                  <a:schemeClr val="tx1"/>
                </a:solidFill>
                <a:effectLst/>
                <a:latin typeface="+mj-lt"/>
              </a:rPr>
              <a:t>Tsolpideemin</a:t>
            </a:r>
            <a:r>
              <a:rPr lang="fi-FI" b="0" i="0" dirty="0">
                <a:solidFill>
                  <a:schemeClr val="tx1"/>
                </a:solidFill>
                <a:effectLst/>
                <a:latin typeface="+mj-lt"/>
              </a:rPr>
              <a:t> vaikutus alkaa nopeasti, noin 15 minuutin sisällä ja sen puoliintumisaika on 2–3 tuntia. </a:t>
            </a:r>
            <a:r>
              <a:rPr lang="fi-FI" b="0" i="0" dirty="0" err="1">
                <a:solidFill>
                  <a:schemeClr val="tx1"/>
                </a:solidFill>
                <a:effectLst/>
                <a:latin typeface="+mj-lt"/>
              </a:rPr>
              <a:t>Tsolpideemi</a:t>
            </a:r>
            <a:r>
              <a:rPr lang="fi-FI" b="0" i="0" dirty="0">
                <a:solidFill>
                  <a:schemeClr val="tx1"/>
                </a:solidFill>
                <a:effectLst/>
                <a:latin typeface="+mj-lt"/>
              </a:rPr>
              <a:t> ei varsinaisesti väsytä, mutta se auttaa </a:t>
            </a:r>
            <a:r>
              <a:rPr lang="fi-FI" b="0" i="0" dirty="0" err="1">
                <a:solidFill>
                  <a:schemeClr val="tx1"/>
                </a:solidFill>
                <a:effectLst/>
                <a:latin typeface="+mj-lt"/>
              </a:rPr>
              <a:t>uneenpääsyä</a:t>
            </a:r>
            <a:r>
              <a:rPr lang="fi-FI" b="0" i="0" dirty="0">
                <a:solidFill>
                  <a:schemeClr val="tx1"/>
                </a:solidFill>
                <a:effectLst/>
                <a:latin typeface="+mj-lt"/>
              </a:rPr>
              <a:t> mentäessä lepäämään välittömästi lääkkeen ottamisen jälkeen.</a:t>
            </a:r>
            <a:r>
              <a:rPr lang="fi-FI" baseline="30000" dirty="0">
                <a:solidFill>
                  <a:schemeClr val="tx1"/>
                </a:solidFill>
                <a:latin typeface="+mj-lt"/>
              </a:rPr>
              <a:t>[</a:t>
            </a:r>
          </a:p>
          <a:p>
            <a:pPr marL="457200" indent="-457200" algn="l">
              <a:lnSpc>
                <a:spcPct val="120000"/>
              </a:lnSpc>
              <a:buFont typeface="+mj-lt"/>
              <a:buAutoNum type="arabicPeriod"/>
            </a:pPr>
            <a:r>
              <a:rPr lang="fi-FI" b="0" i="0" dirty="0" err="1">
                <a:solidFill>
                  <a:schemeClr val="tx1"/>
                </a:solidFill>
                <a:effectLst/>
                <a:latin typeface="+mj-lt"/>
              </a:rPr>
              <a:t>Tsolpideemi</a:t>
            </a:r>
            <a:r>
              <a:rPr lang="fi-FI" b="0" i="0" dirty="0">
                <a:solidFill>
                  <a:schemeClr val="tx1"/>
                </a:solidFill>
                <a:effectLst/>
                <a:latin typeface="+mj-lt"/>
              </a:rPr>
              <a:t> voi kuitenkin aiheuttaa joillekin käyttäjille hyvin voimakkaita ja realistisia </a:t>
            </a:r>
            <a:r>
              <a:rPr lang="fi-FI" b="0" i="0" strike="noStrike" dirty="0">
                <a:solidFill>
                  <a:schemeClr val="tx1"/>
                </a:solidFill>
                <a:effectLst/>
                <a:latin typeface="+mj-lt"/>
                <a:hlinkClick r:id="rId2" tooltip="Hallusinaatio">
                  <a:extLst>
                    <a:ext uri="{A12FA001-AC4F-418D-AE19-62706E023703}">
                      <ahyp:hlinkClr xmlns:ahyp="http://schemas.microsoft.com/office/drawing/2018/hyperlinkcolor" xmlns="" val="tx"/>
                    </a:ext>
                  </a:extLst>
                </a:hlinkClick>
              </a:rPr>
              <a:t>hallusinaatioita</a:t>
            </a:r>
            <a:r>
              <a:rPr lang="fi-FI" b="0" i="0" dirty="0">
                <a:solidFill>
                  <a:schemeClr val="tx1"/>
                </a:solidFill>
                <a:effectLst/>
                <a:latin typeface="+mj-lt"/>
              </a:rPr>
              <a:t>, jos ohjeita ei noudateta ja käyttäjä jää valvomaan lääkkeen ottamisen jälkeen. </a:t>
            </a:r>
            <a:r>
              <a:rPr lang="fi-FI" b="0" i="0" dirty="0" err="1">
                <a:solidFill>
                  <a:schemeClr val="tx1"/>
                </a:solidFill>
                <a:effectLst/>
                <a:latin typeface="+mj-lt"/>
              </a:rPr>
              <a:t>Tsolpideemi</a:t>
            </a:r>
            <a:r>
              <a:rPr lang="fi-FI" b="0" i="0" dirty="0">
                <a:solidFill>
                  <a:schemeClr val="tx1"/>
                </a:solidFill>
                <a:effectLst/>
                <a:latin typeface="+mj-lt"/>
              </a:rPr>
              <a:t> on </a:t>
            </a:r>
            <a:r>
              <a:rPr lang="fi-FI" b="0" i="0" strike="noStrike" dirty="0">
                <a:solidFill>
                  <a:schemeClr val="tx1"/>
                </a:solidFill>
                <a:effectLst/>
                <a:latin typeface="+mj-lt"/>
                <a:hlinkClick r:id="rId3" tooltip="PKV-lääke">
                  <a:extLst>
                    <a:ext uri="{A12FA001-AC4F-418D-AE19-62706E023703}">
                      <ahyp:hlinkClr xmlns:ahyp="http://schemas.microsoft.com/office/drawing/2018/hyperlinkcolor" xmlns="" val="tx"/>
                    </a:ext>
                  </a:extLst>
                </a:hlinkClick>
              </a:rPr>
              <a:t>PKV-lääke</a:t>
            </a:r>
            <a:r>
              <a:rPr lang="fi-FI" b="0" i="0" dirty="0">
                <a:solidFill>
                  <a:schemeClr val="tx1"/>
                </a:solidFill>
                <a:effectLst/>
                <a:latin typeface="+mj-lt"/>
              </a:rPr>
              <a:t>, joten se vaikuttaa ajokykyyn ja muihin tarkkaavaisuutta vaativiin tehtäviin huomattavan haitallisesti. Se voi myös aiheuttaa esimerkiksi autolla ajoa unissaan.</a:t>
            </a:r>
          </a:p>
          <a:p>
            <a:pPr marL="457200" indent="-457200" algn="l">
              <a:lnSpc>
                <a:spcPct val="120000"/>
              </a:lnSpc>
              <a:buFont typeface="+mj-lt"/>
              <a:buAutoNum type="arabicPeriod"/>
            </a:pPr>
            <a:r>
              <a:rPr lang="fi-FI" b="0" i="0" dirty="0" err="1">
                <a:solidFill>
                  <a:schemeClr val="tx1"/>
                </a:solidFill>
                <a:effectLst/>
                <a:latin typeface="+mj-lt"/>
              </a:rPr>
              <a:t>Tsolpideemi</a:t>
            </a:r>
            <a:r>
              <a:rPr lang="fi-FI" b="0" i="0" dirty="0">
                <a:solidFill>
                  <a:schemeClr val="tx1"/>
                </a:solidFill>
                <a:effectLst/>
                <a:latin typeface="+mj-lt"/>
              </a:rPr>
              <a:t> kuuluu </a:t>
            </a:r>
            <a:r>
              <a:rPr lang="fi-FI" b="0" i="0" dirty="0" err="1">
                <a:solidFill>
                  <a:schemeClr val="tx1"/>
                </a:solidFill>
                <a:effectLst/>
                <a:latin typeface="+mj-lt"/>
              </a:rPr>
              <a:t>imidatsopyridiineihin</a:t>
            </a:r>
            <a:r>
              <a:rPr lang="fi-FI" b="0" i="0" dirty="0">
                <a:solidFill>
                  <a:schemeClr val="tx1"/>
                </a:solidFill>
                <a:effectLst/>
                <a:latin typeface="+mj-lt"/>
              </a:rPr>
              <a:t>, jotka sitoutuvat </a:t>
            </a:r>
            <a:r>
              <a:rPr lang="fi-FI" b="0" i="1" dirty="0">
                <a:solidFill>
                  <a:schemeClr val="tx1"/>
                </a:solidFill>
                <a:effectLst/>
                <a:latin typeface="+mj-lt"/>
              </a:rPr>
              <a:t>selektiivisesti</a:t>
            </a:r>
            <a:r>
              <a:rPr lang="fi-FI" b="0" i="0" dirty="0">
                <a:solidFill>
                  <a:schemeClr val="tx1"/>
                </a:solidFill>
                <a:effectLst/>
                <a:latin typeface="+mj-lt"/>
              </a:rPr>
              <a:t> omega1-reseptoreihin, jotka puolestaan muodostavat GABA-A-reseptorikompleksin alfasidoksen. </a:t>
            </a:r>
            <a:r>
              <a:rPr lang="fi-FI" b="0" i="0" dirty="0" err="1">
                <a:solidFill>
                  <a:schemeClr val="tx1"/>
                </a:solidFill>
                <a:effectLst/>
                <a:latin typeface="+mj-lt"/>
              </a:rPr>
              <a:t>Bentsodiatsepiinit</a:t>
            </a:r>
            <a:r>
              <a:rPr lang="fi-FI" b="0" i="0" dirty="0">
                <a:solidFill>
                  <a:schemeClr val="tx1"/>
                </a:solidFill>
                <a:effectLst/>
                <a:latin typeface="+mj-lt"/>
              </a:rPr>
              <a:t> sitoutuvat </a:t>
            </a:r>
            <a:r>
              <a:rPr lang="fi-FI" b="0" i="1" dirty="0">
                <a:solidFill>
                  <a:schemeClr val="tx1"/>
                </a:solidFill>
                <a:effectLst/>
                <a:latin typeface="+mj-lt"/>
              </a:rPr>
              <a:t>nonselektiivisesti</a:t>
            </a:r>
            <a:r>
              <a:rPr lang="fi-FI" b="0" i="0" dirty="0">
                <a:solidFill>
                  <a:schemeClr val="tx1"/>
                </a:solidFill>
                <a:effectLst/>
                <a:latin typeface="+mj-lt"/>
              </a:rPr>
              <a:t> kaikkiin kolmeen omega-reseptoriin, mutta </a:t>
            </a:r>
            <a:r>
              <a:rPr lang="fi-FI" b="0" i="0" dirty="0" err="1">
                <a:solidFill>
                  <a:schemeClr val="tx1"/>
                </a:solidFill>
                <a:effectLst/>
                <a:latin typeface="+mj-lt"/>
              </a:rPr>
              <a:t>tsolpideemi</a:t>
            </a:r>
            <a:r>
              <a:rPr lang="fi-FI" b="0" i="0" dirty="0">
                <a:solidFill>
                  <a:schemeClr val="tx1"/>
                </a:solidFill>
                <a:effectLst/>
                <a:latin typeface="+mj-lt"/>
              </a:rPr>
              <a:t> sitoutuu ensisijaisesti omega1-reseptoriin. </a:t>
            </a:r>
            <a:r>
              <a:rPr lang="fi-FI" b="0" i="0" dirty="0" err="1">
                <a:solidFill>
                  <a:schemeClr val="tx1"/>
                </a:solidFill>
                <a:effectLst/>
                <a:latin typeface="+mj-lt"/>
              </a:rPr>
              <a:t>Tsolpideemi</a:t>
            </a:r>
            <a:r>
              <a:rPr lang="fi-FI" b="0" i="0" dirty="0">
                <a:solidFill>
                  <a:schemeClr val="tx1"/>
                </a:solidFill>
                <a:effectLst/>
                <a:latin typeface="+mj-lt"/>
              </a:rPr>
              <a:t> on </a:t>
            </a:r>
            <a:r>
              <a:rPr lang="fi-FI" b="0" i="0" dirty="0" err="1">
                <a:solidFill>
                  <a:schemeClr val="tx1"/>
                </a:solidFill>
                <a:effectLst/>
                <a:latin typeface="+mj-lt"/>
              </a:rPr>
              <a:t>nonbentsodiatsepiini</a:t>
            </a:r>
            <a:r>
              <a:rPr lang="fi-FI" b="0" i="0" dirty="0">
                <a:solidFill>
                  <a:schemeClr val="tx1"/>
                </a:solidFill>
                <a:effectLst/>
                <a:latin typeface="+mj-lt"/>
              </a:rPr>
              <a:t> eli </a:t>
            </a:r>
            <a:r>
              <a:rPr lang="fi-FI" b="0" i="0" strike="noStrike" dirty="0" err="1">
                <a:solidFill>
                  <a:schemeClr val="tx1"/>
                </a:solidFill>
                <a:effectLst/>
                <a:latin typeface="+mj-lt"/>
                <a:hlinkClick r:id="rId4" tooltip="Bentsodiatsepiini">
                  <a:extLst>
                    <a:ext uri="{A12FA001-AC4F-418D-AE19-62706E023703}">
                      <ahyp:hlinkClr xmlns:ahyp="http://schemas.microsoft.com/office/drawing/2018/hyperlinkcolor" xmlns="" val="tx"/>
                    </a:ext>
                  </a:extLst>
                </a:hlinkClick>
              </a:rPr>
              <a:t>bentsodiatsepiinien</a:t>
            </a:r>
            <a:r>
              <a:rPr lang="fi-FI" b="0" i="0" dirty="0">
                <a:solidFill>
                  <a:schemeClr val="tx1"/>
                </a:solidFill>
                <a:effectLst/>
                <a:latin typeface="+mj-lt"/>
              </a:rPr>
              <a:t> kaltainen lääkeaine.</a:t>
            </a:r>
          </a:p>
          <a:p>
            <a:endParaRPr lang="en-FI" dirty="0"/>
          </a:p>
        </p:txBody>
      </p:sp>
    </p:spTree>
    <p:extLst>
      <p:ext uri="{BB962C8B-B14F-4D97-AF65-F5344CB8AC3E}">
        <p14:creationId xmlns:p14="http://schemas.microsoft.com/office/powerpoint/2010/main" val="340352004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7F5577-47B0-49F6-B5DC-1600F7F5C466}"/>
              </a:ext>
            </a:extLst>
          </p:cNvPr>
          <p:cNvSpPr>
            <a:spLocks noGrp="1"/>
          </p:cNvSpPr>
          <p:nvPr>
            <p:ph type="title"/>
          </p:nvPr>
        </p:nvSpPr>
        <p:spPr/>
        <p:txBody>
          <a:bodyPr/>
          <a:lstStyle/>
          <a:p>
            <a:r>
              <a:rPr lang="fi-FI" dirty="0" err="1"/>
              <a:t>Tsolpideemi</a:t>
            </a:r>
            <a:endParaRPr lang="en-FI" dirty="0"/>
          </a:p>
        </p:txBody>
      </p:sp>
      <p:sp>
        <p:nvSpPr>
          <p:cNvPr id="3" name="Content Placeholder 2">
            <a:extLst>
              <a:ext uri="{FF2B5EF4-FFF2-40B4-BE49-F238E27FC236}">
                <a16:creationId xmlns:a16="http://schemas.microsoft.com/office/drawing/2014/main" id="{CDD47495-8E83-4D20-8D7D-61924584011E}"/>
              </a:ext>
            </a:extLst>
          </p:cNvPr>
          <p:cNvSpPr>
            <a:spLocks noGrp="1"/>
          </p:cNvSpPr>
          <p:nvPr>
            <p:ph idx="1"/>
          </p:nvPr>
        </p:nvSpPr>
        <p:spPr/>
        <p:txBody>
          <a:bodyPr>
            <a:normAutofit/>
          </a:bodyPr>
          <a:lstStyle/>
          <a:p>
            <a:pPr>
              <a:lnSpc>
                <a:spcPct val="150000"/>
              </a:lnSpc>
            </a:pPr>
            <a:r>
              <a:rPr lang="fi-FI" sz="1800" dirty="0">
                <a:latin typeface="+mj-lt"/>
              </a:rPr>
              <a:t>Pieni osa koomapotilaista reagoi </a:t>
            </a:r>
            <a:r>
              <a:rPr lang="fi-FI" sz="1800" dirty="0" err="1">
                <a:latin typeface="+mj-lt"/>
              </a:rPr>
              <a:t>tsolpideemiin</a:t>
            </a:r>
            <a:r>
              <a:rPr lang="fi-FI" sz="1800" dirty="0">
                <a:latin typeface="+mj-lt"/>
              </a:rPr>
              <a:t> niin, että heidät kyetään herättämään koomasta. Vaikutus huomattiin ensimmäisen kerran vuonna 1999 eteläafrikkalaisen potilaan kanssa. Ei vielä tiedetä miksi koomapotilaat heräävät lääkkeestä, joka vaivuttaa terveen ihmisen uneen. </a:t>
            </a:r>
            <a:r>
              <a:rPr lang="fi-FI" sz="1800" dirty="0" err="1">
                <a:latin typeface="+mj-lt"/>
              </a:rPr>
              <a:t>Tsolpideemin</a:t>
            </a:r>
            <a:r>
              <a:rPr lang="fi-FI" sz="1800" dirty="0">
                <a:latin typeface="+mj-lt"/>
              </a:rPr>
              <a:t> vaikutusta on kuitenkin tutkittu koomapotilaiden hoidon lisäksi myös lievempien aivovammojen hoidossa.[5]</a:t>
            </a:r>
            <a:endParaRPr lang="en-FI" sz="1800" dirty="0">
              <a:latin typeface="+mj-lt"/>
            </a:endParaRPr>
          </a:p>
        </p:txBody>
      </p:sp>
    </p:spTree>
    <p:extLst>
      <p:ext uri="{BB962C8B-B14F-4D97-AF65-F5344CB8AC3E}">
        <p14:creationId xmlns:p14="http://schemas.microsoft.com/office/powerpoint/2010/main" val="530014826"/>
      </p:ext>
    </p:extLst>
  </p:cSld>
  <p:clrMapOvr>
    <a:masterClrMapping/>
  </p:clrMapOvr>
</p:sld>
</file>

<file path=ppt/theme/theme1.xml><?xml version="1.0" encoding="utf-8"?>
<a:theme xmlns:a="http://schemas.openxmlformats.org/drawingml/2006/main" name="1_RetrospectVTI">
  <a:themeElements>
    <a:clrScheme name="Custom 37">
      <a:dk1>
        <a:srgbClr val="000000"/>
      </a:dk1>
      <a:lt1>
        <a:srgbClr val="FFFFFF"/>
      </a:lt1>
      <a:dk2>
        <a:srgbClr val="4A5356"/>
      </a:dk2>
      <a:lt2>
        <a:srgbClr val="E8E3CE"/>
      </a:lt2>
      <a:accent1>
        <a:srgbClr val="9BA8B7"/>
      </a:accent1>
      <a:accent2>
        <a:srgbClr val="E6A02E"/>
      </a:accent2>
      <a:accent3>
        <a:srgbClr val="BF6A3B"/>
      </a:accent3>
      <a:accent4>
        <a:srgbClr val="92987A"/>
      </a:accent4>
      <a:accent5>
        <a:srgbClr val="857659"/>
      </a:accent5>
      <a:accent6>
        <a:srgbClr val="A0988C"/>
      </a:accent6>
      <a:hlink>
        <a:srgbClr val="00B0F0"/>
      </a:hlink>
      <a:folHlink>
        <a:srgbClr val="738F97"/>
      </a:folHlink>
    </a:clrScheme>
    <a:fontScheme name="Retrospect">
      <a:majorFont>
        <a:latin typeface="Bookman Old Style"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Franklin Gothic Book"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TWO.pptx" id="{769520F8-BFE5-4C8C-A7AA-375C025A91CE}" vid="{AEAFD717-D3C8-4034-8F7E-D5220B0CCEB8}"/>
    </a:ext>
  </a:extLst>
</a:theme>
</file>

<file path=docProps/app.xml><?xml version="1.0" encoding="utf-8"?>
<Properties xmlns="http://schemas.openxmlformats.org/officeDocument/2006/extended-properties" xmlns:vt="http://schemas.openxmlformats.org/officeDocument/2006/docPropsVTypes">
  <Template>{21679260-3567-4D7D-9299-F8DB8E3C0D49}tf56160789_win32</Template>
  <TotalTime>27</TotalTime>
  <Words>416</Words>
  <Application>Microsoft Office PowerPoint</Application>
  <PresentationFormat>Laajakuva</PresentationFormat>
  <Paragraphs>19</Paragraphs>
  <Slides>6</Slides>
  <Notes>0</Notes>
  <HiddenSlides>0</HiddenSlides>
  <MMClips>0</MMClips>
  <ScaleCrop>false</ScaleCrop>
  <HeadingPairs>
    <vt:vector size="6" baseType="variant">
      <vt:variant>
        <vt:lpstr>Käytetyt fontit</vt:lpstr>
      </vt:variant>
      <vt:variant>
        <vt:i4>3</vt:i4>
      </vt:variant>
      <vt:variant>
        <vt:lpstr>Teema</vt:lpstr>
      </vt:variant>
      <vt:variant>
        <vt:i4>1</vt:i4>
      </vt:variant>
      <vt:variant>
        <vt:lpstr>Dian otsikot</vt:lpstr>
      </vt:variant>
      <vt:variant>
        <vt:i4>6</vt:i4>
      </vt:variant>
    </vt:vector>
  </HeadingPairs>
  <TitlesOfParts>
    <vt:vector size="10" baseType="lpstr">
      <vt:lpstr>Bookman Old Style</vt:lpstr>
      <vt:lpstr>Calibri</vt:lpstr>
      <vt:lpstr>Franklin Gothic Book</vt:lpstr>
      <vt:lpstr>1_RetrospectVTI</vt:lpstr>
      <vt:lpstr>Tsopikloni &amp; Tsolpideemi</vt:lpstr>
      <vt:lpstr>Tsopikloni</vt:lpstr>
      <vt:lpstr>Tsopikloni</vt:lpstr>
      <vt:lpstr>Tsolpideemi </vt:lpstr>
      <vt:lpstr>Tsolpideemi</vt:lpstr>
      <vt:lpstr>Tsolpideemi</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Tsopikloni     &amp; Tsolpideemi</dc:title>
  <dc:creator>Fält Heidi</dc:creator>
  <cp:lastModifiedBy>Partanen Mari</cp:lastModifiedBy>
  <cp:revision>17</cp:revision>
  <dcterms:created xsi:type="dcterms:W3CDTF">2021-03-18T12:15:36Z</dcterms:created>
  <dcterms:modified xsi:type="dcterms:W3CDTF">2021-03-19T05:39:05Z</dcterms:modified>
</cp:coreProperties>
</file>