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45" d="100"/>
          <a:sy n="45" d="100"/>
        </p:scale>
        <p:origin x="62" y="7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fi.wikipedia.org/wiki/1969" TargetMode="External"/><Relationship Id="rId3" Type="http://schemas.openxmlformats.org/officeDocument/2006/relationships/hyperlink" Target="https://fi.wikipedia.org/wiki/Kolmiol%C3%A4%C3%A4ke" TargetMode="External"/><Relationship Id="rId7" Type="http://schemas.openxmlformats.org/officeDocument/2006/relationships/hyperlink" Target="https://fi.wikipedia.org/wiki/11._kes%C3%A4kuuta" TargetMode="External"/><Relationship Id="rId2" Type="http://schemas.openxmlformats.org/officeDocument/2006/relationships/hyperlink" Target="https://fi.wikipedia.org/wiki/Reseptivalmis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i.wikipedia.org/wiki/Siirappi" TargetMode="External"/><Relationship Id="rId5" Type="http://schemas.openxmlformats.org/officeDocument/2006/relationships/hyperlink" Target="https://fi.wikipedia.org/wiki/Tabletti" TargetMode="External"/><Relationship Id="rId4" Type="http://schemas.openxmlformats.org/officeDocument/2006/relationships/hyperlink" Target="https://fi.wikipedia.org/wiki/Su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B9C804-FE29-472C-B8D1-88DBFEEE07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0" i="0" dirty="0" err="1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</a:rPr>
              <a:t>Doksylamiini</a:t>
            </a:r>
            <a:r>
              <a:rPr lang="fi-FI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</a:rPr>
              <a:t> ja sedatiiviset antihistamiinit</a:t>
            </a:r>
            <a:endParaRPr lang="fi-FI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48C6024-623B-4587-A34E-98AF1C363A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62399" y="5000625"/>
            <a:ext cx="7197726" cy="790574"/>
          </a:xfrm>
        </p:spPr>
        <p:txBody>
          <a:bodyPr/>
          <a:lstStyle/>
          <a:p>
            <a:r>
              <a:rPr lang="fi-FI" dirty="0"/>
              <a:t>Annu kilkki</a:t>
            </a:r>
          </a:p>
        </p:txBody>
      </p:sp>
    </p:spTree>
    <p:extLst>
      <p:ext uri="{BB962C8B-B14F-4D97-AF65-F5344CB8AC3E}">
        <p14:creationId xmlns:p14="http://schemas.microsoft.com/office/powerpoint/2010/main" val="4022752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B68FE7-6464-440B-9330-A4CC7E2B0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Dormix</a:t>
            </a:r>
            <a:endParaRPr lang="fi-FI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D0716E-B4C7-4689-A906-5810781105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fi-FI" sz="2000" b="0" i="0" dirty="0" err="1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Dormix</a:t>
            </a:r>
            <a:r>
              <a:rPr lang="fi-FI" sz="20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-lääkkeen vaikuttava aine on </a:t>
            </a:r>
            <a:r>
              <a:rPr lang="fi-FI" sz="2000" b="0" i="0" dirty="0" err="1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doksylamiinivetysuksinaatti</a:t>
            </a:r>
            <a:r>
              <a:rPr lang="fi-FI" sz="20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. </a:t>
            </a:r>
            <a:r>
              <a:rPr lang="fi-FI" sz="2000" b="0" i="0" dirty="0" err="1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Doksylamiini</a:t>
            </a:r>
            <a:r>
              <a:rPr lang="fi-FI" sz="20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 on antihistamiini, jolla on väsyttäviä ominaisuuksia.</a:t>
            </a:r>
          </a:p>
          <a:p>
            <a:pPr algn="l"/>
            <a:r>
              <a:rPr lang="fi-FI" sz="2000" b="0" i="0" dirty="0" err="1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Dormix</a:t>
            </a:r>
            <a:r>
              <a:rPr lang="fi-FI" sz="20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 on tarkoitettu ajoittaisen unettomuuden lyhytaikaiseen, oireenmukaiseen hoitoon yli 18‑vuotiaille aikuisille.</a:t>
            </a:r>
          </a:p>
          <a:p>
            <a:pPr algn="l"/>
            <a:r>
              <a:rPr lang="fi-FI" sz="20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sofia-pro"/>
              </a:rPr>
              <a:t>Puoliintumisaika 10-12 h.</a:t>
            </a:r>
            <a:endParaRPr lang="fi-FI" sz="2000" b="0" i="0" dirty="0">
              <a:solidFill>
                <a:schemeClr val="accent6">
                  <a:lumMod val="40000"/>
                  <a:lumOff val="60000"/>
                </a:schemeClr>
              </a:solidFill>
              <a:effectLst/>
              <a:latin typeface="proxima-nova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64596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5A96D8-9369-4895-85A9-E9114E7F1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lääkkeestä pitää tietää?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B46ED8-A96C-4052-8298-7E83188A4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0" i="0" dirty="0" err="1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Dormix</a:t>
            </a:r>
            <a:r>
              <a:rPr lang="fi-FI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-valmistetta saa käyttää enintään seitsemän päivän ajan, jollei lääkäri toisin arvioi.</a:t>
            </a:r>
          </a:p>
          <a:p>
            <a:r>
              <a:rPr lang="fi-FI" b="0" i="0" dirty="0" err="1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Dormix</a:t>
            </a:r>
            <a:r>
              <a:rPr lang="fi-FI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-valmistetta ei suositella alle 18 vuoden ikäisille lapsille.</a:t>
            </a:r>
          </a:p>
          <a:p>
            <a:r>
              <a:rPr lang="fi-FI" dirty="0">
                <a:solidFill>
                  <a:schemeClr val="accent6">
                    <a:lumMod val="40000"/>
                    <a:lumOff val="60000"/>
                  </a:schemeClr>
                </a:solidFill>
                <a:latin typeface="proxima-nova"/>
              </a:rPr>
              <a:t>Hoidon aikana ei saa käyttää alkoholia, koska se voimistaa lääkkeen vaikutusta. </a:t>
            </a:r>
          </a:p>
          <a:p>
            <a:r>
              <a:rPr lang="fi-FI" b="0" i="0" dirty="0" err="1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Dormix</a:t>
            </a:r>
            <a:r>
              <a:rPr lang="fi-FI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-valmisteella on huomattava vaikutus ajokykyyn ja koneidenkäyttökykyyn, koska se edistää nukahtamista. Älä aja autoa tai käytä vaarallisia koneita tämän lääkehoidon aikana tai ainakaan parina ensimmäisenä hoitopäivänä, kunnes tiedät, miten </a:t>
            </a:r>
            <a:r>
              <a:rPr lang="fi-FI" b="0" i="0" dirty="0" err="1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Dormix</a:t>
            </a:r>
            <a:r>
              <a:rPr lang="fi-FI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 vaikuttaa sinuun.</a:t>
            </a:r>
          </a:p>
          <a:p>
            <a:r>
              <a:rPr lang="fi-FI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Tämä lääke saattaa aiheuttaa allergisia reaktioita.</a:t>
            </a:r>
          </a:p>
          <a:p>
            <a:r>
              <a:rPr lang="fi-FI" dirty="0">
                <a:solidFill>
                  <a:schemeClr val="accent6">
                    <a:lumMod val="40000"/>
                    <a:lumOff val="60000"/>
                  </a:schemeClr>
                </a:solidFill>
                <a:latin typeface="proxima-nova"/>
              </a:rPr>
              <a:t>Yleisimmät haittavaikutukset; uneliaisuus, suun kuivuminen, ummetus, näön hämärtyminen, virtsaumpi, keuhkoputkien limanerityksen lisääntyminen, heitehuimaus, pyörryttävä olo, päänsäryt, ylävatsakipu, väsymys, unettomuus ja hermostuneisuus.</a:t>
            </a:r>
            <a:endParaRPr lang="fi-FI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33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6EEB1B-0E7B-4398-B685-BCFB24C14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Atarax</a:t>
            </a:r>
            <a:r>
              <a:rPr lang="fi-FI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/>
            </a:r>
            <a:br>
              <a:rPr lang="fi-FI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fi-FI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Hydroxyzine</a:t>
            </a:r>
            <a:r>
              <a:rPr lang="fi-FI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fi-FI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Orifarm</a:t>
            </a:r>
            <a:r>
              <a:rPr lang="fi-FI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/>
            </a:r>
            <a:br>
              <a:rPr lang="fi-FI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fi-FI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Hydroxyzine</a:t>
            </a:r>
            <a:r>
              <a:rPr lang="fi-FI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fi-FI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Sandoz</a:t>
            </a:r>
            <a:endParaRPr lang="fi-FI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A329E9-3C24-41DF-8629-609800DD8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Atarax</a:t>
            </a:r>
            <a:r>
              <a:rPr lang="fi-FI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on rauhoittava lääke, se vähentää ahdistuneisuutta, jännittyneisyyttä ja kiihtymystä. </a:t>
            </a:r>
            <a:r>
              <a:rPr lang="fi-FI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Atarax</a:t>
            </a:r>
            <a:r>
              <a:rPr lang="fi-FI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on myös voimakas antihistamiini ja erityisen tehokas iho-oireisiin liittyvässä kutinassa. Allergisilla potilailla </a:t>
            </a:r>
            <a:r>
              <a:rPr lang="fi-FI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Ataraxia</a:t>
            </a:r>
            <a:r>
              <a:rPr lang="fi-FI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voidaan käyttää unihäiriöissä.</a:t>
            </a:r>
          </a:p>
          <a:p>
            <a:r>
              <a:rPr lang="fi-FI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Lääkkeen vaikuttavana aineena on </a:t>
            </a:r>
            <a:r>
              <a:rPr lang="fi-FI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hydroksitsiinihydrokloridi</a:t>
            </a:r>
            <a:r>
              <a:rPr lang="fi-FI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.</a:t>
            </a:r>
          </a:p>
          <a:p>
            <a:r>
              <a:rPr lang="fi-FI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Puoliintumisaika 7-20 h.</a:t>
            </a:r>
          </a:p>
          <a:p>
            <a:endParaRPr lang="fi-FI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endParaRPr lang="fi-FI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595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AFACBB-A3DC-4586-B0A4-CAABACCFD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Mitä lääkkeestä pitää tietää?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637C64-4E1D-47F4-89C6-EFE41C1B94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1600" b="0" i="0" dirty="0" err="1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</a:rPr>
              <a:t>Hydroksitsiinia</a:t>
            </a:r>
            <a:r>
              <a:rPr lang="fi-FI" sz="16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</a:rPr>
              <a:t> myydään </a:t>
            </a:r>
            <a:r>
              <a:rPr lang="fi-FI" sz="1600" b="0" i="0" u="none" strike="noStrike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hlinkClick r:id="rId2" tooltip="Reseptivalmiste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reseptivalmisteena</a:t>
            </a:r>
            <a:r>
              <a:rPr lang="fi-FI" sz="16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</a:rPr>
              <a:t> kauppanimellä </a:t>
            </a:r>
            <a:r>
              <a:rPr lang="fi-FI" sz="1600" b="0" i="1" dirty="0" err="1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</a:rPr>
              <a:t>Atarax</a:t>
            </a:r>
            <a:r>
              <a:rPr lang="fi-FI" sz="16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</a:rPr>
              <a:t>, joka on </a:t>
            </a:r>
            <a:r>
              <a:rPr lang="fi-FI" sz="1600" b="0" i="0" u="none" strike="noStrike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hlinkClick r:id="rId3" tooltip="Kolmiolääke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kolmiolääke</a:t>
            </a:r>
            <a:r>
              <a:rPr lang="fi-FI" sz="1600" b="0" i="0" u="none" strike="noStrike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r>
              <a:rPr lang="fi-FI" sz="1600" b="0" i="0" dirty="0" err="1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</a:rPr>
              <a:t>Hydroksitsiini</a:t>
            </a:r>
            <a:r>
              <a:rPr lang="fi-FI" sz="16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</a:rPr>
              <a:t> otetaan yleensä </a:t>
            </a:r>
            <a:r>
              <a:rPr lang="fi-FI" sz="1600" b="0" i="0" u="none" strike="noStrike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hlinkClick r:id="rId4" tooltip="Suu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suun</a:t>
            </a:r>
            <a:r>
              <a:rPr lang="fi-FI" sz="16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</a:rPr>
              <a:t> kautta, ja sitä valmistetaan </a:t>
            </a:r>
            <a:r>
              <a:rPr lang="fi-FI" sz="1600" b="0" i="0" u="none" strike="noStrike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hlinkClick r:id="rId5" tooltip="Tabletti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tabletteina</a:t>
            </a:r>
            <a:r>
              <a:rPr lang="fi-FI" sz="16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</a:rPr>
              <a:t> ja </a:t>
            </a:r>
            <a:r>
              <a:rPr lang="fi-FI" sz="1600" b="0" i="0" u="none" strike="noStrike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hlinkClick r:id="rId6" tooltip="Siirappi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siirappina</a:t>
            </a:r>
            <a:r>
              <a:rPr lang="fi-FI" sz="16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</a:rPr>
              <a:t>. Myyntiluvan lääke sai </a:t>
            </a:r>
            <a:r>
              <a:rPr lang="fi-FI" sz="1600" b="0" i="0" dirty="0" err="1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</a:rPr>
              <a:t>Atarax</a:t>
            </a:r>
            <a:r>
              <a:rPr lang="fi-FI" sz="16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</a:rPr>
              <a:t>-nimellä Suomessa </a:t>
            </a:r>
            <a:r>
              <a:rPr lang="fi-FI" sz="1600" b="0" i="0" u="none" strike="noStrike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hlinkClick r:id="rId7" tooltip="11. kesäkuuta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11. kesäkuuta</a:t>
            </a:r>
            <a:r>
              <a:rPr lang="fi-FI" sz="16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fi-FI" sz="1600" b="0" i="0" u="none" strike="noStrike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hlinkClick r:id="rId8" tooltip="1969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1969</a:t>
            </a:r>
            <a:r>
              <a:rPr lang="fi-FI" sz="16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r>
              <a:rPr lang="fi-FI" sz="16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Open Sans"/>
              </a:rPr>
              <a:t>Rauhoittavan ominaisuutensa vuoksi lääkettä voidaan käyttää myös mielialaongelmien hoitoon.</a:t>
            </a:r>
          </a:p>
          <a:p>
            <a:r>
              <a:rPr lang="fi-FI" sz="16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Open Sans"/>
              </a:rPr>
              <a:t>Sitä käytetään myös unilääkkeenä tilanteessa, jossa allergiaoireet vaikeuttavat uneen pääsyä tai nukkumista.</a:t>
            </a:r>
          </a:p>
          <a:p>
            <a:r>
              <a:rPr lang="fi-FI" sz="16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Alkoholin käyttöä on vältettävä </a:t>
            </a:r>
            <a:r>
              <a:rPr lang="fi-FI" sz="1600" b="0" i="0" dirty="0" err="1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Atarax</a:t>
            </a:r>
            <a:r>
              <a:rPr lang="fi-FI" sz="16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-hoidon aikana, sillä </a:t>
            </a:r>
            <a:r>
              <a:rPr lang="fi-FI" sz="1600" b="0" i="0" dirty="0" err="1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Atarax</a:t>
            </a:r>
            <a:r>
              <a:rPr lang="fi-FI" sz="16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 voimistaa alkoholin vaikutuksia.</a:t>
            </a:r>
          </a:p>
          <a:p>
            <a:r>
              <a:rPr lang="fi-FI" sz="1600" b="0" i="0" dirty="0" err="1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Atarax</a:t>
            </a:r>
            <a:r>
              <a:rPr lang="fi-FI" sz="16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 saattaa aiheuttaa väsymystä sekä reaktio- ja keskittymiskyvyn heikkenemistä. Vältä autolla ajamista ja koneiden käyttämistä </a:t>
            </a:r>
            <a:r>
              <a:rPr lang="fi-FI" sz="1600" b="0" i="0" dirty="0" err="1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Ataraxin</a:t>
            </a:r>
            <a:r>
              <a:rPr lang="fi-FI" sz="16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 käytön aikana.</a:t>
            </a:r>
          </a:p>
          <a:p>
            <a:r>
              <a:rPr lang="fi-FI" sz="16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Yleisimmät haittavaikutukset ovat uneliaisuus, päänsärky, väsymys, keskittymiskyvyn heikkeneminen, suun kuivuminen ja uupumus. </a:t>
            </a:r>
          </a:p>
          <a:p>
            <a:r>
              <a:rPr lang="fi-FI" sz="16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proxima-nova"/>
              </a:rPr>
              <a:t>Hoito pyritään pitämään lyhyenä. </a:t>
            </a:r>
          </a:p>
        </p:txBody>
      </p:sp>
    </p:spTree>
    <p:extLst>
      <p:ext uri="{BB962C8B-B14F-4D97-AF65-F5344CB8AC3E}">
        <p14:creationId xmlns:p14="http://schemas.microsoft.com/office/powerpoint/2010/main" val="602183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ivaallinen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{45441A43-8197-4CBB-B2CC-C96695ADD773}tf03457452</Template>
  <TotalTime>34</TotalTime>
  <Words>335</Words>
  <Application>Microsoft Office PowerPoint</Application>
  <PresentationFormat>Laajakuva</PresentationFormat>
  <Paragraphs>26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Open Sans</vt:lpstr>
      <vt:lpstr>proxima-nova</vt:lpstr>
      <vt:lpstr>sofia-pro</vt:lpstr>
      <vt:lpstr>Taivaallinen</vt:lpstr>
      <vt:lpstr>Doksylamiini ja sedatiiviset antihistamiinit</vt:lpstr>
      <vt:lpstr>Dormix</vt:lpstr>
      <vt:lpstr>Mitä lääkkeestä pitää tietää?</vt:lpstr>
      <vt:lpstr>Atarax Hydroxyzine Orifarm Hydroxyzine Sandoz</vt:lpstr>
      <vt:lpstr>Mitä lääkkeestä pitää tietää?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Doksylamiini ja sedatiiviset antihistamiinit</dc:title>
  <dc:creator>Annu Kilkki</dc:creator>
  <cp:lastModifiedBy>Partanen Mari</cp:lastModifiedBy>
  <cp:revision>4</cp:revision>
  <dcterms:created xsi:type="dcterms:W3CDTF">2021-03-19T07:55:00Z</dcterms:created>
  <dcterms:modified xsi:type="dcterms:W3CDTF">2021-03-22T05:54:33Z</dcterms:modified>
</cp:coreProperties>
</file>