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4" r:id="rId4"/>
    <p:sldId id="257" r:id="rId5"/>
    <p:sldId id="263" r:id="rId6"/>
    <p:sldId id="258" r:id="rId7"/>
    <p:sldId id="260" r:id="rId8"/>
    <p:sldId id="261" r:id="rId9"/>
    <p:sldId id="262" r:id="rId10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50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27521-4C40-4962-A277-F122F8372731}" type="datetimeFigureOut">
              <a:rPr lang="fi-FI" smtClean="0"/>
              <a:t>5.9.2018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2136EF-8D40-482A-82E9-2EDBFC41C3D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260349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27521-4C40-4962-A277-F122F8372731}" type="datetimeFigureOut">
              <a:rPr lang="fi-FI" smtClean="0"/>
              <a:t>5.9.2018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2136EF-8D40-482A-82E9-2EDBFC41C3D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881678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27521-4C40-4962-A277-F122F8372731}" type="datetimeFigureOut">
              <a:rPr lang="fi-FI" smtClean="0"/>
              <a:t>5.9.2018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2136EF-8D40-482A-82E9-2EDBFC41C3D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964898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27521-4C40-4962-A277-F122F8372731}" type="datetimeFigureOut">
              <a:rPr lang="fi-FI" smtClean="0"/>
              <a:t>5.9.2018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2136EF-8D40-482A-82E9-2EDBFC41C3D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437723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27521-4C40-4962-A277-F122F8372731}" type="datetimeFigureOut">
              <a:rPr lang="fi-FI" smtClean="0"/>
              <a:t>5.9.2018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2136EF-8D40-482A-82E9-2EDBFC41C3D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756971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27521-4C40-4962-A277-F122F8372731}" type="datetimeFigureOut">
              <a:rPr lang="fi-FI" smtClean="0"/>
              <a:t>5.9.2018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2136EF-8D40-482A-82E9-2EDBFC41C3D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436735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27521-4C40-4962-A277-F122F8372731}" type="datetimeFigureOut">
              <a:rPr lang="fi-FI" smtClean="0"/>
              <a:t>5.9.2018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2136EF-8D40-482A-82E9-2EDBFC41C3D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770428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27521-4C40-4962-A277-F122F8372731}" type="datetimeFigureOut">
              <a:rPr lang="fi-FI" smtClean="0"/>
              <a:t>5.9.2018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2136EF-8D40-482A-82E9-2EDBFC41C3D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303979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27521-4C40-4962-A277-F122F8372731}" type="datetimeFigureOut">
              <a:rPr lang="fi-FI" smtClean="0"/>
              <a:t>5.9.2018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2136EF-8D40-482A-82E9-2EDBFC41C3D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208694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27521-4C40-4962-A277-F122F8372731}" type="datetimeFigureOut">
              <a:rPr lang="fi-FI" smtClean="0"/>
              <a:t>5.9.2018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2136EF-8D40-482A-82E9-2EDBFC41C3D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884454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27521-4C40-4962-A277-F122F8372731}" type="datetimeFigureOut">
              <a:rPr lang="fi-FI" smtClean="0"/>
              <a:t>5.9.2018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2136EF-8D40-482A-82E9-2EDBFC41C3D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33429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4">
                <a:lumMod val="0"/>
                <a:lumOff val="100000"/>
              </a:schemeClr>
            </a:gs>
            <a:gs pos="35000">
              <a:schemeClr val="accent4">
                <a:lumMod val="0"/>
                <a:lumOff val="100000"/>
              </a:schemeClr>
            </a:gs>
            <a:gs pos="100000">
              <a:schemeClr val="accent4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327521-4C40-4962-A277-F122F8372731}" type="datetimeFigureOut">
              <a:rPr lang="fi-FI" smtClean="0"/>
              <a:t>5.9.2018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2136EF-8D40-482A-82E9-2EDBFC41C3D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011649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Kilpirauhasen toimintahäiriöt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3088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332656"/>
            <a:ext cx="8640960" cy="60486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76989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Kilpirauhanen 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 smtClean="0"/>
              <a:t>Kehon yleiskytkin</a:t>
            </a:r>
          </a:p>
          <a:p>
            <a:r>
              <a:rPr lang="fi-FI" dirty="0" smtClean="0"/>
              <a:t>Erittää eri hormoneja: T4 eli tyroksiini, T3 eli </a:t>
            </a:r>
            <a:r>
              <a:rPr lang="fi-FI" dirty="0" err="1" smtClean="0"/>
              <a:t>trijodityroniini</a:t>
            </a:r>
            <a:r>
              <a:rPr lang="fi-FI" dirty="0" smtClean="0"/>
              <a:t>, T2, T1 ja </a:t>
            </a:r>
            <a:r>
              <a:rPr lang="fi-FI" dirty="0" err="1" smtClean="0"/>
              <a:t>kalsitoniini</a:t>
            </a:r>
            <a:endParaRPr lang="fi-FI" dirty="0" smtClean="0"/>
          </a:p>
          <a:p>
            <a:r>
              <a:rPr lang="fi-FI" dirty="0" smtClean="0"/>
              <a:t>Kilpirauhaskudos on muodostunut pääasiassa rakkuloista eli follikkeleista</a:t>
            </a:r>
          </a:p>
          <a:p>
            <a:r>
              <a:rPr lang="fi-FI" dirty="0" smtClean="0"/>
              <a:t>Kilpirauhasella on jodiaineenvaihdunnassa keskeinen osuus</a:t>
            </a:r>
          </a:p>
          <a:p>
            <a:r>
              <a:rPr lang="fi-FI" dirty="0" smtClean="0"/>
              <a:t>Ihmisen nauttimasta jodista n. kolmannes kertyy kilpirauhaseen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9040128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 smtClean="0"/>
              <a:t>Kilpirauhanen tuottaa tyroksiinihormonia, joka on välttämätön aineenvaihduntaa monipuolisesti säätelevä hormoni</a:t>
            </a:r>
          </a:p>
          <a:p>
            <a:r>
              <a:rPr lang="fi-FI" dirty="0" smtClean="0"/>
              <a:t>TSH= </a:t>
            </a:r>
            <a:r>
              <a:rPr lang="fi-FI" dirty="0" err="1" smtClean="0"/>
              <a:t>tyreotropiini</a:t>
            </a:r>
            <a:r>
              <a:rPr lang="fi-FI" dirty="0" smtClean="0"/>
              <a:t>, aivolisäkkeen erittämä hormoni, joka säätelee kilpirauhasen toimintaa. Välttämätön tyroksiinin tuotannolle</a:t>
            </a:r>
          </a:p>
          <a:p>
            <a:r>
              <a:rPr lang="fi-FI" dirty="0" smtClean="0"/>
              <a:t>Kilpirauhasen vajaatoiminnassa </a:t>
            </a:r>
            <a:r>
              <a:rPr lang="fi-FI" dirty="0" err="1" smtClean="0"/>
              <a:t>TSH:n</a:t>
            </a:r>
            <a:r>
              <a:rPr lang="fi-FI" dirty="0" smtClean="0"/>
              <a:t> määrä veressä suurenee ja kilpirauhasesta eritetty tyroksiini laskee</a:t>
            </a:r>
          </a:p>
        </p:txBody>
      </p:sp>
    </p:spTree>
    <p:extLst>
      <p:ext uri="{BB962C8B-B14F-4D97-AF65-F5344CB8AC3E}">
        <p14:creationId xmlns:p14="http://schemas.microsoft.com/office/powerpoint/2010/main" val="34427311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Jodinpuute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Kilpirauhanen tarvitsee jodia tuottamaan hormoneja</a:t>
            </a:r>
          </a:p>
          <a:p>
            <a:r>
              <a:rPr lang="fi-FI" dirty="0" smtClean="0"/>
              <a:t>Saantisuositus on 150 </a:t>
            </a:r>
            <a:r>
              <a:rPr lang="fi-FI" dirty="0" err="1" smtClean="0"/>
              <a:t>mikrog</a:t>
            </a:r>
            <a:r>
              <a:rPr lang="fi-FI" dirty="0" smtClean="0"/>
              <a:t> per päivä</a:t>
            </a:r>
          </a:p>
          <a:p>
            <a:r>
              <a:rPr lang="fi-FI" dirty="0" smtClean="0"/>
              <a:t>Suomessa saadaan suolasta, kalasta, lihasta, kananmunista, maitotuotteista ja viljasta</a:t>
            </a:r>
          </a:p>
          <a:p>
            <a:r>
              <a:rPr lang="fi-FI" dirty="0" smtClean="0"/>
              <a:t>Joditabletin tehtävä on estää radioaktiivisen jodin kertymistä kilpirauhaseen 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2058147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Kilpirauhasen vajaatoiminta (</a:t>
            </a:r>
            <a:r>
              <a:rPr lang="fi-FI" dirty="0" err="1" smtClean="0"/>
              <a:t>hypotyreoosi</a:t>
            </a:r>
            <a:r>
              <a:rPr lang="fi-FI" dirty="0" smtClean="0"/>
              <a:t>)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fi-FI" dirty="0" smtClean="0"/>
              <a:t>Syntyy, kun kilpirauhanen ei pysty tuottamaan normaalia määrää kilpirauhashormonia tyroksiinia</a:t>
            </a:r>
          </a:p>
          <a:p>
            <a:r>
              <a:rPr lang="fi-FI" dirty="0" smtClean="0"/>
              <a:t>Yleisin syy on kilpirauhasen autoimmuunitulehdus</a:t>
            </a:r>
          </a:p>
          <a:p>
            <a:r>
              <a:rPr lang="fi-FI" dirty="0" smtClean="0"/>
              <a:t>Oireet:</a:t>
            </a:r>
          </a:p>
          <a:p>
            <a:pPr lvl="1"/>
            <a:r>
              <a:rPr lang="fi-FI" dirty="0" smtClean="0"/>
              <a:t>aineenvaihdunnan hidastuminen, mistä seuraa: väsymys, ummetus, palelu, hidas syke, muistin heikentyminen</a:t>
            </a:r>
          </a:p>
          <a:p>
            <a:r>
              <a:rPr lang="fi-FI" dirty="0" err="1" smtClean="0"/>
              <a:t>Dg</a:t>
            </a:r>
            <a:r>
              <a:rPr lang="fi-FI" dirty="0" smtClean="0"/>
              <a:t>: </a:t>
            </a:r>
            <a:r>
              <a:rPr lang="fi-FI" dirty="0" err="1" smtClean="0"/>
              <a:t>TSH-tutkimus</a:t>
            </a:r>
            <a:r>
              <a:rPr lang="fi-FI" dirty="0" smtClean="0"/>
              <a:t>, jonka arvo nousee vajaatoiminnassa, T4V-pitoisuus alenee</a:t>
            </a:r>
          </a:p>
          <a:p>
            <a:r>
              <a:rPr lang="fi-FI" dirty="0" smtClean="0"/>
              <a:t>Palpaatio</a:t>
            </a:r>
          </a:p>
          <a:p>
            <a:r>
              <a:rPr lang="fi-FI" dirty="0" smtClean="0"/>
              <a:t>Lisätutkimukset</a:t>
            </a:r>
          </a:p>
        </p:txBody>
      </p:sp>
    </p:spTree>
    <p:extLst>
      <p:ext uri="{BB962C8B-B14F-4D97-AF65-F5344CB8AC3E}">
        <p14:creationId xmlns:p14="http://schemas.microsoft.com/office/powerpoint/2010/main" val="13561159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Hoito 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i-FI" dirty="0" smtClean="0"/>
              <a:t>Sairauteen ei voi vaikuttaa elintavoilla tai muulla itsehoidolla</a:t>
            </a:r>
          </a:p>
          <a:p>
            <a:r>
              <a:rPr lang="fi-FI" dirty="0" smtClean="0"/>
              <a:t>Hoitona on tyroksiinihormoni, jota nautitaan tabletteina kerran päivässä, </a:t>
            </a:r>
            <a:r>
              <a:rPr lang="fi-FI" dirty="0" err="1" smtClean="0"/>
              <a:t>Thyroxin</a:t>
            </a:r>
            <a:r>
              <a:rPr lang="fi-FI" dirty="0" smtClean="0"/>
              <a:t> 25 </a:t>
            </a:r>
            <a:r>
              <a:rPr lang="fi-FI" dirty="0" err="1" smtClean="0"/>
              <a:t>mikrog</a:t>
            </a:r>
            <a:r>
              <a:rPr lang="fi-FI" dirty="0" smtClean="0"/>
              <a:t> ja 0,1 mg tabletit</a:t>
            </a:r>
          </a:p>
          <a:p>
            <a:r>
              <a:rPr lang="fi-FI" dirty="0" smtClean="0"/>
              <a:t>Synteettisesti valmistettua tyroksiinia</a:t>
            </a:r>
          </a:p>
          <a:p>
            <a:r>
              <a:rPr lang="fi-FI" dirty="0" smtClean="0"/>
              <a:t>Annos räätälöidään veren </a:t>
            </a:r>
            <a:r>
              <a:rPr lang="fi-FI" dirty="0" err="1" smtClean="0"/>
              <a:t>TSH-arvon</a:t>
            </a:r>
            <a:r>
              <a:rPr lang="fi-FI" dirty="0" smtClean="0"/>
              <a:t> perusteella</a:t>
            </a:r>
          </a:p>
          <a:p>
            <a:r>
              <a:rPr lang="fi-FI" dirty="0" smtClean="0"/>
              <a:t>Tyroksiinihoito on elinikäistä</a:t>
            </a:r>
          </a:p>
          <a:p>
            <a:r>
              <a:rPr lang="fi-FI" dirty="0" smtClean="0"/>
              <a:t>Vajaatoimintaan ei tunneta mitään ehkäisykeinoja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1475360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Kilpirauhasen liikatoiminta (</a:t>
            </a:r>
            <a:r>
              <a:rPr lang="fi-FI" dirty="0" err="1" smtClean="0"/>
              <a:t>hypertyreoosi</a:t>
            </a:r>
            <a:r>
              <a:rPr lang="fi-FI" dirty="0" smtClean="0"/>
              <a:t>)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 smtClean="0"/>
              <a:t>Syyt: </a:t>
            </a:r>
            <a:r>
              <a:rPr lang="fi-FI" dirty="0" err="1" smtClean="0"/>
              <a:t>Basedowin</a:t>
            </a:r>
            <a:r>
              <a:rPr lang="fi-FI" dirty="0" smtClean="0"/>
              <a:t> tauti, liikatoimiva </a:t>
            </a:r>
            <a:r>
              <a:rPr lang="fi-FI" dirty="0" err="1" smtClean="0"/>
              <a:t>monikyhmystruuma</a:t>
            </a:r>
            <a:endParaRPr lang="fi-FI" dirty="0" smtClean="0"/>
          </a:p>
          <a:p>
            <a:r>
              <a:rPr lang="fi-FI" dirty="0" smtClean="0"/>
              <a:t>Oireet: Yleisoireet: lämmin olo ja hikoilu, väsymys, lihasheikkous, kunnon romahdus, sydämentykytys, painon lasku, jano, iho-oireet, silmäoireyhtymä vain </a:t>
            </a:r>
            <a:r>
              <a:rPr lang="fi-FI" dirty="0" err="1" smtClean="0"/>
              <a:t>Basedowin</a:t>
            </a:r>
            <a:r>
              <a:rPr lang="fi-FI" dirty="0" smtClean="0"/>
              <a:t> taudissa</a:t>
            </a:r>
          </a:p>
          <a:p>
            <a:r>
              <a:rPr lang="fi-FI" dirty="0" err="1" smtClean="0"/>
              <a:t>Dg</a:t>
            </a:r>
            <a:r>
              <a:rPr lang="fi-FI" dirty="0" smtClean="0"/>
              <a:t>: </a:t>
            </a:r>
            <a:r>
              <a:rPr lang="fi-FI" dirty="0" err="1" smtClean="0"/>
              <a:t>TSH-tutkimus</a:t>
            </a:r>
            <a:r>
              <a:rPr lang="fi-FI" dirty="0" smtClean="0"/>
              <a:t>, T4V –tutkimus</a:t>
            </a:r>
          </a:p>
          <a:p>
            <a:r>
              <a:rPr lang="fi-FI" dirty="0" smtClean="0"/>
              <a:t>Palpointi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4952194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Hoito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err="1" smtClean="0"/>
              <a:t>Tyreostaattihoito</a:t>
            </a:r>
            <a:r>
              <a:rPr lang="fi-FI" dirty="0" smtClean="0"/>
              <a:t>, </a:t>
            </a:r>
            <a:r>
              <a:rPr lang="fi-FI" dirty="0" err="1" smtClean="0"/>
              <a:t>Tyrazol</a:t>
            </a:r>
            <a:r>
              <a:rPr lang="fi-FI" dirty="0" smtClean="0"/>
              <a:t> 5 mg</a:t>
            </a:r>
          </a:p>
          <a:p>
            <a:r>
              <a:rPr lang="fi-FI" dirty="0" smtClean="0"/>
              <a:t>Estää kilpirauhasen toimintaa</a:t>
            </a:r>
          </a:p>
          <a:p>
            <a:r>
              <a:rPr lang="fi-FI" dirty="0" smtClean="0"/>
              <a:t>Radiojodihoito</a:t>
            </a:r>
          </a:p>
          <a:p>
            <a:r>
              <a:rPr lang="fi-FI" dirty="0" smtClean="0"/>
              <a:t>leikkaushoito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729869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-teema">
  <a:themeElements>
    <a:clrScheme name="Harmaasävy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</TotalTime>
  <Words>268</Words>
  <Application>Microsoft Office PowerPoint</Application>
  <PresentationFormat>Näytössä katseltava diaesitys (4:3)</PresentationFormat>
  <Paragraphs>40</Paragraphs>
  <Slides>9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Office-teema</vt:lpstr>
      <vt:lpstr>Kilpirauhasen toimintahäiriöt</vt:lpstr>
      <vt:lpstr>PowerPoint-esitys</vt:lpstr>
      <vt:lpstr>Kilpirauhanen </vt:lpstr>
      <vt:lpstr>PowerPoint-esitys</vt:lpstr>
      <vt:lpstr>Jodinpuute</vt:lpstr>
      <vt:lpstr>Kilpirauhasen vajaatoiminta (hypotyreoosi)</vt:lpstr>
      <vt:lpstr>Hoito </vt:lpstr>
      <vt:lpstr>Kilpirauhasen liikatoiminta (hypertyreoosi)</vt:lpstr>
      <vt:lpstr>Hoito</vt:lpstr>
    </vt:vector>
  </TitlesOfParts>
  <Company>Kaakkois-Suomen Tieto Oy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Kilpirauhasen toimintahäiriöt</dc:title>
  <dc:creator>mari.partanen@ksao.fi</dc:creator>
  <cp:lastModifiedBy>Partanen Mari</cp:lastModifiedBy>
  <cp:revision>8</cp:revision>
  <dcterms:created xsi:type="dcterms:W3CDTF">2013-12-09T08:31:04Z</dcterms:created>
  <dcterms:modified xsi:type="dcterms:W3CDTF">2018-09-05T08:25:53Z</dcterms:modified>
</cp:coreProperties>
</file>