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64" r:id="rId7"/>
    <p:sldId id="266" r:id="rId8"/>
    <p:sldId id="265" r:id="rId9"/>
    <p:sldId id="269" r:id="rId10"/>
    <p:sldId id="270" r:id="rId11"/>
    <p:sldId id="273" r:id="rId12"/>
    <p:sldId id="274" r:id="rId13"/>
    <p:sldId id="258" r:id="rId14"/>
    <p:sldId id="275" r:id="rId15"/>
    <p:sldId id="272" r:id="rId16"/>
    <p:sldId id="271" r:id="rId17"/>
    <p:sldId id="276" r:id="rId18"/>
    <p:sldId id="277" r:id="rId19"/>
    <p:sldId id="278" r:id="rId20"/>
    <p:sldId id="279" r:id="rId21"/>
    <p:sldId id="280" r:id="rId22"/>
    <p:sldId id="259" r:id="rId23"/>
    <p:sldId id="281" r:id="rId24"/>
    <p:sldId id="282" r:id="rId25"/>
    <p:sldId id="26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LM3nNpgTC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kisukat.nu/ohjeet" TargetMode="External"/><Relationship Id="rId2" Type="http://schemas.openxmlformats.org/officeDocument/2006/relationships/hyperlink" Target="https://www.haltija.fi/tuote-osasto/verkkokauppa/tukisuk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pukauppa.fi/product/755/tukisukan-vetolaite-levea-teleskooppikahvoilla" TargetMode="External"/><Relationship Id="rId4" Type="http://schemas.openxmlformats.org/officeDocument/2006/relationships/hyperlink" Target="https://www.ettonet.fi/tuotteet/kompressiotuotteet/kompressiotuotteiden-pukemisen-apuvalineet/sukanpukija-magnide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steripolar/videos/t%C3%A4ysi-valtimoverenkierron-arvio/291515148709687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säärihaavat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49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12471" y="0"/>
            <a:ext cx="81479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62472" cy="4784271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73" y="1497920"/>
            <a:ext cx="4959350" cy="536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6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72" y="2366963"/>
            <a:ext cx="6988628" cy="408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4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dirty="0" smtClean="0"/>
              <a:t>Ympäröivän ihon tarkastelu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Haastattelu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erotusdiagnostiikka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ABI-mittaus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Normaali abi-indeksi: 1,0-1,3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Jos alle 0,8, heikentynyt valtimoverenkierto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Nilkka-olkavarsipainesuhde (ABI) luokkaa 0,8-1,2 ja perifeeriset pulssit ovat tunnettavissa, valtimoperäinen haava on epätodennäköinen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turvotukset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6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271"/>
            <a:ext cx="11381014" cy="65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Konservatiivinen 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Kompressiohoito on hoidon kulmakivi</a:t>
            </a:r>
          </a:p>
          <a:p>
            <a:r>
              <a:rPr lang="fi-FI" dirty="0" smtClean="0"/>
              <a:t>Turvotus hidastaa haavan paranemista, siksi turvotuksen hoito tulee aloittaa nopeasti, kun on varmistettu, että potilaalla ei ole merkittävää valtimotautia tai epätasapainossa olevaa sydämen vajaatoimintaa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66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Kompressiositeen valinta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1698172"/>
            <a:ext cx="10363826" cy="4523014"/>
          </a:xfrm>
        </p:spPr>
        <p:txBody>
          <a:bodyPr>
            <a:normAutofit lnSpcReduction="10000"/>
          </a:bodyPr>
          <a:lstStyle/>
          <a:p>
            <a:r>
              <a:rPr lang="fi-FI" altLang="fi-FI" sz="2800" dirty="0"/>
              <a:t>Ideaali kompressiosidos:</a:t>
            </a:r>
          </a:p>
          <a:p>
            <a:pPr lvl="1"/>
            <a:r>
              <a:rPr lang="fi-FI" altLang="fi-FI" sz="2800" dirty="0"/>
              <a:t>On todistettu kliinisesti tehokkaaksi</a:t>
            </a:r>
          </a:p>
          <a:p>
            <a:pPr lvl="1"/>
            <a:r>
              <a:rPr lang="fi-FI" altLang="fi-FI" sz="2800" dirty="0"/>
              <a:t>Pitää sidoksenalaisen paineen tasaisena vähintään viikon</a:t>
            </a:r>
          </a:p>
          <a:p>
            <a:pPr lvl="1"/>
            <a:r>
              <a:rPr lang="fi-FI" altLang="fi-FI" sz="2800" dirty="0"/>
              <a:t>Vahvistaa pohjelihaspumpun työtä</a:t>
            </a:r>
          </a:p>
          <a:p>
            <a:pPr lvl="1"/>
            <a:r>
              <a:rPr lang="fi-FI" altLang="fi-FI" sz="2800" dirty="0"/>
              <a:t>Ei allergisoi</a:t>
            </a:r>
          </a:p>
          <a:p>
            <a:pPr lvl="1"/>
            <a:r>
              <a:rPr lang="fi-FI" altLang="fi-FI" sz="2800" dirty="0"/>
              <a:t>On helppo laittaa on potilaalle miellyttävä</a:t>
            </a:r>
          </a:p>
          <a:p>
            <a:pPr lvl="1"/>
            <a:r>
              <a:rPr lang="fi-FI" altLang="fi-FI" sz="2800" dirty="0"/>
              <a:t>On kestävä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05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3" y="618517"/>
            <a:ext cx="11234057" cy="574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Sidettä valittaessa on otettava huomioon: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1828800"/>
            <a:ext cx="10363826" cy="46536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altLang="fi-FI" sz="2400" dirty="0"/>
              <a:t>Potilaan liikuntakyky</a:t>
            </a:r>
          </a:p>
          <a:p>
            <a:pPr>
              <a:lnSpc>
                <a:spcPct val="90000"/>
              </a:lnSpc>
            </a:pPr>
            <a:r>
              <a:rPr lang="fi-FI" altLang="fi-FI" sz="2400" dirty="0"/>
              <a:t>Ihon kunto</a:t>
            </a:r>
          </a:p>
          <a:p>
            <a:pPr>
              <a:lnSpc>
                <a:spcPct val="90000"/>
              </a:lnSpc>
            </a:pPr>
            <a:r>
              <a:rPr lang="fi-FI" altLang="fi-FI" sz="2400" dirty="0"/>
              <a:t>Raajan muoto</a:t>
            </a:r>
          </a:p>
          <a:p>
            <a:pPr>
              <a:lnSpc>
                <a:spcPct val="90000"/>
              </a:lnSpc>
            </a:pPr>
            <a:r>
              <a:rPr lang="fi-FI" altLang="fi-FI" sz="2400" dirty="0"/>
              <a:t>Haavatilanne; esim. infektio</a:t>
            </a:r>
          </a:p>
          <a:p>
            <a:pPr>
              <a:lnSpc>
                <a:spcPct val="90000"/>
              </a:lnSpc>
            </a:pPr>
            <a:r>
              <a:rPr lang="fi-FI" altLang="fi-FI" sz="2400" dirty="0"/>
              <a:t>Mahdollinen </a:t>
            </a:r>
            <a:r>
              <a:rPr lang="fi-FI" altLang="fi-FI" sz="2400" dirty="0" err="1"/>
              <a:t>neuropatia</a:t>
            </a:r>
            <a:r>
              <a:rPr lang="fi-FI" altLang="fi-FI" sz="2400" dirty="0"/>
              <a:t> tai kivut</a:t>
            </a:r>
          </a:p>
          <a:p>
            <a:pPr>
              <a:lnSpc>
                <a:spcPct val="90000"/>
              </a:lnSpc>
            </a:pPr>
            <a:r>
              <a:rPr lang="fi-FI" altLang="fi-FI" sz="2400" dirty="0"/>
              <a:t>Sydämen vajaatoiminta</a:t>
            </a:r>
          </a:p>
          <a:p>
            <a:pPr>
              <a:lnSpc>
                <a:spcPct val="90000"/>
              </a:lnSpc>
            </a:pPr>
            <a:r>
              <a:rPr lang="fi-FI" altLang="fi-FI" sz="2400" dirty="0"/>
              <a:t>Omatoimisuuden- ja itsehoidon aste</a:t>
            </a:r>
          </a:p>
          <a:p>
            <a:pPr>
              <a:lnSpc>
                <a:spcPct val="90000"/>
              </a:lnSpc>
            </a:pPr>
            <a:r>
              <a:rPr lang="fi-FI" altLang="fi-FI" sz="2400" dirty="0"/>
              <a:t>Potilaan motivaatio</a:t>
            </a:r>
          </a:p>
          <a:p>
            <a:pPr>
              <a:lnSpc>
                <a:spcPct val="90000"/>
              </a:lnSpc>
            </a:pPr>
            <a:r>
              <a:rPr lang="fi-FI" altLang="fi-FI" sz="2400" dirty="0" err="1"/>
              <a:t>Sosio</a:t>
            </a:r>
            <a:r>
              <a:rPr lang="fi-FI" altLang="fi-FI" sz="2400" dirty="0"/>
              <a:t>-ekonominen tilanne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52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käyttösuositukset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altLang="fi-FI" sz="2800" dirty="0"/>
              <a:t>Komplisoitumaton laskimoperäinen säärihaava (ABI yli 0,8)</a:t>
            </a:r>
          </a:p>
          <a:p>
            <a:pPr lvl="1"/>
            <a:r>
              <a:rPr lang="fi-FI" altLang="fi-FI" sz="2400" dirty="0"/>
              <a:t>Liikkuva, aktiivinen potilas</a:t>
            </a:r>
          </a:p>
          <a:p>
            <a:pPr lvl="2"/>
            <a:r>
              <a:rPr lang="fi-FI" altLang="fi-FI" sz="2000" dirty="0"/>
              <a:t>Korkea kompressio 35-45 mmHg nilkassa</a:t>
            </a:r>
          </a:p>
          <a:p>
            <a:pPr lvl="2"/>
            <a:r>
              <a:rPr lang="fi-FI" altLang="fi-FI" sz="2000" dirty="0"/>
              <a:t>Ensilinjan hoitona monikerrossidonta (elastinen tai vähäelastinen)</a:t>
            </a:r>
          </a:p>
          <a:p>
            <a:pPr lvl="2"/>
            <a:r>
              <a:rPr lang="fi-FI" altLang="fi-FI" sz="2000" dirty="0"/>
              <a:t>Jatkossa </a:t>
            </a:r>
            <a:r>
              <a:rPr lang="fi-FI" altLang="fi-FI" sz="2000"/>
              <a:t>lääkinnälliset </a:t>
            </a:r>
            <a:r>
              <a:rPr lang="fi-FI" altLang="fi-FI" sz="2000" smtClean="0"/>
              <a:t>tukisukat </a:t>
            </a:r>
            <a:r>
              <a:rPr lang="fi-FI" altLang="fi-FI" sz="2000" dirty="0"/>
              <a:t>(luokka II-III)</a:t>
            </a:r>
          </a:p>
          <a:p>
            <a:pPr lvl="1"/>
            <a:r>
              <a:rPr lang="fi-FI" altLang="fi-FI" sz="2400" dirty="0"/>
              <a:t>Vähän liikkuva potilas</a:t>
            </a:r>
          </a:p>
          <a:p>
            <a:pPr lvl="2"/>
            <a:r>
              <a:rPr lang="fi-FI" altLang="fi-FI" sz="2000" dirty="0"/>
              <a:t>Korkea kompressio</a:t>
            </a:r>
          </a:p>
          <a:p>
            <a:pPr lvl="2"/>
            <a:r>
              <a:rPr lang="fi-FI" altLang="fi-FI" sz="2000" dirty="0"/>
              <a:t>Ensilinja hoitona elastinen monikerrossidonta</a:t>
            </a:r>
          </a:p>
          <a:p>
            <a:pPr lvl="2"/>
            <a:r>
              <a:rPr lang="fi-FI" altLang="fi-FI" sz="2000" dirty="0"/>
              <a:t>Jatkossa elastinen monikerrossidonta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28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Erilaisia kroonisia haavoja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Vaskulaariset</a:t>
            </a:r>
          </a:p>
          <a:p>
            <a:pPr lvl="1"/>
            <a:r>
              <a:rPr lang="fi-FI" dirty="0" smtClean="0"/>
              <a:t>Laskimoperäinen säärihaava</a:t>
            </a:r>
          </a:p>
          <a:p>
            <a:pPr lvl="1"/>
            <a:r>
              <a:rPr lang="fi-FI" dirty="0" smtClean="0"/>
              <a:t>Valtimoperäinen säärihaava</a:t>
            </a:r>
          </a:p>
          <a:p>
            <a:pPr lvl="1"/>
            <a:r>
              <a:rPr lang="fi-FI" dirty="0" smtClean="0"/>
              <a:t>Sekamuotoinen säärihaava</a:t>
            </a:r>
          </a:p>
          <a:p>
            <a:r>
              <a:rPr lang="fi-FI" dirty="0" smtClean="0"/>
              <a:t>Diabeetikon jalkahaava</a:t>
            </a:r>
          </a:p>
          <a:p>
            <a:r>
              <a:rPr lang="fi-FI" dirty="0" smtClean="0"/>
              <a:t>Postoperatiiviset haavat, posttraumaattiset haavat</a:t>
            </a:r>
          </a:p>
          <a:p>
            <a:r>
              <a:rPr lang="fi-FI" dirty="0" smtClean="0"/>
              <a:t>maligniteetti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04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1110343"/>
            <a:ext cx="10363826" cy="4980213"/>
          </a:xfrm>
        </p:spPr>
        <p:txBody>
          <a:bodyPr>
            <a:normAutofit/>
          </a:bodyPr>
          <a:lstStyle/>
          <a:p>
            <a:r>
              <a:rPr lang="fi-FI" altLang="fi-FI" sz="2800" dirty="0"/>
              <a:t>Laskimoperäinen sääri-/sekahaava (ABI 0,5-0,8)</a:t>
            </a:r>
          </a:p>
          <a:p>
            <a:pPr lvl="1"/>
            <a:r>
              <a:rPr lang="fi-FI" altLang="fi-FI" sz="2400" dirty="0"/>
              <a:t>Elastinen tai vähä-elastinen sidonta kevennetyllä kompressiolla (15-25 mmHg) liikuntakyvystä riippuen</a:t>
            </a:r>
          </a:p>
          <a:p>
            <a:pPr lvl="1"/>
            <a:r>
              <a:rPr lang="fi-FI" altLang="fi-FI" sz="2400" dirty="0"/>
              <a:t>Muista syistä johtuvat turvotukset</a:t>
            </a:r>
          </a:p>
          <a:p>
            <a:pPr lvl="2"/>
            <a:r>
              <a:rPr lang="fi-FI" altLang="fi-FI" sz="2000" dirty="0"/>
              <a:t>Kompressio riippuen ABI mittauksen tuloksesta sekä liikuntakyvystä</a:t>
            </a:r>
          </a:p>
          <a:p>
            <a:pPr lvl="2"/>
            <a:r>
              <a:rPr lang="fi-FI" altLang="fi-FI" sz="2000" dirty="0"/>
              <a:t>Perussairauden huolellinen hoito</a:t>
            </a:r>
          </a:p>
          <a:p>
            <a:pPr lvl="2"/>
            <a:r>
              <a:rPr lang="fi-FI" altLang="fi-FI" sz="2000" dirty="0"/>
              <a:t>Muista diabeetikot</a:t>
            </a:r>
          </a:p>
          <a:p>
            <a:pPr lvl="1"/>
            <a:r>
              <a:rPr lang="fi-FI" altLang="fi-FI" sz="2400" dirty="0"/>
              <a:t>Jos haava ei ole kuukaudessa pienentynyt, potilaan tila arvioitava uudelleen ja lähetettävä jatkotutkimuksiin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61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Näin sidot vähäelastisen tukisiteen -opetusvideo - YouTube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8931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Kroonisen haavan korjaavan kirurgin aiheita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fi-FI" dirty="0">
                <a:ea typeface="ＭＳ Ｐゴシック" charset="0"/>
                <a:cs typeface="ＭＳ Ｐゴシック" charset="0"/>
              </a:rPr>
              <a:t>Haava, jonka paraneminen ei edisty hyvällä kons. hoidolla 2-3 kk:ssa</a:t>
            </a:r>
          </a:p>
          <a:p>
            <a:pPr>
              <a:defRPr/>
            </a:pPr>
            <a:r>
              <a:rPr lang="fi-FI" dirty="0">
                <a:ea typeface="ＭＳ Ｐゴシック" charset="0"/>
                <a:cs typeface="ＭＳ Ｐゴシック" charset="0"/>
              </a:rPr>
              <a:t>Lähtökohtaisesti kookas haava</a:t>
            </a:r>
          </a:p>
          <a:p>
            <a:pPr>
              <a:defRPr/>
            </a:pPr>
            <a:r>
              <a:rPr lang="fi-FI" dirty="0">
                <a:ea typeface="ＭＳ Ｐゴシック" charset="0"/>
                <a:cs typeface="ＭＳ Ｐゴシック" charset="0"/>
              </a:rPr>
              <a:t>Haavan pohjalla luu tai jänne paljaana</a:t>
            </a:r>
          </a:p>
          <a:p>
            <a:pPr>
              <a:defRPr/>
            </a:pPr>
            <a:r>
              <a:rPr lang="fi-FI" dirty="0">
                <a:ea typeface="ＭＳ Ｐゴシック" charset="0"/>
                <a:cs typeface="ＭＳ Ｐゴシック" charset="0"/>
              </a:rPr>
              <a:t>Krooninen haava, johon liittyy </a:t>
            </a:r>
            <a:r>
              <a:rPr lang="fi-FI" dirty="0" err="1" smtClean="0">
                <a:ea typeface="ＭＳ Ｐゴシック" charset="0"/>
                <a:cs typeface="ＭＳ Ｐゴシック" charset="0"/>
              </a:rPr>
              <a:t>osteomyeliitti</a:t>
            </a:r>
            <a:r>
              <a:rPr lang="fi-FI" dirty="0" smtClean="0">
                <a:ea typeface="ＭＳ Ｐゴシック" charset="0"/>
                <a:cs typeface="ＭＳ Ｐゴシック" charset="0"/>
              </a:rPr>
              <a:t> (luutulehdus)</a:t>
            </a:r>
            <a:endParaRPr lang="fi-FI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27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75" y="-69668"/>
            <a:ext cx="10364451" cy="966652"/>
          </a:xfrm>
        </p:spPr>
        <p:txBody>
          <a:bodyPr/>
          <a:lstStyle/>
          <a:p>
            <a:r>
              <a:rPr lang="fi-FI" dirty="0" smtClean="0"/>
              <a:t>Lääkinnällinen tukisukka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26548866"/>
              </p:ext>
            </p:extLst>
          </p:nvPr>
        </p:nvGraphicFramePr>
        <p:xfrm>
          <a:off x="1018904" y="792481"/>
          <a:ext cx="9588136" cy="5947947"/>
        </p:xfrm>
        <a:graphic>
          <a:graphicData uri="http://schemas.openxmlformats.org/drawingml/2006/table">
            <a:tbl>
              <a:tblPr/>
              <a:tblGrid>
                <a:gridCol w="2397034">
                  <a:extLst>
                    <a:ext uri="{9D8B030D-6E8A-4147-A177-3AD203B41FA5}">
                      <a16:colId xmlns:a16="http://schemas.microsoft.com/office/drawing/2014/main" val="1490091297"/>
                    </a:ext>
                  </a:extLst>
                </a:gridCol>
                <a:gridCol w="2397034">
                  <a:extLst>
                    <a:ext uri="{9D8B030D-6E8A-4147-A177-3AD203B41FA5}">
                      <a16:colId xmlns:a16="http://schemas.microsoft.com/office/drawing/2014/main" val="296852531"/>
                    </a:ext>
                  </a:extLst>
                </a:gridCol>
                <a:gridCol w="2397034">
                  <a:extLst>
                    <a:ext uri="{9D8B030D-6E8A-4147-A177-3AD203B41FA5}">
                      <a16:colId xmlns:a16="http://schemas.microsoft.com/office/drawing/2014/main" val="3719437879"/>
                    </a:ext>
                  </a:extLst>
                </a:gridCol>
                <a:gridCol w="2397034">
                  <a:extLst>
                    <a:ext uri="{9D8B030D-6E8A-4147-A177-3AD203B41FA5}">
                      <a16:colId xmlns:a16="http://schemas.microsoft.com/office/drawing/2014/main" val="2182412459"/>
                    </a:ext>
                  </a:extLst>
                </a:gridCol>
              </a:tblGrid>
              <a:tr h="365053"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1">
                          <a:solidFill>
                            <a:srgbClr val="FFFFFF"/>
                          </a:solidFill>
                          <a:effectLst/>
                        </a:rPr>
                        <a:t>Paineluokka (cl)</a:t>
                      </a:r>
                    </a:p>
                  </a:txBody>
                  <a:tcPr marL="30849" marR="30849" marT="15424" marB="154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1">
                          <a:solidFill>
                            <a:srgbClr val="FFFFFF"/>
                          </a:solidFill>
                          <a:effectLst/>
                        </a:rPr>
                        <a:t>Nilkkaan kohdistuva paine (CEN)</a:t>
                      </a:r>
                    </a:p>
                  </a:txBody>
                  <a:tcPr marL="30849" marR="30849" marT="15424" marB="154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1">
                          <a:solidFill>
                            <a:srgbClr val="FFFFFF"/>
                          </a:solidFill>
                          <a:effectLst/>
                        </a:rPr>
                        <a:t>Sukkatyyppi</a:t>
                      </a:r>
                    </a:p>
                  </a:txBody>
                  <a:tcPr marL="30849" marR="30849" marT="15424" marB="154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1">
                          <a:solidFill>
                            <a:srgbClr val="FFFFFF"/>
                          </a:solidFill>
                          <a:effectLst/>
                        </a:rPr>
                        <a:t>Käyttöaihe</a:t>
                      </a:r>
                    </a:p>
                  </a:txBody>
                  <a:tcPr marL="30849" marR="30849" marT="15424" marB="154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169457"/>
                  </a:ext>
                </a:extLst>
              </a:tr>
              <a:tr h="677957">
                <a:tc rowSpan="7">
                  <a:txBody>
                    <a:bodyPr/>
                    <a:lstStyle/>
                    <a:p>
                      <a:pPr fontAlgn="t"/>
                      <a:r>
                        <a:rPr lang="fi-FI" sz="600" b="1">
                          <a:effectLst/>
                        </a:rPr>
                        <a:t>I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rowSpan="7"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15–23 mmHg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rowSpan="7">
                  <a:txBody>
                    <a:bodyPr/>
                    <a:lstStyle/>
                    <a:p>
                      <a:pPr fontAlgn="t"/>
                      <a:r>
                        <a:rPr lang="fi-FI" sz="600" dirty="0">
                          <a:effectLst/>
                        </a:rPr>
                        <a:t>Tukisukka (kevyt hoitosukka)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Syvän laskimotukoksenja laskimotulehduksen ehkäisy, esimerkiksi matkustettaessa.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881101"/>
                  </a:ext>
                </a:extLst>
              </a:tr>
              <a:tr h="36505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Lievä laskimovajaatoiminta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928974"/>
                  </a:ext>
                </a:extLst>
              </a:tr>
              <a:tr h="521504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Suonikohjujen ehkäisy ja hoito: istuma- ja seisomatyö, raskausaika.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349013"/>
                  </a:ext>
                </a:extLst>
              </a:tr>
              <a:tr h="22629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Lievät suonikohjut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95775"/>
                  </a:ext>
                </a:extLst>
              </a:tr>
              <a:tr h="22629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Trauman jälkeinen turvotus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628755"/>
                  </a:ext>
                </a:extLst>
              </a:tr>
              <a:tr h="22629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Alaraajojen väsyminen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173548"/>
                  </a:ext>
                </a:extLst>
              </a:tr>
              <a:tr h="22629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Pitkät lento- ym. matkat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860653"/>
                  </a:ext>
                </a:extLst>
              </a:tr>
              <a:tr h="226296">
                <a:tc rowSpan="7">
                  <a:txBody>
                    <a:bodyPr/>
                    <a:lstStyle/>
                    <a:p>
                      <a:pPr fontAlgn="t"/>
                      <a:r>
                        <a:rPr lang="fi-FI" sz="600" b="1">
                          <a:effectLst/>
                        </a:rPr>
                        <a:t>II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7"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24–34 mmHg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fontAlgn="t"/>
                      <a:r>
                        <a:rPr lang="fi-FI" sz="600" dirty="0">
                          <a:effectLst/>
                        </a:rPr>
                        <a:t>Hoitosukka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Laskimoperäinen turvotus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44100"/>
                  </a:ext>
                </a:extLst>
              </a:tr>
              <a:tr h="36505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Säärihaava, ehkäisy ja hoito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79449"/>
                  </a:ext>
                </a:extLst>
              </a:tr>
              <a:tr h="22629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 dirty="0">
                          <a:effectLst/>
                        </a:rPr>
                        <a:t>Imutieperäinen turvotus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544941"/>
                  </a:ext>
                </a:extLst>
              </a:tr>
              <a:tr h="521504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Suonikohjutoimenpiteiden jälkihoito: leikkaus, vaahdotus, laser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031013"/>
                  </a:ext>
                </a:extLst>
              </a:tr>
              <a:tr h="36505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Ruusun (erysipelas) jälkihoito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18865"/>
                  </a:ext>
                </a:extLst>
              </a:tr>
              <a:tr h="22629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Sädetyksen jälkihoito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25113"/>
                  </a:ext>
                </a:extLst>
              </a:tr>
              <a:tr h="22629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Varikoottinen ekseema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09439"/>
                  </a:ext>
                </a:extLst>
              </a:tr>
              <a:tr h="365053">
                <a:tc rowSpan="2">
                  <a:txBody>
                    <a:bodyPr/>
                    <a:lstStyle/>
                    <a:p>
                      <a:pPr fontAlgn="t"/>
                      <a:r>
                        <a:rPr lang="fi-FI" sz="600" b="1">
                          <a:effectLst/>
                        </a:rPr>
                        <a:t>III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34–49 mmHg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Hoitosukka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Vaikea laskimoperäinen turvotus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32263"/>
                  </a:ext>
                </a:extLst>
              </a:tr>
              <a:tr h="22629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Säärihaava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53884"/>
                  </a:ext>
                </a:extLst>
              </a:tr>
              <a:tr h="365053">
                <a:tc>
                  <a:txBody>
                    <a:bodyPr/>
                    <a:lstStyle/>
                    <a:p>
                      <a:pPr fontAlgn="t"/>
                      <a:r>
                        <a:rPr lang="fi-FI" sz="600" b="1">
                          <a:effectLst/>
                        </a:rPr>
                        <a:t>IV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Yli 50 mmHg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>
                          <a:effectLst/>
                        </a:rPr>
                        <a:t>Hoitosukka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600" dirty="0">
                          <a:effectLst/>
                        </a:rPr>
                        <a:t>Vaikea imutieperäinen turvotus</a:t>
                      </a:r>
                    </a:p>
                  </a:txBody>
                  <a:tcPr marL="30849" marR="30849" marT="15424" marB="15424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163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70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Osasto: Tukisukat | </a:t>
            </a:r>
            <a:r>
              <a:rPr lang="fi-FI" dirty="0" smtClean="0">
                <a:hlinkClick r:id="rId2"/>
              </a:rPr>
              <a:t>Haltija</a:t>
            </a:r>
            <a:endParaRPr lang="fi-FI" dirty="0" smtClean="0"/>
          </a:p>
          <a:p>
            <a:r>
              <a:rPr lang="fi-FI" dirty="0">
                <a:hlinkClick r:id="rId3"/>
              </a:rPr>
              <a:t>Ohjeet | </a:t>
            </a:r>
            <a:r>
              <a:rPr lang="fi-FI" dirty="0" smtClean="0">
                <a:hlinkClick r:id="rId3"/>
              </a:rPr>
              <a:t>Tukisukat</a:t>
            </a:r>
            <a:endParaRPr lang="fi-FI" dirty="0" smtClean="0"/>
          </a:p>
          <a:p>
            <a:r>
              <a:rPr lang="fi-FI" dirty="0">
                <a:hlinkClick r:id="rId4"/>
              </a:rPr>
              <a:t>Sukanpukija </a:t>
            </a:r>
            <a:r>
              <a:rPr lang="fi-FI" dirty="0" err="1">
                <a:hlinkClick r:id="rId4"/>
              </a:rPr>
              <a:t>Magnide</a:t>
            </a:r>
            <a:r>
              <a:rPr lang="fi-FI" dirty="0">
                <a:hlinkClick r:id="rId4"/>
              </a:rPr>
              <a:t> </a:t>
            </a:r>
            <a:r>
              <a:rPr lang="fi-FI" dirty="0" smtClean="0">
                <a:hlinkClick r:id="rId4"/>
              </a:rPr>
              <a:t>– </a:t>
            </a:r>
            <a:r>
              <a:rPr lang="fi-FI" dirty="0" err="1" smtClean="0">
                <a:hlinkClick r:id="rId4"/>
              </a:rPr>
              <a:t>Ettonet</a:t>
            </a:r>
            <a:endParaRPr lang="fi-FI" dirty="0" smtClean="0"/>
          </a:p>
          <a:p>
            <a:r>
              <a:rPr lang="fi-FI" dirty="0">
                <a:hlinkClick r:id="rId5"/>
              </a:rPr>
              <a:t>Tukisukan vetolaite leveä teleskooppikahvoilla | Apuväline - Apukauppa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9257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Riittävä valtimoverenkierto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Abi-mittaus = nilkka-olkavarsipainesuhteen mittaus</a:t>
            </a:r>
          </a:p>
          <a:p>
            <a:endParaRPr lang="fi-FI" dirty="0" smtClean="0"/>
          </a:p>
          <a:p>
            <a:r>
              <a:rPr lang="fi-FI" dirty="0" err="1">
                <a:hlinkClick r:id="rId2"/>
              </a:rPr>
              <a:t>Steripolar</a:t>
            </a:r>
            <a:r>
              <a:rPr lang="fi-FI" dirty="0">
                <a:hlinkClick r:id="rId2"/>
              </a:rPr>
              <a:t> Oy - Täysi valtimoverenkierron arvio | Facebook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92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Laskimoperäiset säärihaavat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Haavasairaus on pitkäkestoinen ja uusii helposti</a:t>
            </a:r>
          </a:p>
          <a:p>
            <a:r>
              <a:rPr lang="fi-FI" dirty="0" smtClean="0"/>
              <a:t>Alaraajan verenkiertohäiriöt aiheuttavat suurimman osan kroonisista alaraajahaavoista ja 37-76 %:ssa tapauksista syy on laskimoiden vajaatoiminta</a:t>
            </a:r>
          </a:p>
          <a:p>
            <a:r>
              <a:rPr lang="fi-FI" dirty="0" smtClean="0"/>
              <a:t>Laskimohaava kehittyy yleensä laskimonsisäisen paineen nousun seurauksena, jonka tavallisin syy on veren takaisinvirtaus laskimoissa, joiden läpät ovat vaurioituneet</a:t>
            </a:r>
          </a:p>
          <a:p>
            <a:r>
              <a:rPr lang="fi-FI" dirty="0" smtClean="0"/>
              <a:t>Suurimmalla osalla laskimohaavaa sairastavista potilaista todetaan takaisinvirtaus alaraajojen pintalaskimoissa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02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ovat laskimot?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Kun hiussuonet ovat saaneet hiilidioksidin ja kuona-aineet kuljetettavakseen, ne yhtyvät vähitellen suuremmiksi verisuoniksi</a:t>
            </a:r>
          </a:p>
          <a:p>
            <a:r>
              <a:rPr lang="fi-FI" dirty="0" smtClean="0"/>
              <a:t>Nämä suonet ovat laskimoita ja niissä ei ole enää painetta, vaan ne ovat löysiä ja verenvirtaus on valtimoita hitaampaa</a:t>
            </a:r>
          </a:p>
          <a:p>
            <a:r>
              <a:rPr lang="fi-FI" dirty="0" smtClean="0"/>
              <a:t>Veren kulkua kohti sydäntä </a:t>
            </a:r>
            <a:r>
              <a:rPr lang="fi-FI" dirty="0" smtClean="0"/>
              <a:t>tukee </a:t>
            </a:r>
            <a:r>
              <a:rPr lang="fi-FI" dirty="0" smtClean="0"/>
              <a:t>pohjelihaspumppu ja laskimoläpät</a:t>
            </a:r>
          </a:p>
          <a:p>
            <a:r>
              <a:rPr lang="fi-FI" dirty="0" smtClean="0"/>
              <a:t>Läpät estävät veren valumisen alaspäin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72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522514"/>
            <a:ext cx="10363826" cy="526868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043" y="1338942"/>
            <a:ext cx="6433457" cy="55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Jos läpät rikkoontuvat ja veri valuu alaspäin, laskimo pullistuu ja muodostuu suonikohjuja</a:t>
            </a:r>
            <a:br>
              <a:rPr lang="fi-FI" dirty="0"/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97876" y="1715588"/>
            <a:ext cx="8560524" cy="514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94"/>
            <a:ext cx="4667534" cy="493776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312502" y="1416605"/>
            <a:ext cx="6724650" cy="444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Laskimoiden vajaatoiminta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Laskimoveren poistuminen alaraajasta edellyttää avoimia laskimosuonia ja tämän lisäksi tarvitaan lihassupistuksia, pohjelihaspumppu.</a:t>
            </a:r>
          </a:p>
          <a:p>
            <a:r>
              <a:rPr lang="fi-FI" dirty="0" smtClean="0"/>
              <a:t>Laskimovajaatoiminnassa lihassupistusten aikaansaama tyhjeneminen jää vajaaksi ja tämän seurauksena lihasten käyttö ei alenna laskimopainetta riittävästi</a:t>
            </a:r>
          </a:p>
          <a:p>
            <a:r>
              <a:rPr lang="fi-FI" dirty="0" smtClean="0"/>
              <a:t>Pohjelihaspumpun toiminta voi heiketä heikon lihaskunnon, vähäisen liikkumisen, lihavuuden vuoksi</a:t>
            </a:r>
          </a:p>
          <a:p>
            <a:r>
              <a:rPr lang="fi-FI" dirty="0" smtClean="0"/>
              <a:t>Lihavuus ja vähäinen liikkumiskyky ovat merkittävät tekijät laskimohaavan taustalla</a:t>
            </a:r>
          </a:p>
          <a:p>
            <a:r>
              <a:rPr lang="fi-FI" dirty="0" smtClean="0"/>
              <a:t>Pohjelihaspumpun tilanne on yksi laskimohaavapotilaan hoidon kohde</a:t>
            </a:r>
          </a:p>
        </p:txBody>
      </p:sp>
    </p:spTree>
    <p:extLst>
      <p:ext uri="{BB962C8B-B14F-4D97-AF65-F5344CB8AC3E}">
        <p14:creationId xmlns:p14="http://schemas.microsoft.com/office/powerpoint/2010/main" val="33890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219</TotalTime>
  <Words>595</Words>
  <Application>Microsoft Office PowerPoint</Application>
  <PresentationFormat>Laajakuva</PresentationFormat>
  <Paragraphs>121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9" baseType="lpstr">
      <vt:lpstr>ＭＳ Ｐゴシック</vt:lpstr>
      <vt:lpstr>Arial</vt:lpstr>
      <vt:lpstr>Tw Cen MT</vt:lpstr>
      <vt:lpstr>Pisara</vt:lpstr>
      <vt:lpstr>säärihaavat</vt:lpstr>
      <vt:lpstr>Erilaisia kroonisia haavoja</vt:lpstr>
      <vt:lpstr>Laskimoperäiset säärihaavat</vt:lpstr>
      <vt:lpstr>Mitä ovat laskimot?</vt:lpstr>
      <vt:lpstr>PowerPoint-esitys</vt:lpstr>
      <vt:lpstr>PowerPoint-esitys</vt:lpstr>
      <vt:lpstr>Jos läpät rikkoontuvat ja veri valuu alaspäin, laskimo pullistuu ja muodostuu suonikohjuja </vt:lpstr>
      <vt:lpstr>PowerPoint-esitys</vt:lpstr>
      <vt:lpstr>Laskimoiden vajaatoiminta</vt:lpstr>
      <vt:lpstr>PowerPoint-esitys</vt:lpstr>
      <vt:lpstr>PowerPoint-esitys</vt:lpstr>
      <vt:lpstr>PowerPoint-esitys</vt:lpstr>
      <vt:lpstr>tutkimus</vt:lpstr>
      <vt:lpstr>PowerPoint-esitys</vt:lpstr>
      <vt:lpstr>Konservatiivinen hoito</vt:lpstr>
      <vt:lpstr>Kompressiositeen valinta</vt:lpstr>
      <vt:lpstr>PowerPoint-esitys</vt:lpstr>
      <vt:lpstr>Sidettä valittaessa on otettava huomioon:</vt:lpstr>
      <vt:lpstr>käyttösuositukset</vt:lpstr>
      <vt:lpstr>PowerPoint-esitys</vt:lpstr>
      <vt:lpstr>PowerPoint-esitys</vt:lpstr>
      <vt:lpstr>Kroonisen haavan korjaavan kirurgin aiheita</vt:lpstr>
      <vt:lpstr>Lääkinnällinen tukisukka</vt:lpstr>
      <vt:lpstr>PowerPoint-esitys</vt:lpstr>
      <vt:lpstr>Riittävä valtimoverenkierto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säärihaavat</dc:title>
  <dc:creator>Partanen Mari</dc:creator>
  <cp:lastModifiedBy>Partanen Mari</cp:lastModifiedBy>
  <cp:revision>20</cp:revision>
  <dcterms:created xsi:type="dcterms:W3CDTF">2021-04-05T11:54:21Z</dcterms:created>
  <dcterms:modified xsi:type="dcterms:W3CDTF">2021-04-06T06:36:42Z</dcterms:modified>
</cp:coreProperties>
</file>