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9" r:id="rId5"/>
    <p:sldId id="280" r:id="rId6"/>
    <p:sldId id="265" r:id="rId7"/>
    <p:sldId id="258" r:id="rId8"/>
    <p:sldId id="260" r:id="rId9"/>
    <p:sldId id="261" r:id="rId10"/>
    <p:sldId id="266" r:id="rId11"/>
    <p:sldId id="278" r:id="rId12"/>
    <p:sldId id="279" r:id="rId13"/>
    <p:sldId id="277" r:id="rId14"/>
    <p:sldId id="267" r:id="rId15"/>
    <p:sldId id="268" r:id="rId16"/>
    <p:sldId id="269" r:id="rId17"/>
    <p:sldId id="270" r:id="rId18"/>
    <p:sldId id="271" r:id="rId19"/>
    <p:sldId id="272" r:id="rId20"/>
    <p:sldId id="273" r:id="rId21"/>
    <p:sldId id="274" r:id="rId22"/>
    <p:sldId id="276" r:id="rId23"/>
    <p:sldId id="281" r:id="rId24"/>
    <p:sldId id="282" r:id="rId25"/>
    <p:sldId id="275" r:id="rId26"/>
    <p:sldId id="284" r:id="rId27"/>
    <p:sldId id="286" r:id="rId28"/>
    <p:sldId id="285" r:id="rId29"/>
    <p:sldId id="283" r:id="rId30"/>
    <p:sldId id="287" r:id="rId31"/>
    <p:sldId id="288" r:id="rId32"/>
    <p:sldId id="292" r:id="rId33"/>
    <p:sldId id="293" r:id="rId34"/>
    <p:sldId id="294" r:id="rId35"/>
    <p:sldId id="291" r:id="rId36"/>
    <p:sldId id="297" r:id="rId37"/>
    <p:sldId id="295" r:id="rId38"/>
    <p:sldId id="289" r:id="rId39"/>
    <p:sldId id="290"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innanest.fi/files/niemi-murola_kipu.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ign.org/consultgeri/try-this-series/assessing-pain-older-adults-dementi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tupub.fi/bitstream/handle/10024/145955/Lamminen_Maarit_progradu.pdf;jsessionid=EC335BC82657ADB5D9BA5642C9BECB5E?sequenc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seus.fi/bitstream/handle/10024/23178/kivunhoito-opas.pdf?sequence=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reena.yle.fi/1-5077707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erveyskyla.fi/kivunhallintatalo/itsehoito/opi-arvioimaan-kipu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in.yhdistysavain.fi/1593165/0skwS6JF5VvKfpXQ05Ik0V-KjL/Menetelmia%CC%88-la%CC%88a%CC%88kkeetto%CC%88ma%CC%88a%CC%88n-kivunhoito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nGsEkuLHR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laakeinfo.fi/Medicine.aspx?m=1240&amp;i=JANSSEN-CILAG_DUROGESIC" TargetMode="External"/><Relationship Id="rId2" Type="http://schemas.openxmlformats.org/officeDocument/2006/relationships/hyperlink" Target="https://laakeinfo.fi/Medicine.aspx?m=6999&amp;i=MUNDIPHARMA_NORSP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yle.fi/uutiset/3-1110213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suomenkipu.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NGvOMqaoi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kipu</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237229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600892"/>
            <a:ext cx="10363826" cy="5669280"/>
          </a:xfrm>
        </p:spPr>
        <p:txBody>
          <a:bodyPr>
            <a:normAutofit/>
          </a:bodyPr>
          <a:lstStyle/>
          <a:p>
            <a:r>
              <a:rPr lang="fi-FI" dirty="0" smtClean="0"/>
              <a:t>Kipua esiintyy silloin, kun asiakas kokee ja sanoo sitä esiintyvän</a:t>
            </a:r>
          </a:p>
          <a:p>
            <a:r>
              <a:rPr lang="fi-FI" dirty="0" smtClean="0"/>
              <a:t>Omalle kulttuuriympäristölle ominaiset kivun ilmaisutavat</a:t>
            </a:r>
          </a:p>
          <a:p>
            <a:r>
              <a:rPr lang="fi-FI" dirty="0">
                <a:hlinkClick r:id="rId2"/>
              </a:rPr>
              <a:t>niemi-murola_kipu.pdf (finnanest.fi</a:t>
            </a:r>
            <a:r>
              <a:rPr lang="fi-FI" dirty="0" smtClean="0">
                <a:hlinkClick r:id="rId2"/>
              </a:rPr>
              <a:t>)</a:t>
            </a:r>
            <a:endParaRPr lang="fi-FI" dirty="0" smtClean="0"/>
          </a:p>
          <a:p>
            <a:r>
              <a:rPr lang="fi-FI" dirty="0" smtClean="0"/>
              <a:t>Kipu, pelko</a:t>
            </a:r>
          </a:p>
          <a:p>
            <a:r>
              <a:rPr lang="fi-FI" dirty="0" smtClean="0"/>
              <a:t>Kipua täytyy hoitaa kokonaisvaltaisena kokemuksena</a:t>
            </a:r>
          </a:p>
          <a:p>
            <a:r>
              <a:rPr lang="fi-FI" dirty="0" smtClean="0"/>
              <a:t>Kun asiakas ei pysty sanallisesti kuvaamaan kipukokemustaan, hoitaja voi tunnistaa kipua seuraamalla hänen kipukäyttäytymistään</a:t>
            </a:r>
          </a:p>
        </p:txBody>
      </p:sp>
    </p:spTree>
    <p:extLst>
      <p:ext uri="{BB962C8B-B14F-4D97-AF65-F5344CB8AC3E}">
        <p14:creationId xmlns:p14="http://schemas.microsoft.com/office/powerpoint/2010/main" val="168358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en-US" dirty="0">
                <a:hlinkClick r:id="rId2"/>
              </a:rPr>
              <a:t>Assessing Pain in Older Adults with Dementia | Hartford Institute for Geriatric Nursing (hign.org</a:t>
            </a:r>
            <a:r>
              <a:rPr lang="en-US" dirty="0" smtClean="0">
                <a:hlinkClick r:id="rId2"/>
              </a:rPr>
              <a:t>)</a:t>
            </a:r>
            <a:r>
              <a:rPr lang="en-US" dirty="0" smtClean="0"/>
              <a:t>, </a:t>
            </a:r>
            <a:r>
              <a:rPr lang="en-US" dirty="0" err="1" smtClean="0"/>
              <a:t>kohta</a:t>
            </a:r>
            <a:r>
              <a:rPr lang="en-US" dirty="0" smtClean="0"/>
              <a:t> 23 min.</a:t>
            </a:r>
            <a:endParaRPr lang="en-US" dirty="0"/>
          </a:p>
          <a:p>
            <a:r>
              <a:rPr lang="en-US" dirty="0" err="1"/>
              <a:t>Painad</a:t>
            </a:r>
            <a:r>
              <a:rPr lang="en-US" dirty="0"/>
              <a:t> = pain assessment in advanced dementia, </a:t>
            </a:r>
            <a:r>
              <a:rPr lang="en-US" dirty="0" err="1"/>
              <a:t>havainnointimittari</a:t>
            </a:r>
            <a:r>
              <a:rPr lang="en-US" dirty="0"/>
              <a:t> </a:t>
            </a:r>
            <a:r>
              <a:rPr lang="en-US" dirty="0" err="1"/>
              <a:t>syvästi</a:t>
            </a:r>
            <a:r>
              <a:rPr lang="en-US" dirty="0"/>
              <a:t> </a:t>
            </a:r>
            <a:r>
              <a:rPr lang="en-US" dirty="0" err="1"/>
              <a:t>muistisairaille</a:t>
            </a:r>
            <a:endParaRPr lang="fi-FI" dirty="0"/>
          </a:p>
          <a:p>
            <a:endParaRPr lang="fi-FI" dirty="0"/>
          </a:p>
        </p:txBody>
      </p:sp>
    </p:spTree>
    <p:extLst>
      <p:ext uri="{BB962C8B-B14F-4D97-AF65-F5344CB8AC3E}">
        <p14:creationId xmlns:p14="http://schemas.microsoft.com/office/powerpoint/2010/main" val="321925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pic>
        <p:nvPicPr>
          <p:cNvPr id="6" name="Sisällön paikkamerkki 5"/>
          <p:cNvPicPr>
            <a:picLocks noGrp="1" noChangeAspect="1"/>
          </p:cNvPicPr>
          <p:nvPr>
            <p:ph sz="quarter" idx="13"/>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0651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Miten kipu näkyy</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Ääntely</a:t>
            </a:r>
          </a:p>
          <a:p>
            <a:r>
              <a:rPr lang="fi-FI" dirty="0" smtClean="0"/>
              <a:t>Muutos kasvojen ilmeessä</a:t>
            </a:r>
          </a:p>
          <a:p>
            <a:r>
              <a:rPr lang="fi-FI" dirty="0" smtClean="0"/>
              <a:t>Liikehdintä</a:t>
            </a:r>
          </a:p>
          <a:p>
            <a:r>
              <a:rPr lang="fi-FI" dirty="0" smtClean="0"/>
              <a:t>Persoonallisuuden muutos</a:t>
            </a:r>
          </a:p>
          <a:p>
            <a:r>
              <a:rPr lang="fi-FI" dirty="0" smtClean="0"/>
              <a:t>Lisääntynyt unen tai levon tarve</a:t>
            </a:r>
          </a:p>
          <a:p>
            <a:r>
              <a:rPr lang="fi-FI" dirty="0" smtClean="0"/>
              <a:t>Muutos ruokahalussa</a:t>
            </a:r>
          </a:p>
          <a:p>
            <a:r>
              <a:rPr lang="fi-FI" dirty="0" smtClean="0"/>
              <a:t>Itkuherkkyys, tuskaisuus, sekavuus</a:t>
            </a:r>
          </a:p>
          <a:p>
            <a:r>
              <a:rPr lang="fi-FI" dirty="0" smtClean="0"/>
              <a:t>Fysiologiset muutokset</a:t>
            </a:r>
            <a:endParaRPr lang="fi-FI" dirty="0"/>
          </a:p>
        </p:txBody>
      </p:sp>
    </p:spTree>
    <p:extLst>
      <p:ext uri="{BB962C8B-B14F-4D97-AF65-F5344CB8AC3E}">
        <p14:creationId xmlns:p14="http://schemas.microsoft.com/office/powerpoint/2010/main" val="155243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kipusanasto</a:t>
            </a:r>
            <a:endParaRPr lang="fi-FI" dirty="0"/>
          </a:p>
        </p:txBody>
      </p:sp>
      <p:sp>
        <p:nvSpPr>
          <p:cNvPr id="3" name="Sisällön paikkamerkki 2"/>
          <p:cNvSpPr>
            <a:spLocks noGrp="1"/>
          </p:cNvSpPr>
          <p:nvPr>
            <p:ph sz="quarter" idx="13"/>
          </p:nvPr>
        </p:nvSpPr>
        <p:spPr/>
        <p:txBody>
          <a:bodyPr/>
          <a:lstStyle/>
          <a:p>
            <a:r>
              <a:rPr lang="fi-FI" dirty="0" err="1">
                <a:hlinkClick r:id="rId2"/>
              </a:rPr>
              <a:t>Lamminen_Maarit_progradu.pdf;jsessionid</a:t>
            </a:r>
            <a:r>
              <a:rPr lang="fi-FI" dirty="0">
                <a:hlinkClick r:id="rId2"/>
              </a:rPr>
              <a:t>=EC335BC82657ADB5D9BA5642C9BECB5E (utupub.fi)</a:t>
            </a:r>
            <a:endParaRPr lang="fi-FI" dirty="0"/>
          </a:p>
        </p:txBody>
      </p:sp>
    </p:spTree>
    <p:extLst>
      <p:ext uri="{BB962C8B-B14F-4D97-AF65-F5344CB8AC3E}">
        <p14:creationId xmlns:p14="http://schemas.microsoft.com/office/powerpoint/2010/main" val="3815054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Iäkkäiden kipu</a:t>
            </a:r>
            <a:endParaRPr lang="fi-FI" dirty="0"/>
          </a:p>
        </p:txBody>
      </p:sp>
      <p:sp>
        <p:nvSpPr>
          <p:cNvPr id="3" name="Sisällön paikkamerkki 2"/>
          <p:cNvSpPr>
            <a:spLocks noGrp="1"/>
          </p:cNvSpPr>
          <p:nvPr>
            <p:ph sz="quarter" idx="13"/>
          </p:nvPr>
        </p:nvSpPr>
        <p:spPr/>
        <p:txBody>
          <a:bodyPr/>
          <a:lstStyle/>
          <a:p>
            <a:r>
              <a:rPr lang="fi-FI" dirty="0">
                <a:hlinkClick r:id="rId2"/>
              </a:rPr>
              <a:t>kivunhoito-opas (theseus.fi)</a:t>
            </a:r>
            <a:endParaRPr lang="fi-FI" dirty="0"/>
          </a:p>
        </p:txBody>
      </p:sp>
    </p:spTree>
    <p:extLst>
      <p:ext uri="{BB962C8B-B14F-4D97-AF65-F5344CB8AC3E}">
        <p14:creationId xmlns:p14="http://schemas.microsoft.com/office/powerpoint/2010/main" val="59972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Vanheneminen ei kolota</a:t>
            </a:r>
          </a:p>
          <a:p>
            <a:r>
              <a:rPr lang="fi-FI" dirty="0"/>
              <a:t>Kivut ovat kuitenkin yleisiä iäkkäillä, ja ne johtuvat sairauksista</a:t>
            </a:r>
          </a:p>
          <a:p>
            <a:r>
              <a:rPr lang="fi-FI" dirty="0"/>
              <a:t>Kivusta kannattaa kysyä potilaalta aktiivisesti ja säännöllisesti</a:t>
            </a:r>
          </a:p>
          <a:p>
            <a:r>
              <a:rPr lang="fi-FI" dirty="0"/>
              <a:t>Kivun arviointiin käytetään systemaattista potilaan itsearviointia sekä hänen havainnoimistaan</a:t>
            </a:r>
          </a:p>
          <a:p>
            <a:r>
              <a:rPr lang="fi-FI" dirty="0"/>
              <a:t>Kivun syy selvitetään, jonka jälkeen hoidossa käytetään lääkkeellisiä ja ei-lääkkeellisiä hoitomuotoja</a:t>
            </a:r>
          </a:p>
          <a:p>
            <a:endParaRPr lang="fi-FI" dirty="0"/>
          </a:p>
        </p:txBody>
      </p:sp>
    </p:spTree>
    <p:extLst>
      <p:ext uri="{BB962C8B-B14F-4D97-AF65-F5344CB8AC3E}">
        <p14:creationId xmlns:p14="http://schemas.microsoft.com/office/powerpoint/2010/main" val="1629714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Kipu on yleistä</a:t>
            </a:r>
            <a:endParaRPr lang="fi-FI" dirty="0"/>
          </a:p>
        </p:txBody>
      </p:sp>
      <p:pic>
        <p:nvPicPr>
          <p:cNvPr id="4" name="Picture 2"/>
          <p:cNvPicPr>
            <a:picLocks noGrp="1" noChangeAspect="1" noChangeArrowheads="1"/>
          </p:cNvPicPr>
          <p:nvPr>
            <p:ph sz="quarter" idx="13"/>
          </p:nvPr>
        </p:nvPicPr>
        <p:blipFill>
          <a:blip r:embed="rId2" cstate="print"/>
          <a:srcRect/>
          <a:stretch>
            <a:fillRect/>
          </a:stretch>
        </p:blipFill>
        <p:spPr bwMode="auto">
          <a:xfrm>
            <a:off x="2215662" y="2366963"/>
            <a:ext cx="6910753" cy="4491037"/>
          </a:xfrm>
          <a:prstGeom prst="rect">
            <a:avLst/>
          </a:prstGeom>
          <a:noFill/>
          <a:ln w="9525">
            <a:noFill/>
            <a:miter lim="800000"/>
            <a:headEnd/>
            <a:tailEnd/>
          </a:ln>
        </p:spPr>
      </p:pic>
    </p:spTree>
    <p:extLst>
      <p:ext uri="{BB962C8B-B14F-4D97-AF65-F5344CB8AC3E}">
        <p14:creationId xmlns:p14="http://schemas.microsoft.com/office/powerpoint/2010/main" val="130346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Naiset kärsivät kivuista miehiä useammin</a:t>
            </a:r>
          </a:p>
          <a:p>
            <a:r>
              <a:rPr lang="fi-FI" dirty="0"/>
              <a:t>Eri tutkimusten mukaan kotona asuvista 65 vuotta täyttäneistä 16-69 prosenttia ilmoittaa kärsivänsä kivuista</a:t>
            </a:r>
          </a:p>
          <a:p>
            <a:r>
              <a:rPr lang="fi-FI" dirty="0"/>
              <a:t>Valvottua kotihoitoa saavista asiakkaista kipuja esiintyy 40-80 prosentilla ja laitoksissa asuvista kipuja on raportoitu jopa 85 prosentilla asukkaista</a:t>
            </a:r>
          </a:p>
          <a:p>
            <a:endParaRPr lang="fi-FI" dirty="0"/>
          </a:p>
        </p:txBody>
      </p:sp>
    </p:spTree>
    <p:extLst>
      <p:ext uri="{BB962C8B-B14F-4D97-AF65-F5344CB8AC3E}">
        <p14:creationId xmlns:p14="http://schemas.microsoft.com/office/powerpoint/2010/main" val="4224894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voimakkuus</a:t>
            </a:r>
            <a:endParaRPr lang="fi-FI" dirty="0"/>
          </a:p>
        </p:txBody>
      </p:sp>
      <p:pic>
        <p:nvPicPr>
          <p:cNvPr id="4" name="Picture 2"/>
          <p:cNvPicPr>
            <a:picLocks noGrp="1" noChangeAspect="1" noChangeArrowheads="1"/>
          </p:cNvPicPr>
          <p:nvPr>
            <p:ph sz="quarter" idx="13"/>
          </p:nvPr>
        </p:nvPicPr>
        <p:blipFill>
          <a:blip r:embed="rId2" cstate="print"/>
          <a:stretch>
            <a:fillRect/>
          </a:stretch>
        </p:blipFill>
        <p:spPr bwMode="auto">
          <a:xfrm>
            <a:off x="2145323" y="2366963"/>
            <a:ext cx="7438292" cy="4491037"/>
          </a:xfrm>
          <a:prstGeom prst="rect">
            <a:avLst/>
          </a:prstGeom>
          <a:noFill/>
          <a:ln w="9525">
            <a:noFill/>
            <a:miter lim="800000"/>
            <a:headEnd/>
            <a:tailEnd/>
          </a:ln>
        </p:spPr>
      </p:pic>
    </p:spTree>
    <p:extLst>
      <p:ext uri="{BB962C8B-B14F-4D97-AF65-F5344CB8AC3E}">
        <p14:creationId xmlns:p14="http://schemas.microsoft.com/office/powerpoint/2010/main" val="233162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Miten kipu vaikutti käyttäytymiseesi?</a:t>
            </a:r>
          </a:p>
          <a:p>
            <a:r>
              <a:rPr lang="fi-FI" dirty="0" smtClean="0"/>
              <a:t>Miten kuvailet kipua, miltä se tuntui?</a:t>
            </a:r>
          </a:p>
          <a:p>
            <a:r>
              <a:rPr lang="fi-FI" dirty="0" smtClean="0"/>
              <a:t>Miten kipu lievittyi, mikä siihen auttoi?</a:t>
            </a:r>
          </a:p>
          <a:p>
            <a:endParaRPr lang="fi-FI" dirty="0"/>
          </a:p>
          <a:p>
            <a:r>
              <a:rPr lang="fi-FI" dirty="0">
                <a:hlinkClick r:id="rId2"/>
              </a:rPr>
              <a:t>Kun kipu menee rajan yli | </a:t>
            </a:r>
            <a:r>
              <a:rPr lang="fi-FI" dirty="0" err="1">
                <a:hlinkClick r:id="rId2"/>
              </a:rPr>
              <a:t>Flinkkilä</a:t>
            </a:r>
            <a:r>
              <a:rPr lang="fi-FI" dirty="0">
                <a:hlinkClick r:id="rId2"/>
              </a:rPr>
              <a:t> &amp; Kellomäki | TV | Areena | yle.fi</a:t>
            </a:r>
            <a:endParaRPr lang="fi-FI" dirty="0"/>
          </a:p>
        </p:txBody>
      </p:sp>
    </p:spTree>
    <p:extLst>
      <p:ext uri="{BB962C8B-B14F-4D97-AF65-F5344CB8AC3E}">
        <p14:creationId xmlns:p14="http://schemas.microsoft.com/office/powerpoint/2010/main" val="418657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Päivittäistä, vähintään keskivaikeaa kipua esiintyy noin 40 prosentilla kotihoidon ja 21 prosentilla laitoshoidon asukkaista</a:t>
            </a:r>
          </a:p>
          <a:p>
            <a:r>
              <a:rPr lang="fi-FI" dirty="0"/>
              <a:t>Yhdysvalloissa on arvioitu miltei sadantuhannen pitkäaikaisessa laitoshoidossa olevan kärsivän päivittäin ajoin sietämättömistä kivuista</a:t>
            </a:r>
          </a:p>
          <a:p>
            <a:r>
              <a:rPr lang="fi-FI" dirty="0"/>
              <a:t>Heistä lähes joka toinen on yhtä kivulias vielä neljännesvuosittain tehtävässä uusinta-arviossa</a:t>
            </a:r>
          </a:p>
        </p:txBody>
      </p:sp>
    </p:spTree>
    <p:extLst>
      <p:ext uri="{BB962C8B-B14F-4D97-AF65-F5344CB8AC3E}">
        <p14:creationId xmlns:p14="http://schemas.microsoft.com/office/powerpoint/2010/main" val="2752765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Kipu ei ole ikääntymisen luonnollinen osa</a:t>
            </a:r>
          </a:p>
          <a:p>
            <a:r>
              <a:rPr lang="fi-FI" dirty="0"/>
              <a:t>Vanheneminen ei sinällään kolota, mutta vanhenemisen mukanaan tuomat sairaudet aiheuttavat monenlaisia särkyjä ja jomotuksia</a:t>
            </a:r>
          </a:p>
          <a:p>
            <a:r>
              <a:rPr lang="fi-FI" dirty="0"/>
              <a:t>Esim. tulehdukselliset nivelsairaudet, kulumat, luukato, sepelvaltimotauti rintakipuineen, sydämen vajaatoiminta, erilaiset syöpäsairaudet ja psyykkisistä sairauksista masennus</a:t>
            </a:r>
          </a:p>
          <a:p>
            <a:endParaRPr lang="fi-FI" dirty="0"/>
          </a:p>
        </p:txBody>
      </p:sp>
    </p:spTree>
    <p:extLst>
      <p:ext uri="{BB962C8B-B14F-4D97-AF65-F5344CB8AC3E}">
        <p14:creationId xmlns:p14="http://schemas.microsoft.com/office/powerpoint/2010/main" val="321810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Iäkkäiden suhtautuminen kipuun saattaa olla erilaista kuin nuorilla</a:t>
            </a:r>
          </a:p>
          <a:p>
            <a:r>
              <a:rPr lang="fi-FI" dirty="0"/>
              <a:t>Kipua pikemminkin vähätellään kuin liioitellaan</a:t>
            </a:r>
          </a:p>
          <a:p>
            <a:r>
              <a:rPr lang="fi-FI" dirty="0"/>
              <a:t>Koska kipu liittyy myös ruokahalun menetykseen, nämä kivun liitännäisilmiöt voivat johtaa vähentyvään liikkumiseen, ns. hauraus-raihnauskierteeseen sekä liikuntakyvyn vähittäiseen menetykseen</a:t>
            </a:r>
          </a:p>
          <a:p>
            <a:endParaRPr lang="fi-FI" dirty="0"/>
          </a:p>
        </p:txBody>
      </p:sp>
    </p:spTree>
    <p:extLst>
      <p:ext uri="{BB962C8B-B14F-4D97-AF65-F5344CB8AC3E}">
        <p14:creationId xmlns:p14="http://schemas.microsoft.com/office/powerpoint/2010/main" val="82445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Lääkäreiden ja hoitohenkilökunnan omissa käsityksissä ja asenteissa on usein kohentamisen varaa</a:t>
            </a:r>
          </a:p>
          <a:p>
            <a:r>
              <a:rPr lang="fi-FI" dirty="0"/>
              <a:t>Iäkkään kipua ei oteta todesta tai sen merkitystä ja vaikutuksia ei ymmärretä</a:t>
            </a:r>
          </a:p>
          <a:p>
            <a:r>
              <a:rPr lang="fi-FI" dirty="0"/>
              <a:t>Kipujen huono hoito tai hoitamattomuus ovat yleistä iäkkäillä syöpäsairailla, lonkkamurtumapotilailla, dementiaa sairastavilla ja akuuttihoidossa olevilla.</a:t>
            </a:r>
          </a:p>
        </p:txBody>
      </p:sp>
    </p:spTree>
    <p:extLst>
      <p:ext uri="{BB962C8B-B14F-4D97-AF65-F5344CB8AC3E}">
        <p14:creationId xmlns:p14="http://schemas.microsoft.com/office/powerpoint/2010/main" val="270282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voimakkuuden mittaaminen</a:t>
            </a:r>
            <a:endParaRPr lang="fi-FI" dirty="0"/>
          </a:p>
        </p:txBody>
      </p:sp>
      <p:sp>
        <p:nvSpPr>
          <p:cNvPr id="3" name="Sisällön paikkamerkki 2"/>
          <p:cNvSpPr>
            <a:spLocks noGrp="1"/>
          </p:cNvSpPr>
          <p:nvPr>
            <p:ph sz="quarter" idx="13"/>
          </p:nvPr>
        </p:nvSpPr>
        <p:spPr/>
        <p:txBody>
          <a:bodyPr/>
          <a:lstStyle/>
          <a:p>
            <a:r>
              <a:rPr lang="fi-FI" dirty="0" smtClean="0"/>
              <a:t>Luotettava, helposti toistettava</a:t>
            </a:r>
          </a:p>
          <a:p>
            <a:r>
              <a:rPr lang="fi-FI" dirty="0" smtClean="0"/>
              <a:t>Kipua voi tunnistaa kipumittarein, mutta myös potilaan fysiologisten muuten avulla</a:t>
            </a:r>
          </a:p>
          <a:p>
            <a:r>
              <a:rPr lang="fi-FI" dirty="0" smtClean="0"/>
              <a:t>Kivun arvioinnin heikkoon toteutumiseen voivat vaikuttaa mm. kivun arviointimenetelmien vähäinen käyttö, kirjaamisen vajavuus sekä hoitajien asenteet</a:t>
            </a:r>
          </a:p>
        </p:txBody>
      </p:sp>
    </p:spTree>
    <p:extLst>
      <p:ext uri="{BB962C8B-B14F-4D97-AF65-F5344CB8AC3E}">
        <p14:creationId xmlns:p14="http://schemas.microsoft.com/office/powerpoint/2010/main" val="274378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kipumittarit</a:t>
            </a:r>
            <a:endParaRPr lang="fi-FI" dirty="0"/>
          </a:p>
        </p:txBody>
      </p:sp>
      <p:sp>
        <p:nvSpPr>
          <p:cNvPr id="3" name="Sisällön paikkamerkki 2"/>
          <p:cNvSpPr>
            <a:spLocks noGrp="1"/>
          </p:cNvSpPr>
          <p:nvPr>
            <p:ph sz="quarter" idx="13"/>
          </p:nvPr>
        </p:nvSpPr>
        <p:spPr>
          <a:xfrm>
            <a:off x="914400" y="2419846"/>
            <a:ext cx="10363826" cy="3424107"/>
          </a:xfrm>
        </p:spPr>
        <p:txBody>
          <a:bodyPr>
            <a:normAutofit lnSpcReduction="10000"/>
          </a:bodyPr>
          <a:lstStyle/>
          <a:p>
            <a:r>
              <a:rPr lang="fi-FI" dirty="0" smtClean="0"/>
              <a:t>Tarkoitus pyrkiä tunnistamaan potilaan kipu ja sen voimakkuus</a:t>
            </a:r>
          </a:p>
          <a:p>
            <a:r>
              <a:rPr lang="fi-FI" dirty="0" smtClean="0"/>
              <a:t>Käytettäessä kipumittaria on hyvä muistaa, että potilas on itse oman kipunsa asiantuntija</a:t>
            </a:r>
          </a:p>
          <a:p>
            <a:r>
              <a:rPr lang="fi-FI" dirty="0" err="1" smtClean="0"/>
              <a:t>Vas</a:t>
            </a:r>
            <a:r>
              <a:rPr lang="fi-FI" dirty="0" smtClean="0"/>
              <a:t>-mittari (</a:t>
            </a:r>
            <a:r>
              <a:rPr lang="fi-FI" dirty="0" err="1" smtClean="0"/>
              <a:t>visual</a:t>
            </a:r>
            <a:r>
              <a:rPr lang="fi-FI" dirty="0" smtClean="0"/>
              <a:t> </a:t>
            </a:r>
            <a:r>
              <a:rPr lang="fi-FI" dirty="0" err="1" smtClean="0"/>
              <a:t>analogue</a:t>
            </a:r>
            <a:r>
              <a:rPr lang="fi-FI" dirty="0" smtClean="0"/>
              <a:t> </a:t>
            </a:r>
            <a:r>
              <a:rPr lang="fi-FI" dirty="0" err="1" smtClean="0"/>
              <a:t>scale</a:t>
            </a:r>
            <a:r>
              <a:rPr lang="fi-FI" dirty="0" smtClean="0"/>
              <a:t>), aikuisilla yleisin käytetty kipujana ja kipukiila</a:t>
            </a:r>
          </a:p>
          <a:p>
            <a:r>
              <a:rPr lang="fi-FI" dirty="0" err="1" smtClean="0"/>
              <a:t>Nrs</a:t>
            </a:r>
            <a:r>
              <a:rPr lang="fi-FI" dirty="0" smtClean="0"/>
              <a:t> eli </a:t>
            </a:r>
            <a:r>
              <a:rPr lang="fi-FI" dirty="0" err="1" smtClean="0"/>
              <a:t>numeris</a:t>
            </a:r>
            <a:r>
              <a:rPr lang="fi-FI" dirty="0" smtClean="0"/>
              <a:t> rating </a:t>
            </a:r>
            <a:r>
              <a:rPr lang="fi-FI" dirty="0" err="1" smtClean="0"/>
              <a:t>scale</a:t>
            </a:r>
            <a:r>
              <a:rPr lang="fi-FI" dirty="0" smtClean="0"/>
              <a:t>, numeerinen kipumittari, varmista, että potilas ymmärtää mittarin käytön</a:t>
            </a:r>
          </a:p>
          <a:p>
            <a:r>
              <a:rPr lang="fi-FI" dirty="0" err="1" smtClean="0"/>
              <a:t>Vrs</a:t>
            </a:r>
            <a:r>
              <a:rPr lang="fi-FI" dirty="0" smtClean="0"/>
              <a:t>, </a:t>
            </a:r>
            <a:r>
              <a:rPr lang="fi-FI" dirty="0" err="1" smtClean="0"/>
              <a:t>verbal</a:t>
            </a:r>
            <a:r>
              <a:rPr lang="fi-FI" dirty="0" smtClean="0"/>
              <a:t> rating </a:t>
            </a:r>
            <a:r>
              <a:rPr lang="fi-FI" dirty="0" err="1" smtClean="0"/>
              <a:t>scale</a:t>
            </a:r>
            <a:r>
              <a:rPr lang="fi-FI" dirty="0" smtClean="0"/>
              <a:t>, sanallinen kipumittari: </a:t>
            </a:r>
            <a:r>
              <a:rPr lang="fi-FI" dirty="0"/>
              <a:t>ei kipua – lievä kipu – kohtalainen kipu – </a:t>
            </a:r>
            <a:r>
              <a:rPr lang="fi-FI" dirty="0" smtClean="0"/>
              <a:t>voimakas kipu </a:t>
            </a:r>
            <a:r>
              <a:rPr lang="fi-FI" dirty="0"/>
              <a:t>– sietämätön kipu</a:t>
            </a:r>
            <a:endParaRPr lang="fi-FI" dirty="0" smtClean="0"/>
          </a:p>
          <a:p>
            <a:endParaRPr lang="fi-FI" dirty="0" smtClean="0"/>
          </a:p>
          <a:p>
            <a:endParaRPr lang="fi-FI" dirty="0"/>
          </a:p>
        </p:txBody>
      </p:sp>
    </p:spTree>
    <p:extLst>
      <p:ext uri="{BB962C8B-B14F-4D97-AF65-F5344CB8AC3E}">
        <p14:creationId xmlns:p14="http://schemas.microsoft.com/office/powerpoint/2010/main" val="2834384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6743449" y="121919"/>
            <a:ext cx="4832466" cy="2989783"/>
          </a:xfrm>
          <a:prstGeom prst="rect">
            <a:avLst/>
          </a:prstGeom>
        </p:spPr>
      </p:pic>
      <p:pic>
        <p:nvPicPr>
          <p:cNvPr id="6" name="Kuva 5"/>
          <p:cNvPicPr>
            <a:picLocks noChangeAspect="1"/>
          </p:cNvPicPr>
          <p:nvPr/>
        </p:nvPicPr>
        <p:blipFill>
          <a:blip r:embed="rId3"/>
          <a:stretch>
            <a:fillRect/>
          </a:stretch>
        </p:blipFill>
        <p:spPr>
          <a:xfrm>
            <a:off x="0" y="7396"/>
            <a:ext cx="5330895" cy="2980858"/>
          </a:xfrm>
          <a:prstGeom prst="rect">
            <a:avLst/>
          </a:prstGeom>
        </p:spPr>
      </p:pic>
      <p:sp>
        <p:nvSpPr>
          <p:cNvPr id="2" name="Otsikko 1"/>
          <p:cNvSpPr>
            <a:spLocks noGrp="1"/>
          </p:cNvSpPr>
          <p:nvPr>
            <p:ph type="title"/>
          </p:nvPr>
        </p:nvSpPr>
        <p:spPr/>
        <p:txBody>
          <a:bodyPr/>
          <a:lstStyle/>
          <a:p>
            <a:endParaRPr lang="fi-FI" dirty="0"/>
          </a:p>
        </p:txBody>
      </p:sp>
      <p:pic>
        <p:nvPicPr>
          <p:cNvPr id="4" name="Sisällön paikkamerkki 3"/>
          <p:cNvPicPr>
            <a:picLocks noGrp="1" noChangeAspect="1"/>
          </p:cNvPicPr>
          <p:nvPr>
            <p:ph sz="quarter" idx="13"/>
          </p:nvPr>
        </p:nvPicPr>
        <p:blipFill>
          <a:blip r:embed="rId4"/>
          <a:stretch>
            <a:fillRect/>
          </a:stretch>
        </p:blipFill>
        <p:spPr>
          <a:xfrm>
            <a:off x="726096" y="3230880"/>
            <a:ext cx="10465424" cy="3452949"/>
          </a:xfrm>
          <a:prstGeom prst="rect">
            <a:avLst/>
          </a:prstGeom>
        </p:spPr>
      </p:pic>
    </p:spTree>
    <p:extLst>
      <p:ext uri="{BB962C8B-B14F-4D97-AF65-F5344CB8AC3E}">
        <p14:creationId xmlns:p14="http://schemas.microsoft.com/office/powerpoint/2010/main" val="4151334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6" name="Sisällön paikkamerkki 5"/>
          <p:cNvPicPr>
            <a:picLocks noGrp="1" noChangeAspect="1"/>
          </p:cNvPicPr>
          <p:nvPr>
            <p:ph sz="quarter" idx="13"/>
          </p:nvPr>
        </p:nvPicPr>
        <p:blipFill>
          <a:blip r:embed="rId2"/>
          <a:stretch>
            <a:fillRect/>
          </a:stretch>
        </p:blipFill>
        <p:spPr>
          <a:xfrm>
            <a:off x="3006969" y="0"/>
            <a:ext cx="5750169" cy="6857999"/>
          </a:xfrm>
          <a:prstGeom prst="rect">
            <a:avLst/>
          </a:prstGeom>
        </p:spPr>
      </p:pic>
    </p:spTree>
    <p:extLst>
      <p:ext uri="{BB962C8B-B14F-4D97-AF65-F5344CB8AC3E}">
        <p14:creationId xmlns:p14="http://schemas.microsoft.com/office/powerpoint/2010/main" val="1896205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err="1" smtClean="0"/>
              <a:t>Painad</a:t>
            </a:r>
            <a:endParaRPr lang="fi-FI" dirty="0" smtClean="0"/>
          </a:p>
          <a:p>
            <a:r>
              <a:rPr lang="fi-FI" dirty="0" smtClean="0"/>
              <a:t>Kipukartta/kipupiirros</a:t>
            </a:r>
          </a:p>
          <a:p>
            <a:r>
              <a:rPr lang="fi-FI" dirty="0">
                <a:hlinkClick r:id="rId2"/>
              </a:rPr>
              <a:t>Opi arvioimaan kipua | Kivunhallintatalo.fi | Terveyskylä.fi (terveyskyla.fi)</a:t>
            </a:r>
            <a:endParaRPr lang="fi-FI" dirty="0"/>
          </a:p>
        </p:txBody>
      </p:sp>
    </p:spTree>
    <p:extLst>
      <p:ext uri="{BB962C8B-B14F-4D97-AF65-F5344CB8AC3E}">
        <p14:creationId xmlns:p14="http://schemas.microsoft.com/office/powerpoint/2010/main" val="2644011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lääkkeettömät hoitomenetelmät</a:t>
            </a:r>
            <a:endParaRPr lang="fi-FI" dirty="0"/>
          </a:p>
        </p:txBody>
      </p:sp>
      <p:sp>
        <p:nvSpPr>
          <p:cNvPr id="5" name="Sisällön paikkamerkki 4"/>
          <p:cNvSpPr>
            <a:spLocks noGrp="1"/>
          </p:cNvSpPr>
          <p:nvPr>
            <p:ph sz="quarter" idx="13"/>
          </p:nvPr>
        </p:nvSpPr>
        <p:spPr/>
        <p:txBody>
          <a:bodyPr>
            <a:normAutofit fontScale="92500" lnSpcReduction="20000"/>
          </a:bodyPr>
          <a:lstStyle/>
          <a:p>
            <a:r>
              <a:rPr lang="fi-FI" dirty="0">
                <a:hlinkClick r:id="rId2"/>
              </a:rPr>
              <a:t>Menetelmiä-lääkkeettömään-kivunhoitoon.pdf (yhdistysavain.fi)</a:t>
            </a:r>
            <a:endParaRPr lang="fi-FI" dirty="0" smtClean="0"/>
          </a:p>
          <a:p>
            <a:r>
              <a:rPr lang="fi-FI" dirty="0" smtClean="0"/>
              <a:t>Rentoutus</a:t>
            </a:r>
          </a:p>
          <a:p>
            <a:r>
              <a:rPr lang="fi-FI" dirty="0" smtClean="0"/>
              <a:t>Mielikuvamatkailu</a:t>
            </a:r>
          </a:p>
          <a:p>
            <a:r>
              <a:rPr lang="fi-FI" dirty="0" smtClean="0"/>
              <a:t>Hieronta, miten vaikuttaa?</a:t>
            </a:r>
          </a:p>
          <a:p>
            <a:r>
              <a:rPr lang="fi-FI" dirty="0" smtClean="0"/>
              <a:t>Akupainanta, miten vaikuttaa?</a:t>
            </a:r>
          </a:p>
          <a:p>
            <a:r>
              <a:rPr lang="fi-FI" dirty="0" smtClean="0"/>
              <a:t>Kosketus</a:t>
            </a:r>
          </a:p>
          <a:p>
            <a:r>
              <a:rPr lang="fi-FI" dirty="0" smtClean="0"/>
              <a:t>Musiikki</a:t>
            </a:r>
          </a:p>
          <a:p>
            <a:r>
              <a:rPr lang="fi-FI" dirty="0" smtClean="0"/>
              <a:t>huumori</a:t>
            </a:r>
            <a:endParaRPr lang="fi-FI" dirty="0"/>
          </a:p>
        </p:txBody>
      </p:sp>
    </p:spTree>
    <p:extLst>
      <p:ext uri="{BB962C8B-B14F-4D97-AF65-F5344CB8AC3E}">
        <p14:creationId xmlns:p14="http://schemas.microsoft.com/office/powerpoint/2010/main" val="1690616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normAutofit/>
          </a:bodyPr>
          <a:lstStyle/>
          <a:p>
            <a:r>
              <a:rPr lang="fi-FI" sz="2800" dirty="0" smtClean="0"/>
              <a:t>Kipu: epämiellyttävä kokemus, joka liittyy kudosvaurioon tai sen uhkaan tai jota kuvataan kudosvaurion käsittein</a:t>
            </a:r>
          </a:p>
          <a:p>
            <a:r>
              <a:rPr lang="fi-FI" sz="2800" dirty="0" smtClean="0"/>
              <a:t>Yksilöllinen ja epämiellyttävä aistimus tai kokemus</a:t>
            </a:r>
          </a:p>
          <a:p>
            <a:r>
              <a:rPr lang="fi-FI" sz="2800" dirty="0" smtClean="0"/>
              <a:t>Tärkeä aisti!</a:t>
            </a:r>
          </a:p>
          <a:p>
            <a:r>
              <a:rPr lang="fi-FI" sz="2800" dirty="0">
                <a:hlinkClick r:id="rId2"/>
              </a:rPr>
              <a:t>Mitä kipu on? - YouTube</a:t>
            </a:r>
            <a:endParaRPr lang="fi-FI" sz="2800" dirty="0" smtClean="0"/>
          </a:p>
        </p:txBody>
      </p:sp>
    </p:spTree>
    <p:extLst>
      <p:ext uri="{BB962C8B-B14F-4D97-AF65-F5344CB8AC3E}">
        <p14:creationId xmlns:p14="http://schemas.microsoft.com/office/powerpoint/2010/main" val="2830519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Kylmähoito, miten vaikuttaa?</a:t>
            </a:r>
          </a:p>
          <a:p>
            <a:r>
              <a:rPr lang="fi-FI" dirty="0" smtClean="0"/>
              <a:t>Lämpöhoito, miten vaikuttaa?</a:t>
            </a:r>
          </a:p>
          <a:p>
            <a:r>
              <a:rPr lang="fi-FI" dirty="0" smtClean="0"/>
              <a:t>Liikunta, miten vaikuttaa?</a:t>
            </a:r>
          </a:p>
          <a:p>
            <a:r>
              <a:rPr lang="fi-FI" dirty="0" smtClean="0"/>
              <a:t>Apuvälineet</a:t>
            </a:r>
          </a:p>
          <a:p>
            <a:r>
              <a:rPr lang="fi-FI" dirty="0" smtClean="0"/>
              <a:t>Asentohoito</a:t>
            </a:r>
          </a:p>
          <a:p>
            <a:r>
              <a:rPr lang="fi-FI" dirty="0" smtClean="0"/>
              <a:t>Hengellisyys</a:t>
            </a:r>
          </a:p>
          <a:p>
            <a:r>
              <a:rPr lang="fi-FI" dirty="0" smtClean="0"/>
              <a:t>muistelu</a:t>
            </a:r>
            <a:endParaRPr lang="fi-FI" dirty="0"/>
          </a:p>
        </p:txBody>
      </p:sp>
    </p:spTree>
    <p:extLst>
      <p:ext uri="{BB962C8B-B14F-4D97-AF65-F5344CB8AC3E}">
        <p14:creationId xmlns:p14="http://schemas.microsoft.com/office/powerpoint/2010/main" val="3851327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normAutofit fontScale="77500" lnSpcReduction="20000"/>
          </a:bodyPr>
          <a:lstStyle/>
          <a:p>
            <a:r>
              <a:rPr lang="fi-FI" dirty="0" smtClean="0"/>
              <a:t>Valokuvien katselu </a:t>
            </a:r>
          </a:p>
          <a:p>
            <a:r>
              <a:rPr lang="fi-FI" dirty="0" smtClean="0"/>
              <a:t>Tiedon antaminen</a:t>
            </a:r>
          </a:p>
          <a:p>
            <a:r>
              <a:rPr lang="fi-FI" dirty="0" smtClean="0"/>
              <a:t>Viihtyisä hoitoympäristö</a:t>
            </a:r>
          </a:p>
          <a:p>
            <a:r>
              <a:rPr lang="fi-FI" dirty="0" smtClean="0"/>
              <a:t>Venyttely, miten vaikuttaa?</a:t>
            </a:r>
          </a:p>
          <a:p>
            <a:r>
              <a:rPr lang="fi-FI" dirty="0" smtClean="0"/>
              <a:t>Hyvä perushoito</a:t>
            </a:r>
          </a:p>
          <a:p>
            <a:r>
              <a:rPr lang="fi-FI" dirty="0" err="1" smtClean="0"/>
              <a:t>Tens</a:t>
            </a:r>
            <a:r>
              <a:rPr lang="fi-FI" dirty="0" smtClean="0"/>
              <a:t>, miten vaikuttaa</a:t>
            </a:r>
            <a:r>
              <a:rPr lang="fi-FI" dirty="0" smtClean="0"/>
              <a:t>?</a:t>
            </a:r>
          </a:p>
          <a:p>
            <a:r>
              <a:rPr lang="fi-FI" dirty="0" err="1" smtClean="0"/>
              <a:t>Altens</a:t>
            </a:r>
            <a:r>
              <a:rPr lang="fi-FI" dirty="0" smtClean="0"/>
              <a:t>, miten vaikuttaa?</a:t>
            </a:r>
          </a:p>
          <a:p>
            <a:r>
              <a:rPr lang="fi-FI" dirty="0" smtClean="0"/>
              <a:t>Selkäydinsimulaattori, miten vaikuttaa?</a:t>
            </a:r>
          </a:p>
          <a:p>
            <a:r>
              <a:rPr lang="fi-FI" dirty="0" err="1" smtClean="0"/>
              <a:t>Pens</a:t>
            </a:r>
            <a:r>
              <a:rPr lang="fi-FI" dirty="0" smtClean="0"/>
              <a:t>, miten vaikuttaa?</a:t>
            </a:r>
            <a:endParaRPr lang="fi-FI" dirty="0"/>
          </a:p>
        </p:txBody>
      </p:sp>
    </p:spTree>
    <p:extLst>
      <p:ext uri="{BB962C8B-B14F-4D97-AF65-F5344CB8AC3E}">
        <p14:creationId xmlns:p14="http://schemas.microsoft.com/office/powerpoint/2010/main" val="4161680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lääkehoito</a:t>
            </a:r>
            <a:endParaRPr lang="fi-FI" dirty="0"/>
          </a:p>
        </p:txBody>
      </p:sp>
      <p:pic>
        <p:nvPicPr>
          <p:cNvPr id="4" name="Sisällön paikkamerkki 3"/>
          <p:cNvPicPr>
            <a:picLocks noGrp="1" noChangeAspect="1"/>
          </p:cNvPicPr>
          <p:nvPr>
            <p:ph sz="quarter" idx="13"/>
          </p:nvPr>
        </p:nvPicPr>
        <p:blipFill>
          <a:blip r:embed="rId2"/>
          <a:stretch>
            <a:fillRect/>
          </a:stretch>
        </p:blipFill>
        <p:spPr>
          <a:xfrm>
            <a:off x="2464526" y="1837509"/>
            <a:ext cx="7149737" cy="4850674"/>
          </a:xfrm>
          <a:prstGeom prst="rect">
            <a:avLst/>
          </a:prstGeom>
        </p:spPr>
      </p:pic>
    </p:spTree>
    <p:extLst>
      <p:ext uri="{BB962C8B-B14F-4D97-AF65-F5344CB8AC3E}">
        <p14:creationId xmlns:p14="http://schemas.microsoft.com/office/powerpoint/2010/main" val="887488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”Kipulaastari”</a:t>
            </a:r>
            <a:endParaRPr lang="fi-FI" dirty="0"/>
          </a:p>
        </p:txBody>
      </p:sp>
      <p:sp>
        <p:nvSpPr>
          <p:cNvPr id="3" name="Sisällön paikkamerkki 2"/>
          <p:cNvSpPr>
            <a:spLocks noGrp="1"/>
          </p:cNvSpPr>
          <p:nvPr>
            <p:ph sz="quarter" idx="13"/>
          </p:nvPr>
        </p:nvSpPr>
        <p:spPr/>
        <p:txBody>
          <a:bodyPr/>
          <a:lstStyle/>
          <a:p>
            <a:r>
              <a:rPr lang="fi-FI" dirty="0" smtClean="0"/>
              <a:t>Kalvon kautta ihon läpi tai iholla vaikuttava aine</a:t>
            </a:r>
          </a:p>
          <a:p>
            <a:r>
              <a:rPr lang="fi-FI" dirty="0" smtClean="0"/>
              <a:t>Voidaan annostella verenkiertoon siirtyviä </a:t>
            </a:r>
            <a:r>
              <a:rPr lang="fi-FI" dirty="0" err="1" smtClean="0"/>
              <a:t>opioideja</a:t>
            </a:r>
            <a:r>
              <a:rPr lang="fi-FI" dirty="0" smtClean="0"/>
              <a:t>, kuten </a:t>
            </a:r>
            <a:r>
              <a:rPr lang="fi-FI" dirty="0" err="1" smtClean="0"/>
              <a:t>buprenorfiinia</a:t>
            </a:r>
            <a:r>
              <a:rPr lang="fi-FI" dirty="0" smtClean="0"/>
              <a:t> ja </a:t>
            </a:r>
            <a:r>
              <a:rPr lang="fi-FI" dirty="0" err="1" smtClean="0"/>
              <a:t>fentanyyliä</a:t>
            </a:r>
            <a:endParaRPr lang="fi-FI" dirty="0" smtClean="0"/>
          </a:p>
          <a:p>
            <a:r>
              <a:rPr lang="fi-FI" dirty="0" err="1" smtClean="0"/>
              <a:t>Buprenorfiinin</a:t>
            </a:r>
            <a:r>
              <a:rPr lang="fi-FI" dirty="0" smtClean="0"/>
              <a:t> vrk-annokset pieniä, laastari vaihdetaan viikon väleine</a:t>
            </a:r>
          </a:p>
          <a:p>
            <a:r>
              <a:rPr lang="fi-FI" dirty="0" err="1" smtClean="0"/>
              <a:t>Fentanyylilaastarista</a:t>
            </a:r>
            <a:r>
              <a:rPr lang="fi-FI" dirty="0" smtClean="0"/>
              <a:t> vapautuu </a:t>
            </a:r>
            <a:r>
              <a:rPr lang="fi-FI" dirty="0" err="1" smtClean="0"/>
              <a:t>fentanyyliä</a:t>
            </a:r>
            <a:r>
              <a:rPr lang="fi-FI" dirty="0" smtClean="0"/>
              <a:t>, joka on monta kertaa morfiinia tehokkaampi </a:t>
            </a:r>
            <a:r>
              <a:rPr lang="fi-FI" dirty="0" err="1" smtClean="0"/>
              <a:t>opioidi</a:t>
            </a:r>
            <a:r>
              <a:rPr lang="fi-FI" dirty="0" smtClean="0"/>
              <a:t>. Laastari vaihdetaan kolmen vrk:n välein</a:t>
            </a:r>
          </a:p>
        </p:txBody>
      </p:sp>
    </p:spTree>
    <p:extLst>
      <p:ext uri="{BB962C8B-B14F-4D97-AF65-F5344CB8AC3E}">
        <p14:creationId xmlns:p14="http://schemas.microsoft.com/office/powerpoint/2010/main" val="1328405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err="1" smtClean="0"/>
              <a:t>Norspan</a:t>
            </a:r>
            <a:r>
              <a:rPr lang="fi-FI" dirty="0" smtClean="0"/>
              <a:t>-laastari </a:t>
            </a:r>
            <a:r>
              <a:rPr lang="fi-FI" dirty="0">
                <a:hlinkClick r:id="rId2"/>
              </a:rPr>
              <a:t>Lääkeinfo.fi - lääkevalmisteiden pakkausselosteet - NORSPAN </a:t>
            </a:r>
            <a:r>
              <a:rPr lang="fi-FI" dirty="0" err="1">
                <a:hlinkClick r:id="rId2"/>
              </a:rPr>
              <a:t>depotlaastari</a:t>
            </a:r>
            <a:r>
              <a:rPr lang="fi-FI" dirty="0">
                <a:hlinkClick r:id="rId2"/>
              </a:rPr>
              <a:t> 5 </a:t>
            </a:r>
            <a:r>
              <a:rPr lang="fi-FI" dirty="0" err="1">
                <a:hlinkClick r:id="rId2"/>
              </a:rPr>
              <a:t>mikrog</a:t>
            </a:r>
            <a:r>
              <a:rPr lang="fi-FI" dirty="0">
                <a:hlinkClick r:id="rId2"/>
              </a:rPr>
              <a:t>/h, 10 </a:t>
            </a:r>
            <a:r>
              <a:rPr lang="fi-FI" dirty="0" err="1">
                <a:hlinkClick r:id="rId2"/>
              </a:rPr>
              <a:t>mikrog</a:t>
            </a:r>
            <a:r>
              <a:rPr lang="fi-FI" dirty="0">
                <a:hlinkClick r:id="rId2"/>
              </a:rPr>
              <a:t>/h, 20 </a:t>
            </a:r>
            <a:r>
              <a:rPr lang="fi-FI" dirty="0" err="1">
                <a:hlinkClick r:id="rId2"/>
              </a:rPr>
              <a:t>mikrog</a:t>
            </a:r>
            <a:r>
              <a:rPr lang="fi-FI" dirty="0">
                <a:hlinkClick r:id="rId2"/>
              </a:rPr>
              <a:t>/h, 30 </a:t>
            </a:r>
            <a:r>
              <a:rPr lang="fi-FI" dirty="0" err="1">
                <a:hlinkClick r:id="rId2"/>
              </a:rPr>
              <a:t>mikrog</a:t>
            </a:r>
            <a:r>
              <a:rPr lang="fi-FI" dirty="0">
                <a:hlinkClick r:id="rId2"/>
              </a:rPr>
              <a:t>/h, 40 </a:t>
            </a:r>
            <a:r>
              <a:rPr lang="fi-FI" dirty="0" err="1">
                <a:hlinkClick r:id="rId2"/>
              </a:rPr>
              <a:t>mikrog</a:t>
            </a:r>
            <a:r>
              <a:rPr lang="fi-FI" dirty="0">
                <a:hlinkClick r:id="rId2"/>
              </a:rPr>
              <a:t>/h (laakeinfo.fi</a:t>
            </a:r>
            <a:r>
              <a:rPr lang="fi-FI" dirty="0" smtClean="0">
                <a:hlinkClick r:id="rId2"/>
              </a:rPr>
              <a:t>)</a:t>
            </a:r>
            <a:endParaRPr lang="fi-FI" dirty="0" smtClean="0"/>
          </a:p>
          <a:p>
            <a:r>
              <a:rPr lang="fi-FI" dirty="0" err="1" smtClean="0"/>
              <a:t>Durogesic</a:t>
            </a:r>
            <a:r>
              <a:rPr lang="fi-FI" dirty="0" smtClean="0"/>
              <a:t>-laastari </a:t>
            </a:r>
            <a:r>
              <a:rPr lang="fi-FI" dirty="0">
                <a:hlinkClick r:id="rId3"/>
              </a:rPr>
              <a:t>Lääkeinfo.fi - lääkevalmisteiden pakkausselosteet - DUROGESIC </a:t>
            </a:r>
            <a:r>
              <a:rPr lang="fi-FI" dirty="0" err="1">
                <a:hlinkClick r:id="rId3"/>
              </a:rPr>
              <a:t>depotlaastari</a:t>
            </a:r>
            <a:r>
              <a:rPr lang="fi-FI" dirty="0">
                <a:hlinkClick r:id="rId3"/>
              </a:rPr>
              <a:t> 12 </a:t>
            </a:r>
            <a:r>
              <a:rPr lang="fi-FI" dirty="0" err="1">
                <a:hlinkClick r:id="rId3"/>
              </a:rPr>
              <a:t>mikrog</a:t>
            </a:r>
            <a:r>
              <a:rPr lang="fi-FI" dirty="0">
                <a:hlinkClick r:id="rId3"/>
              </a:rPr>
              <a:t>/h, 25 </a:t>
            </a:r>
            <a:r>
              <a:rPr lang="fi-FI" dirty="0" err="1">
                <a:hlinkClick r:id="rId3"/>
              </a:rPr>
              <a:t>mikrog</a:t>
            </a:r>
            <a:r>
              <a:rPr lang="fi-FI" dirty="0">
                <a:hlinkClick r:id="rId3"/>
              </a:rPr>
              <a:t>/h, 50 </a:t>
            </a:r>
            <a:r>
              <a:rPr lang="fi-FI" dirty="0" err="1">
                <a:hlinkClick r:id="rId3"/>
              </a:rPr>
              <a:t>mikrog</a:t>
            </a:r>
            <a:r>
              <a:rPr lang="fi-FI" dirty="0">
                <a:hlinkClick r:id="rId3"/>
              </a:rPr>
              <a:t>/h, 75 </a:t>
            </a:r>
            <a:r>
              <a:rPr lang="fi-FI" dirty="0" err="1">
                <a:hlinkClick r:id="rId3"/>
              </a:rPr>
              <a:t>mikrog</a:t>
            </a:r>
            <a:r>
              <a:rPr lang="fi-FI" dirty="0">
                <a:hlinkClick r:id="rId3"/>
              </a:rPr>
              <a:t>/h, 100 </a:t>
            </a:r>
            <a:r>
              <a:rPr lang="fi-FI" dirty="0" err="1">
                <a:hlinkClick r:id="rId3"/>
              </a:rPr>
              <a:t>mikrog</a:t>
            </a:r>
            <a:r>
              <a:rPr lang="fi-FI" dirty="0">
                <a:hlinkClick r:id="rId3"/>
              </a:rPr>
              <a:t>/h (laakeinfo.fi)</a:t>
            </a:r>
            <a:endParaRPr lang="fi-FI" dirty="0"/>
          </a:p>
        </p:txBody>
      </p:sp>
    </p:spTree>
    <p:extLst>
      <p:ext uri="{BB962C8B-B14F-4D97-AF65-F5344CB8AC3E}">
        <p14:creationId xmlns:p14="http://schemas.microsoft.com/office/powerpoint/2010/main" val="2174549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kipupumppu</a:t>
            </a:r>
            <a:endParaRPr lang="fi-FI" dirty="0"/>
          </a:p>
        </p:txBody>
      </p:sp>
      <p:sp>
        <p:nvSpPr>
          <p:cNvPr id="3" name="Sisällön paikkamerkki 2"/>
          <p:cNvSpPr>
            <a:spLocks noGrp="1"/>
          </p:cNvSpPr>
          <p:nvPr>
            <p:ph sz="quarter" idx="13"/>
          </p:nvPr>
        </p:nvSpPr>
        <p:spPr/>
        <p:txBody>
          <a:bodyPr/>
          <a:lstStyle/>
          <a:p>
            <a:r>
              <a:rPr lang="fi-FI" dirty="0" smtClean="0"/>
              <a:t>Ihonalaisesti tai jatkuvana infuusiona</a:t>
            </a:r>
          </a:p>
          <a:p>
            <a:r>
              <a:rPr lang="fi-FI" dirty="0" smtClean="0"/>
              <a:t>Käytetään, kun potilaalla on voimakasta kipua</a:t>
            </a:r>
            <a:endParaRPr lang="fi-FI" dirty="0"/>
          </a:p>
        </p:txBody>
      </p:sp>
    </p:spTree>
    <p:extLst>
      <p:ext uri="{BB962C8B-B14F-4D97-AF65-F5344CB8AC3E}">
        <p14:creationId xmlns:p14="http://schemas.microsoft.com/office/powerpoint/2010/main" val="22495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plasebo</a:t>
            </a:r>
            <a:endParaRPr lang="fi-FI" dirty="0"/>
          </a:p>
        </p:txBody>
      </p:sp>
      <p:sp>
        <p:nvSpPr>
          <p:cNvPr id="3" name="Sisällön paikkamerkki 2"/>
          <p:cNvSpPr>
            <a:spLocks noGrp="1"/>
          </p:cNvSpPr>
          <p:nvPr>
            <p:ph sz="quarter" idx="13"/>
          </p:nvPr>
        </p:nvSpPr>
        <p:spPr/>
        <p:txBody>
          <a:bodyPr/>
          <a:lstStyle/>
          <a:p>
            <a:r>
              <a:rPr lang="fi-FI" dirty="0" smtClean="0"/>
              <a:t>Vaikutus vaihtelee </a:t>
            </a:r>
          </a:p>
          <a:p>
            <a:r>
              <a:rPr lang="fi-FI" dirty="0" smtClean="0"/>
              <a:t>Positiivinen usko</a:t>
            </a:r>
          </a:p>
          <a:p>
            <a:r>
              <a:rPr lang="fi-FI" dirty="0" smtClean="0"/>
              <a:t>Lume-</a:t>
            </a:r>
            <a:r>
              <a:rPr lang="fi-FI" dirty="0" err="1" smtClean="0"/>
              <a:t>analgesia</a:t>
            </a:r>
            <a:endParaRPr lang="fi-FI" dirty="0" smtClean="0"/>
          </a:p>
          <a:p>
            <a:r>
              <a:rPr lang="fi-FI" dirty="0">
                <a:hlinkClick r:id="rId2"/>
              </a:rPr>
              <a:t>Lumelääke – vieläkö lääkäri saattaa määrätä sellaisen? Maailmalla kyllä, mutta Suomessa tuskin | Yle Uutiset | yle.fi</a:t>
            </a:r>
            <a:endParaRPr lang="fi-FI" dirty="0"/>
          </a:p>
        </p:txBody>
      </p:sp>
    </p:spTree>
    <p:extLst>
      <p:ext uri="{BB962C8B-B14F-4D97-AF65-F5344CB8AC3E}">
        <p14:creationId xmlns:p14="http://schemas.microsoft.com/office/powerpoint/2010/main" val="809878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hoidon arviointi</a:t>
            </a:r>
            <a:endParaRPr lang="fi-FI" dirty="0"/>
          </a:p>
        </p:txBody>
      </p:sp>
      <p:sp>
        <p:nvSpPr>
          <p:cNvPr id="3" name="Sisällön paikkamerkki 2"/>
          <p:cNvSpPr>
            <a:spLocks noGrp="1"/>
          </p:cNvSpPr>
          <p:nvPr>
            <p:ph sz="quarter" idx="13"/>
          </p:nvPr>
        </p:nvSpPr>
        <p:spPr/>
        <p:txBody>
          <a:bodyPr>
            <a:normAutofit fontScale="85000" lnSpcReduction="10000"/>
          </a:bodyPr>
          <a:lstStyle/>
          <a:p>
            <a:r>
              <a:rPr lang="fi-FI" dirty="0" smtClean="0"/>
              <a:t>Kipua mitataan useita kertoja, jotta voidaan arvioida, onko kivunlievitys ollut riittävää</a:t>
            </a:r>
          </a:p>
          <a:p>
            <a:r>
              <a:rPr lang="fi-FI" dirty="0" smtClean="0"/>
              <a:t>Missä kipu on sijainnut?</a:t>
            </a:r>
          </a:p>
          <a:p>
            <a:r>
              <a:rPr lang="fi-FI" dirty="0" smtClean="0"/>
              <a:t>Kuinka voimakkaalta kipu on tuntunut ja kuinka kauan kivun voimakkuutta on arvioitu?</a:t>
            </a:r>
          </a:p>
          <a:p>
            <a:r>
              <a:rPr lang="fi-FI" dirty="0" smtClean="0"/>
              <a:t>Kuinka asiakas on luonnehtinut kipua?</a:t>
            </a:r>
          </a:p>
          <a:p>
            <a:r>
              <a:rPr lang="fi-FI" dirty="0" smtClean="0"/>
              <a:t>Millaisessa tilanteessa kipua on esiintynyt?</a:t>
            </a:r>
          </a:p>
          <a:p>
            <a:r>
              <a:rPr lang="fi-FI" dirty="0" smtClean="0"/>
              <a:t>Onko muutos asiakkaan käyttäytymisessä antanut viitettä kivusta?</a:t>
            </a:r>
          </a:p>
          <a:p>
            <a:r>
              <a:rPr lang="fi-FI" dirty="0" smtClean="0"/>
              <a:t>Millaista kivunhoitomenetelmää kivun hoidossa on käytetty?</a:t>
            </a:r>
          </a:p>
          <a:p>
            <a:r>
              <a:rPr lang="fi-FI" dirty="0" smtClean="0"/>
              <a:t>Miten hoito on tehonnut ja miten hoidon tehoa on arvioitu?</a:t>
            </a:r>
            <a:endParaRPr lang="fi-FI" dirty="0"/>
          </a:p>
        </p:txBody>
      </p:sp>
    </p:spTree>
    <p:extLst>
      <p:ext uri="{BB962C8B-B14F-4D97-AF65-F5344CB8AC3E}">
        <p14:creationId xmlns:p14="http://schemas.microsoft.com/office/powerpoint/2010/main" val="3830000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kirjaaminen</a:t>
            </a:r>
            <a:endParaRPr lang="fi-FI" dirty="0"/>
          </a:p>
        </p:txBody>
      </p:sp>
      <p:sp>
        <p:nvSpPr>
          <p:cNvPr id="3" name="Sisällön paikkamerkki 2"/>
          <p:cNvSpPr>
            <a:spLocks noGrp="1"/>
          </p:cNvSpPr>
          <p:nvPr>
            <p:ph sz="quarter" idx="13"/>
          </p:nvPr>
        </p:nvSpPr>
        <p:spPr/>
        <p:txBody>
          <a:bodyPr/>
          <a:lstStyle/>
          <a:p>
            <a:r>
              <a:rPr lang="fi-FI" dirty="0"/>
              <a:t>Kiireessäkin kannattaa välttää kirjaamisessa tulkintoja sisältäviä yleisiä kuvauksia kivusta ja pitäytyä löydöksiin.</a:t>
            </a:r>
          </a:p>
          <a:p>
            <a:r>
              <a:rPr lang="fi-FI" dirty="0"/>
              <a:t>Ei kannata kirjata ” potilas on kivulias ja sekava” vaan pikemminkin ”potilas valittaa ääneen vatsan alueen kipua, joka tuntuu kaikissa asennoissa ja kertoo näkevänsä hiiriä vilistävän ikkunaverhoissa”</a:t>
            </a:r>
          </a:p>
          <a:p>
            <a:r>
              <a:rPr lang="fi-FI" dirty="0"/>
              <a:t>Ei ole hyvä kirjata ”reumakipuja”, vaan ”jäykkyyttä ja kipua vasemmassa polvessa, polvi tuntuu käteen oikeaa polvea lämpimämmältä”</a:t>
            </a:r>
          </a:p>
          <a:p>
            <a:endParaRPr lang="fi-FI" dirty="0"/>
          </a:p>
        </p:txBody>
      </p:sp>
    </p:spTree>
    <p:extLst>
      <p:ext uri="{BB962C8B-B14F-4D97-AF65-F5344CB8AC3E}">
        <p14:creationId xmlns:p14="http://schemas.microsoft.com/office/powerpoint/2010/main" val="2615913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Vasteen ilmeneminen kirjataan saman periaatteen mukaan kuin silloin, kun selvitetään kipua</a:t>
            </a:r>
          </a:p>
          <a:p>
            <a:r>
              <a:rPr lang="fi-FI" dirty="0"/>
              <a:t>Ei lyhyesti” kipu on nyt vähäisempää”, vaan ”potilas kokee polvikivun vähentyneen. Tänään käveli sisätiloissa. Kipu vaikeuttaa vielä kävelyä portaissa. Kokeillaan sovitusti lisälääkkeen ottamista ennen portaikossa harjoittelua”</a:t>
            </a:r>
          </a:p>
          <a:p>
            <a:endParaRPr lang="fi-FI" dirty="0"/>
          </a:p>
        </p:txBody>
      </p:sp>
    </p:spTree>
    <p:extLst>
      <p:ext uri="{BB962C8B-B14F-4D97-AF65-F5344CB8AC3E}">
        <p14:creationId xmlns:p14="http://schemas.microsoft.com/office/powerpoint/2010/main" val="74952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Nosiseptio</a:t>
            </a:r>
            <a:r>
              <a:rPr lang="fi-FI" dirty="0"/>
              <a:t>: kipureseptorin ärsytyksen aiheuttama kivun aistiminen</a:t>
            </a:r>
            <a:br>
              <a:rPr lang="fi-FI" dirty="0"/>
            </a:br>
            <a:endParaRPr lang="fi-FI" dirty="0"/>
          </a:p>
        </p:txBody>
      </p:sp>
      <p:pic>
        <p:nvPicPr>
          <p:cNvPr id="4" name="Sisällön paikkamerkki 3"/>
          <p:cNvPicPr>
            <a:picLocks noGrp="1" noChangeAspect="1"/>
          </p:cNvPicPr>
          <p:nvPr>
            <p:ph sz="quarter" idx="13"/>
          </p:nvPr>
        </p:nvPicPr>
        <p:blipFill>
          <a:blip r:embed="rId2"/>
          <a:stretch>
            <a:fillRect/>
          </a:stretch>
        </p:blipFill>
        <p:spPr>
          <a:xfrm>
            <a:off x="913775" y="1546478"/>
            <a:ext cx="9443563" cy="5129966"/>
          </a:xfrm>
          <a:prstGeom prst="rect">
            <a:avLst/>
          </a:prstGeom>
        </p:spPr>
      </p:pic>
    </p:spTree>
    <p:extLst>
      <p:ext uri="{BB962C8B-B14F-4D97-AF65-F5344CB8AC3E}">
        <p14:creationId xmlns:p14="http://schemas.microsoft.com/office/powerpoint/2010/main" val="3185559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hlinkClick r:id="rId2"/>
              </a:rPr>
              <a:t>Suomen Kipu ry</a:t>
            </a:r>
            <a:endParaRPr lang="fi-FI" dirty="0"/>
          </a:p>
        </p:txBody>
      </p:sp>
    </p:spTree>
    <p:extLst>
      <p:ext uri="{BB962C8B-B14F-4D97-AF65-F5344CB8AC3E}">
        <p14:creationId xmlns:p14="http://schemas.microsoft.com/office/powerpoint/2010/main" val="217235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a:xfrm>
            <a:off x="913774" y="618517"/>
            <a:ext cx="10363826" cy="5172683"/>
          </a:xfrm>
        </p:spPr>
        <p:txBody>
          <a:bodyPr>
            <a:noAutofit/>
          </a:bodyPr>
          <a:lstStyle/>
          <a:p>
            <a:r>
              <a:rPr lang="fi-FI" sz="2400" dirty="0"/>
              <a:t>”Iholla on tarkkoja kuumareseptoreja, jotka lähettävät viestin selkäytimeen ja ennen kuin tämä viesti on edes ehtinyt aivoihin, on käsi vedetty pois motorisen poistoheijasteen kautta. Vasta myöhemmin aivot tajuavat, että jotain on tapahtunut ja pistävät sen kontekstiin menneen elämän kanssa; onko näin tapahtunut aiemmin, mitä se merkitsee. Aivot pohtivat tulevaisuuden kannalta, mistä kipu kertoo, onko jotain kamalaa tapahtumassa. Lopuksi ne tekevät strategian siitä miten tulisi toimia. Tässä tilanteessa käsi oli jo vedetty pois, mutta käsi kannatti kuitenkin vielä panna kylmään veteen kivun lievittämiseksi ja palovamman synnyn estämiseksi </a:t>
            </a:r>
            <a:r>
              <a:rPr lang="fi-FI" sz="2400" dirty="0" smtClean="0"/>
              <a:t>.”</a:t>
            </a:r>
          </a:p>
          <a:p>
            <a:pPr marL="0" indent="0">
              <a:buNone/>
            </a:pPr>
            <a:r>
              <a:rPr lang="fi-FI" sz="2400" dirty="0" smtClean="0"/>
              <a:t>Eija </a:t>
            </a:r>
            <a:r>
              <a:rPr lang="fi-FI" sz="2400" dirty="0" err="1" smtClean="0"/>
              <a:t>kalso</a:t>
            </a:r>
            <a:endParaRPr lang="fi-FI" sz="2400" dirty="0"/>
          </a:p>
        </p:txBody>
      </p:sp>
    </p:spTree>
    <p:extLst>
      <p:ext uri="{BB962C8B-B14F-4D97-AF65-F5344CB8AC3E}">
        <p14:creationId xmlns:p14="http://schemas.microsoft.com/office/powerpoint/2010/main" val="106970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539932"/>
            <a:ext cx="10363826" cy="5251268"/>
          </a:xfrm>
        </p:spPr>
        <p:txBody>
          <a:bodyPr>
            <a:noAutofit/>
          </a:bodyPr>
          <a:lstStyle/>
          <a:p>
            <a:r>
              <a:rPr lang="fi-FI" sz="2800" dirty="0" smtClean="0"/>
              <a:t>Selkäytimen takasarvessa sijaitseva synapsi pystyy muuntamaan tai pysäyttämään kivun etenemisen. Koska Kipukokemus on usean eri neuronin vuorovaikutuksen säätelemää, voi esim. silittämisen ja puhaltamisen heikot signaalit lievittää kipu</a:t>
            </a:r>
          </a:p>
          <a:p>
            <a:r>
              <a:rPr lang="fi-FI" sz="2800" dirty="0" smtClean="0"/>
              <a:t>Tämä johtuu siitä, että ohuita </a:t>
            </a:r>
            <a:r>
              <a:rPr lang="fi-FI" sz="2800" dirty="0" err="1" smtClean="0"/>
              <a:t>nosiseptiivisia</a:t>
            </a:r>
            <a:r>
              <a:rPr lang="fi-FI" sz="2800" dirty="0" smtClean="0"/>
              <a:t> hermosäikeitä paksumpien ja nopeampien  tuntohermosäikeiden stimulointi peittoaa kipusignaalit</a:t>
            </a:r>
          </a:p>
          <a:p>
            <a:r>
              <a:rPr lang="fi-FI" sz="2800" dirty="0" smtClean="0"/>
              <a:t>porttikontrolliteoria</a:t>
            </a:r>
            <a:endParaRPr lang="fi-FI" sz="2800" dirty="0"/>
          </a:p>
        </p:txBody>
      </p:sp>
    </p:spTree>
    <p:extLst>
      <p:ext uri="{BB962C8B-B14F-4D97-AF65-F5344CB8AC3E}">
        <p14:creationId xmlns:p14="http://schemas.microsoft.com/office/powerpoint/2010/main" val="171662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Tuntoaisti-kipuaisti</a:t>
            </a:r>
            <a:endParaRPr lang="fi-FI" dirty="0"/>
          </a:p>
        </p:txBody>
      </p:sp>
      <p:pic>
        <p:nvPicPr>
          <p:cNvPr id="6" name="Sisällön paikkamerkki 5"/>
          <p:cNvPicPr>
            <a:picLocks noGrp="1" noChangeAspect="1"/>
          </p:cNvPicPr>
          <p:nvPr>
            <p:ph sz="quarter" idx="13"/>
          </p:nvPr>
        </p:nvPicPr>
        <p:blipFill>
          <a:blip r:embed="rId2"/>
          <a:stretch>
            <a:fillRect/>
          </a:stretch>
        </p:blipFill>
        <p:spPr>
          <a:xfrm>
            <a:off x="1776046" y="1951893"/>
            <a:ext cx="7825154" cy="4466492"/>
          </a:xfrm>
          <a:prstGeom prst="rect">
            <a:avLst/>
          </a:prstGeom>
        </p:spPr>
      </p:pic>
    </p:spTree>
    <p:extLst>
      <p:ext uri="{BB962C8B-B14F-4D97-AF65-F5344CB8AC3E}">
        <p14:creationId xmlns:p14="http://schemas.microsoft.com/office/powerpoint/2010/main" val="76597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653143"/>
            <a:ext cx="10363826" cy="5138056"/>
          </a:xfrm>
        </p:spPr>
        <p:txBody>
          <a:bodyPr>
            <a:normAutofit/>
          </a:bodyPr>
          <a:lstStyle/>
          <a:p>
            <a:r>
              <a:rPr lang="fi-FI" sz="2800" i="1" dirty="0" smtClean="0"/>
              <a:t>Kudosvauriokipu</a:t>
            </a:r>
            <a:r>
              <a:rPr lang="fi-FI" sz="2800" dirty="0" smtClean="0"/>
              <a:t> eli </a:t>
            </a:r>
            <a:r>
              <a:rPr lang="fi-FI" sz="2800" dirty="0" err="1" smtClean="0"/>
              <a:t>nosiseptiivinen</a:t>
            </a:r>
            <a:r>
              <a:rPr lang="fi-FI" sz="2800" dirty="0" smtClean="0"/>
              <a:t> kipu eli kipu, jonka syynä on kipureseptoreiden aktivoituminen, kun kudosvaurio on tapahtunut tai se on uhkaamassa</a:t>
            </a:r>
          </a:p>
          <a:p>
            <a:r>
              <a:rPr lang="fi-FI" sz="2800" dirty="0" smtClean="0"/>
              <a:t>Kudosvauriosta johtuvaa kipua, jossa kudosvaurioon erikoistuneet </a:t>
            </a:r>
            <a:r>
              <a:rPr lang="fi-FI" sz="2800" dirty="0" err="1" smtClean="0"/>
              <a:t>nosiseptorit</a:t>
            </a:r>
            <a:r>
              <a:rPr lang="fi-FI" sz="2800" dirty="0" smtClean="0"/>
              <a:t> aktivoituvat</a:t>
            </a:r>
          </a:p>
          <a:p>
            <a:r>
              <a:rPr lang="fi-FI" sz="2800" dirty="0" smtClean="0"/>
              <a:t>Esim. </a:t>
            </a:r>
            <a:r>
              <a:rPr lang="fi-FI" sz="2800" dirty="0" err="1" smtClean="0"/>
              <a:t>iskeeminen</a:t>
            </a:r>
            <a:r>
              <a:rPr lang="fi-FI" sz="2800" dirty="0" smtClean="0"/>
              <a:t> kipu, nivelrikko, tulehduskipu</a:t>
            </a:r>
          </a:p>
          <a:p>
            <a:r>
              <a:rPr lang="fi-FI" sz="2800" dirty="0" smtClean="0"/>
              <a:t>Lievän ja keskivaikean kudosvauriokivun hoitoon käytetään yleensä tulehduskipulääkkeitä tai </a:t>
            </a:r>
            <a:r>
              <a:rPr lang="fi-FI" sz="2800" dirty="0" err="1" smtClean="0"/>
              <a:t>parasetamolia</a:t>
            </a:r>
            <a:endParaRPr lang="fi-FI" sz="2800" dirty="0"/>
          </a:p>
        </p:txBody>
      </p:sp>
    </p:spTree>
    <p:extLst>
      <p:ext uri="{BB962C8B-B14F-4D97-AF65-F5344CB8AC3E}">
        <p14:creationId xmlns:p14="http://schemas.microsoft.com/office/powerpoint/2010/main" val="4042712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600891"/>
            <a:ext cx="10363826" cy="6000205"/>
          </a:xfrm>
        </p:spPr>
        <p:txBody>
          <a:bodyPr>
            <a:normAutofit fontScale="92500" lnSpcReduction="10000"/>
          </a:bodyPr>
          <a:lstStyle/>
          <a:p>
            <a:r>
              <a:rPr lang="fi-FI" sz="2400" i="1" dirty="0" smtClean="0"/>
              <a:t>Neuropaattinen kipu </a:t>
            </a:r>
            <a:r>
              <a:rPr lang="fi-FI" sz="2400" dirty="0" smtClean="0"/>
              <a:t>eli hermovauriokipu eli kipua välittävän hermojärjestelmän vaurioista tai sairaudesta aiheutuva kipu</a:t>
            </a:r>
          </a:p>
          <a:p>
            <a:r>
              <a:rPr lang="fi-FI" sz="2400" i="1" dirty="0" err="1" smtClean="0"/>
              <a:t>Viskeraalinen</a:t>
            </a:r>
            <a:r>
              <a:rPr lang="fi-FI" sz="2400" i="1" dirty="0" smtClean="0"/>
              <a:t> kipu</a:t>
            </a:r>
            <a:r>
              <a:rPr lang="fi-FI" sz="2400" dirty="0" smtClean="0"/>
              <a:t>: sisäelinperäinen kipu, jota on usein vaikea paikantaa ja johon voi liittyvä heijastekipua</a:t>
            </a:r>
          </a:p>
          <a:p>
            <a:r>
              <a:rPr lang="fi-FI" sz="2400" dirty="0" err="1" smtClean="0"/>
              <a:t>Idiopaattinen</a:t>
            </a:r>
            <a:r>
              <a:rPr lang="fi-FI" sz="2400" dirty="0" smtClean="0"/>
              <a:t> kipu, taustalta ei löydetä kipua selittävää fysiologista syytä</a:t>
            </a:r>
          </a:p>
          <a:p>
            <a:r>
              <a:rPr lang="fi-FI" sz="2400" dirty="0" smtClean="0"/>
              <a:t>Akuutti kipu kestänyt alle kuukauden</a:t>
            </a:r>
          </a:p>
          <a:p>
            <a:r>
              <a:rPr lang="fi-FI" sz="2400" dirty="0" err="1" smtClean="0"/>
              <a:t>Subakuutti</a:t>
            </a:r>
            <a:r>
              <a:rPr lang="fi-FI" sz="2400" dirty="0" smtClean="0"/>
              <a:t> kipu 1-3 kk</a:t>
            </a:r>
          </a:p>
          <a:p>
            <a:r>
              <a:rPr lang="fi-FI" sz="2400" dirty="0" smtClean="0"/>
              <a:t>Krooninen kipu kestänyt yli 3 kuukautta</a:t>
            </a:r>
          </a:p>
          <a:p>
            <a:r>
              <a:rPr lang="fi-FI" sz="2400" dirty="0" smtClean="0"/>
              <a:t>Krooninen kipuoireyhtymä, hallitseva oire on sitkeä, vaikea ja kärsimystä tuottava kipu, jota ei täyin selitä mikään fysiologinen prosessi tai fyysinen häiriö</a:t>
            </a:r>
          </a:p>
          <a:p>
            <a:endParaRPr lang="fi-FI" dirty="0"/>
          </a:p>
          <a:p>
            <a:r>
              <a:rPr lang="fi-FI" dirty="0">
                <a:hlinkClick r:id="rId2"/>
              </a:rPr>
              <a:t>Miksi kipu pitkittyy? - YouTube</a:t>
            </a:r>
            <a:endParaRPr lang="fi-FI" dirty="0"/>
          </a:p>
        </p:txBody>
      </p:sp>
    </p:spTree>
    <p:extLst>
      <p:ext uri="{BB962C8B-B14F-4D97-AF65-F5344CB8AC3E}">
        <p14:creationId xmlns:p14="http://schemas.microsoft.com/office/powerpoint/2010/main" val="163261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TM04033925[[fn=Pisara]]</Template>
  <TotalTime>677</TotalTime>
  <Words>1235</Words>
  <Application>Microsoft Office PowerPoint</Application>
  <PresentationFormat>Laajakuva</PresentationFormat>
  <Paragraphs>143</Paragraphs>
  <Slides>40</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40</vt:i4>
      </vt:variant>
    </vt:vector>
  </HeadingPairs>
  <TitlesOfParts>
    <vt:vector size="43" baseType="lpstr">
      <vt:lpstr>Arial</vt:lpstr>
      <vt:lpstr>Tw Cen MT</vt:lpstr>
      <vt:lpstr>Pisara</vt:lpstr>
      <vt:lpstr>kipu</vt:lpstr>
      <vt:lpstr>PowerPoint-esitys</vt:lpstr>
      <vt:lpstr>PowerPoint-esitys</vt:lpstr>
      <vt:lpstr>Nosiseptio: kipureseptorin ärsytyksen aiheuttama kivun aistiminen </vt:lpstr>
      <vt:lpstr>PowerPoint-esitys</vt:lpstr>
      <vt:lpstr>PowerPoint-esitys</vt:lpstr>
      <vt:lpstr>Tuntoaisti-kipuaisti</vt:lpstr>
      <vt:lpstr>PowerPoint-esitys</vt:lpstr>
      <vt:lpstr>PowerPoint-esitys</vt:lpstr>
      <vt:lpstr>PowerPoint-esitys</vt:lpstr>
      <vt:lpstr>PowerPoint-esitys</vt:lpstr>
      <vt:lpstr>PowerPoint-esitys</vt:lpstr>
      <vt:lpstr>Miten kipu näkyy</vt:lpstr>
      <vt:lpstr>kipusanasto</vt:lpstr>
      <vt:lpstr>Iäkkäiden kipu</vt:lpstr>
      <vt:lpstr>PowerPoint-esitys</vt:lpstr>
      <vt:lpstr>Kipu on yleistä</vt:lpstr>
      <vt:lpstr>PowerPoint-esitys</vt:lpstr>
      <vt:lpstr>Kivun voimakkuus</vt:lpstr>
      <vt:lpstr>PowerPoint-esitys</vt:lpstr>
      <vt:lpstr>PowerPoint-esitys</vt:lpstr>
      <vt:lpstr>PowerPoint-esitys</vt:lpstr>
      <vt:lpstr>PowerPoint-esitys</vt:lpstr>
      <vt:lpstr>Kivun voimakkuuden mittaaminen</vt:lpstr>
      <vt:lpstr>kipumittarit</vt:lpstr>
      <vt:lpstr>PowerPoint-esitys</vt:lpstr>
      <vt:lpstr>PowerPoint-esitys</vt:lpstr>
      <vt:lpstr>PowerPoint-esitys</vt:lpstr>
      <vt:lpstr>Kivun lääkkeettömät hoitomenetelmät</vt:lpstr>
      <vt:lpstr>PowerPoint-esitys</vt:lpstr>
      <vt:lpstr>PowerPoint-esitys</vt:lpstr>
      <vt:lpstr>Kivun lääkehoito</vt:lpstr>
      <vt:lpstr>”Kipulaastari”</vt:lpstr>
      <vt:lpstr>PowerPoint-esitys</vt:lpstr>
      <vt:lpstr>kipupumppu</vt:lpstr>
      <vt:lpstr>plasebo</vt:lpstr>
      <vt:lpstr>Kivun hoidon arviointi</vt:lpstr>
      <vt:lpstr>kirjaaminen</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kipu</dc:title>
  <dc:creator>Partanen Mari</dc:creator>
  <cp:lastModifiedBy>Partanen Mari</cp:lastModifiedBy>
  <cp:revision>38</cp:revision>
  <dcterms:created xsi:type="dcterms:W3CDTF">2021-04-12T12:41:07Z</dcterms:created>
  <dcterms:modified xsi:type="dcterms:W3CDTF">2021-04-14T08:31:16Z</dcterms:modified>
</cp:coreProperties>
</file>