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1992/19920785" TargetMode="External"/><Relationship Id="rId2" Type="http://schemas.openxmlformats.org/officeDocument/2006/relationships/hyperlink" Target="https://www.youtube.com/watch?v=4eiclUXec7o&amp;list=PLMMAnQzG1ZO-7LCJfv9DxjZN6QO9VvNwC&amp;index=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nlex.fi/fi/laki/alkup/2009/20090298" TargetMode="External"/><Relationship Id="rId4" Type="http://schemas.openxmlformats.org/officeDocument/2006/relationships/hyperlink" Target="https://finlex.fi/fi/laki/ajantasa/2007/20070159#L5P1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incc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Kirjaaminen hoitotyössä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5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7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50126" y="-60960"/>
            <a:ext cx="7210697" cy="69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9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1" y="0"/>
            <a:ext cx="8403770" cy="6857999"/>
          </a:xfrm>
        </p:spPr>
      </p:pic>
    </p:spTree>
    <p:extLst>
      <p:ext uri="{BB962C8B-B14F-4D97-AF65-F5344CB8AC3E}">
        <p14:creationId xmlns:p14="http://schemas.microsoft.com/office/powerpoint/2010/main" val="235383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3" y="87086"/>
            <a:ext cx="7985760" cy="6770913"/>
          </a:xfrm>
        </p:spPr>
      </p:pic>
    </p:spTree>
    <p:extLst>
      <p:ext uri="{BB962C8B-B14F-4D97-AF65-F5344CB8AC3E}">
        <p14:creationId xmlns:p14="http://schemas.microsoft.com/office/powerpoint/2010/main" val="77973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7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94668"/>
          </a:xfrm>
        </p:spPr>
        <p:txBody>
          <a:bodyPr>
            <a:normAutofit lnSpcReduction="10000"/>
          </a:bodyPr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www.youtube.com/watch?v=4eiclUXec7o&amp;list=PLMMAnQzG1ZO-7LCJfv9DxjZN6QO9VvNwC&amp;index=6</a:t>
            </a:r>
            <a:endParaRPr lang="fi-FI" dirty="0" smtClean="0"/>
          </a:p>
          <a:p>
            <a:r>
              <a:rPr lang="fi-FI" dirty="0" smtClean="0"/>
              <a:t>Laki velvoittaa</a:t>
            </a:r>
          </a:p>
          <a:p>
            <a:r>
              <a:rPr lang="fi-FI" dirty="0" smtClean="0"/>
              <a:t>Laki potilaan asemasta ja oikeuksista (1992</a:t>
            </a:r>
            <a:r>
              <a:rPr lang="fi-FI" dirty="0" smtClean="0"/>
              <a:t>) </a:t>
            </a:r>
            <a:r>
              <a:rPr lang="fi-FI" dirty="0">
                <a:hlinkClick r:id="rId3"/>
              </a:rPr>
              <a:t>Laki potilaan asemasta ja oikeuksista 785/1992 - Ajantasainen lainsäädäntö - FINLEX ®</a:t>
            </a:r>
            <a:endParaRPr lang="fi-FI" dirty="0" smtClean="0"/>
          </a:p>
          <a:p>
            <a:r>
              <a:rPr lang="fi-FI" dirty="0" smtClean="0"/>
              <a:t>Laki </a:t>
            </a:r>
            <a:r>
              <a:rPr lang="fi-FI" dirty="0" err="1" smtClean="0"/>
              <a:t>sosiaali</a:t>
            </a:r>
            <a:r>
              <a:rPr lang="fi-FI" dirty="0" smtClean="0"/>
              <a:t>- ja terveydenhuollon asiakastietojen </a:t>
            </a:r>
            <a:r>
              <a:rPr lang="fi-FI" dirty="0" err="1" smtClean="0"/>
              <a:t>säjköisestä</a:t>
            </a:r>
            <a:r>
              <a:rPr lang="fi-FI" dirty="0" smtClean="0"/>
              <a:t> käsittelystä (2007</a:t>
            </a:r>
            <a:r>
              <a:rPr lang="fi-FI" dirty="0" smtClean="0"/>
              <a:t>)</a:t>
            </a:r>
            <a:r>
              <a:rPr lang="fi-FI" dirty="0">
                <a:hlinkClick r:id="rId4"/>
              </a:rPr>
              <a:t> Laki </a:t>
            </a:r>
            <a:r>
              <a:rPr lang="fi-FI" dirty="0" err="1">
                <a:hlinkClick r:id="rId4"/>
              </a:rPr>
              <a:t>sosiaali</a:t>
            </a:r>
            <a:r>
              <a:rPr lang="fi-FI" dirty="0">
                <a:hlinkClick r:id="rId4"/>
              </a:rPr>
              <a:t>- ja terveydenhuollon asiakastietojen… 159/2007 - Ajantasainen lainsäädäntö - FINLEX ®</a:t>
            </a:r>
            <a:endParaRPr lang="fi-FI" dirty="0" smtClean="0"/>
          </a:p>
          <a:p>
            <a:r>
              <a:rPr lang="fi-FI" dirty="0" smtClean="0"/>
              <a:t>Sosiaali- ja </a:t>
            </a:r>
            <a:r>
              <a:rPr lang="fi-FI" dirty="0" err="1" smtClean="0"/>
              <a:t>terveysministerion</a:t>
            </a:r>
            <a:r>
              <a:rPr lang="fi-FI" dirty="0" smtClean="0"/>
              <a:t> asetus potilasasiakirjoista (2009</a:t>
            </a:r>
            <a:r>
              <a:rPr lang="fi-FI" dirty="0" smtClean="0"/>
              <a:t>)</a:t>
            </a:r>
            <a:r>
              <a:rPr lang="fi-FI" dirty="0">
                <a:hlinkClick r:id="rId5"/>
              </a:rPr>
              <a:t> Sosiaali- ja terveysministeriön asetus… 298/2009 - Säädökset alkuperäisinä - FINLEX ®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85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korostaa Yksilöllistä hoitoa</a:t>
            </a:r>
          </a:p>
          <a:p>
            <a:r>
              <a:rPr lang="fi-FI" dirty="0" smtClean="0"/>
              <a:t>Lisää </a:t>
            </a:r>
            <a:r>
              <a:rPr lang="fi-FI" dirty="0" smtClean="0"/>
              <a:t>Asiakasturvallisuutta</a:t>
            </a:r>
            <a:endParaRPr lang="fi-FI" dirty="0" smtClean="0"/>
          </a:p>
          <a:p>
            <a:r>
              <a:rPr lang="fi-FI" dirty="0" smtClean="0"/>
              <a:t>Edistää tiedonvälitystä</a:t>
            </a:r>
          </a:p>
          <a:p>
            <a:r>
              <a:rPr lang="fi-FI" dirty="0" smtClean="0"/>
              <a:t>Turvaa hoidon jatkuvuuden</a:t>
            </a:r>
          </a:p>
          <a:p>
            <a:r>
              <a:rPr lang="fi-FI" dirty="0" smtClean="0"/>
              <a:t>Parantaa hoidon tavoitteellisuutta</a:t>
            </a:r>
          </a:p>
          <a:p>
            <a:r>
              <a:rPr lang="fi-FI" dirty="0" smtClean="0"/>
              <a:t>Kirjaamista ohjaa hoitotyön prosessiajattelu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6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kirjataan?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Kirjaamisen tulee sisältää kaikki oleellinen tieto selkeästi ja ytimekkäästi</a:t>
            </a:r>
          </a:p>
          <a:p>
            <a:r>
              <a:rPr lang="fi-FI" dirty="0" smtClean="0"/>
              <a:t>Poikkeavat tapahtumat ja niiden seuraukset, tärkeää näkyä asiakkaan oma kokemus</a:t>
            </a:r>
          </a:p>
          <a:p>
            <a:r>
              <a:rPr lang="fi-FI" dirty="0" err="1" smtClean="0"/>
              <a:t>Huom</a:t>
            </a:r>
            <a:r>
              <a:rPr lang="fi-FI" dirty="0" smtClean="0"/>
              <a:t>! Arkaluontoiset tiedot, kuten etnisyys, rikoshistoria, uskonnollinen vakaumus. Voidaan merkitä ilman asiakkaan suostumusta vain, jos ovat hoidon kannalta välttämättömiä</a:t>
            </a:r>
          </a:p>
          <a:p>
            <a:r>
              <a:rPr lang="fi-FI" dirty="0" smtClean="0"/>
              <a:t>Tärkeää saada kattava kokonaiskuva asiakkaan tilanteesta edellisen hoitajan kirjallisen dokumentin pohjalta, ilman suullista raporttia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5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kirjataan?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Tunnetut ja yleisesti hyväksytyt käsitteet ja lyhenteet</a:t>
            </a:r>
          </a:p>
          <a:p>
            <a:r>
              <a:rPr lang="fi-FI" dirty="0" smtClean="0"/>
              <a:t>Erotetaan, kenen näkemys tai arvio</a:t>
            </a:r>
          </a:p>
          <a:p>
            <a:r>
              <a:rPr lang="fi-FI" dirty="0" smtClean="0"/>
              <a:t>Selkeästi ja riittävästi ja keskitytään hoidon kannalta oleellisten asioiden esiintuomiseen</a:t>
            </a:r>
          </a:p>
          <a:p>
            <a:r>
              <a:rPr lang="fi-FI" dirty="0" smtClean="0"/>
              <a:t>Kysy asiakkaalta</a:t>
            </a:r>
          </a:p>
          <a:p>
            <a:r>
              <a:rPr lang="fi-FI" dirty="0" smtClean="0"/>
              <a:t>Jokainen kirjaa potilastietojärjestelmään omat havaintonsa omilla tunnuksillaan</a:t>
            </a:r>
          </a:p>
          <a:p>
            <a:r>
              <a:rPr lang="fi-FI" dirty="0" err="1" smtClean="0"/>
              <a:t>Kymsote</a:t>
            </a:r>
            <a:r>
              <a:rPr lang="fi-FI" dirty="0" smtClean="0"/>
              <a:t>: varmennekortti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7249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>
          <a:xfrm>
            <a:off x="913774" y="618518"/>
            <a:ext cx="10363826" cy="5172682"/>
          </a:xfrm>
        </p:spPr>
        <p:txBody>
          <a:bodyPr>
            <a:normAutofit/>
          </a:bodyPr>
          <a:lstStyle/>
          <a:p>
            <a:r>
              <a:rPr lang="fi-FI" dirty="0"/>
              <a:t>Miksi ja mihin opiskelija tarvitsee varmennekorttia? 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err="1" smtClean="0"/>
              <a:t>Kymsote</a:t>
            </a:r>
            <a:r>
              <a:rPr lang="fi-FI" dirty="0" smtClean="0"/>
              <a:t> </a:t>
            </a:r>
            <a:r>
              <a:rPr lang="fi-FI" dirty="0"/>
              <a:t>vastaa rekisterinpitäjänä asiakas -ja potilastietojen käsittelyn lainmukaisuudesta. Rekisterinpitäjä määrittelee käsittelyn tarkoitukset ja keinot ja tekee käsittelyä koskevat päätökset. </a:t>
            </a:r>
            <a:r>
              <a:rPr lang="fi-FI" dirty="0" err="1"/>
              <a:t>Kymsote</a:t>
            </a:r>
            <a:r>
              <a:rPr lang="fi-FI" dirty="0"/>
              <a:t> käyttää sähköisiä asiakas -ja potilastietojärjestelmiä asiakas -ja potilastietojen käsittelyyn. Käsittelyllä tarkoitetaan kaikkea asiakas- ja potilastietojen käsittelyä esim. tietojen kerääminen, haku, muokkaaminen. Asiakas -ja potilastietoja käsittelevät henkilöt tulee yksilöidä, tunnistaa ja todentaa yksiselitteisesti. </a:t>
            </a:r>
            <a:r>
              <a:rPr lang="fi-FI" dirty="0" err="1"/>
              <a:t>Kymsotessa</a:t>
            </a:r>
            <a:r>
              <a:rPr lang="fi-FI" dirty="0"/>
              <a:t> </a:t>
            </a:r>
            <a:r>
              <a:rPr lang="fi-FI" dirty="0" err="1"/>
              <a:t>sosiaali</a:t>
            </a:r>
            <a:r>
              <a:rPr lang="fi-FI" dirty="0"/>
              <a:t>- ja terveysalan opiskelijoiden tulee kirjautua asiakas -ja potilastietojärjestelmiin kuvallisella </a:t>
            </a:r>
            <a:r>
              <a:rPr lang="fi-FI" dirty="0" err="1"/>
              <a:t>sosiaali</a:t>
            </a:r>
            <a:r>
              <a:rPr lang="fi-FI" dirty="0"/>
              <a:t>- tai terveydenhuollon henkilöstökortilla.</a:t>
            </a:r>
          </a:p>
        </p:txBody>
      </p:sp>
    </p:spTree>
    <p:extLst>
      <p:ext uri="{BB962C8B-B14F-4D97-AF65-F5344CB8AC3E}">
        <p14:creationId xmlns:p14="http://schemas.microsoft.com/office/powerpoint/2010/main" val="225788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saa lukea potilasasiakirjoja?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Asiakas/potilas</a:t>
            </a:r>
          </a:p>
          <a:p>
            <a:r>
              <a:rPr lang="fi-FI" dirty="0" smtClean="0"/>
              <a:t>As/</a:t>
            </a:r>
            <a:r>
              <a:rPr lang="fi-FI" dirty="0" err="1" smtClean="0"/>
              <a:t>pot</a:t>
            </a:r>
            <a:r>
              <a:rPr lang="fi-FI" dirty="0" smtClean="0"/>
              <a:t> voi nimetä henkilön</a:t>
            </a:r>
          </a:p>
          <a:p>
            <a:r>
              <a:rPr lang="fi-FI" dirty="0" smtClean="0"/>
              <a:t>Asiakkaan hoitoon osallistuvat</a:t>
            </a:r>
          </a:p>
          <a:p>
            <a:r>
              <a:rPr lang="fi-FI" dirty="0" smtClean="0"/>
              <a:t>Terveydenhuollon valvontaviranomaiset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876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Hoitotyön prosessi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Ohjaa ajattelua ja luo johdonmukaisesti etenevän rakenteen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Hoidon tarve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Hoidon tavoite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Suunnitellut toiminnot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Hoitotoimet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smtClean="0"/>
              <a:t>Hoidon arviointi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394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>
                <a:hlinkClick r:id="rId2"/>
              </a:rPr>
              <a:t>FinCC</a:t>
            </a:r>
            <a:r>
              <a:rPr lang="fi-FI" dirty="0">
                <a:hlinkClick r:id="rId2"/>
              </a:rPr>
              <a:t> – </a:t>
            </a:r>
            <a:r>
              <a:rPr lang="fi-FI" dirty="0" err="1">
                <a:hlinkClick r:id="rId2"/>
              </a:rPr>
              <a:t>FinCC</a:t>
            </a:r>
            <a:r>
              <a:rPr lang="fi-FI" dirty="0">
                <a:hlinkClick r:id="rId2"/>
              </a:rPr>
              <a:t>-luokituskokonaisuus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3860705"/>
      </p:ext>
    </p:extLst>
  </p:cSld>
  <p:clrMapOvr>
    <a:masterClrMapping/>
  </p:clrMapOvr>
</p:sld>
</file>

<file path=ppt/theme/theme1.xml><?xml version="1.0" encoding="utf-8"?>
<a:theme xmlns:a="http://schemas.openxmlformats.org/drawingml/2006/main" name="Pisar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TM04033925[[fn=Pisara]]</Template>
  <TotalTime>142</TotalTime>
  <Words>314</Words>
  <Application>Microsoft Office PowerPoint</Application>
  <PresentationFormat>Laajakuva</PresentationFormat>
  <Paragraphs>42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Tw Cen MT</vt:lpstr>
      <vt:lpstr>Pisara</vt:lpstr>
      <vt:lpstr>Kirjaaminen hoitotyössä</vt:lpstr>
      <vt:lpstr>PowerPoint-esitys</vt:lpstr>
      <vt:lpstr>Kirjaaminen</vt:lpstr>
      <vt:lpstr>Mitä kirjataan?</vt:lpstr>
      <vt:lpstr>Miten kirjataan?</vt:lpstr>
      <vt:lpstr>PowerPoint-esitys</vt:lpstr>
      <vt:lpstr>Kuka saa lukea potilasasiakirjoja?</vt:lpstr>
      <vt:lpstr>Hoitotyön prosessi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Kirjaaminen hoitotyössä</dc:title>
  <dc:creator>Partanen Mari</dc:creator>
  <cp:lastModifiedBy>Partanen Mari</cp:lastModifiedBy>
  <cp:revision>10</cp:revision>
  <dcterms:created xsi:type="dcterms:W3CDTF">2021-02-17T09:19:59Z</dcterms:created>
  <dcterms:modified xsi:type="dcterms:W3CDTF">2021-02-18T06:05:19Z</dcterms:modified>
</cp:coreProperties>
</file>