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5" r:id="rId3"/>
    <p:sldId id="259" r:id="rId4"/>
    <p:sldId id="276" r:id="rId5"/>
    <p:sldId id="257" r:id="rId6"/>
    <p:sldId id="258" r:id="rId7"/>
    <p:sldId id="260" r:id="rId8"/>
    <p:sldId id="261" r:id="rId9"/>
    <p:sldId id="262" r:id="rId10"/>
    <p:sldId id="264" r:id="rId11"/>
    <p:sldId id="277" r:id="rId12"/>
    <p:sldId id="265" r:id="rId13"/>
    <p:sldId id="279" r:id="rId14"/>
    <p:sldId id="266" r:id="rId15"/>
    <p:sldId id="278" r:id="rId16"/>
    <p:sldId id="269" r:id="rId17"/>
    <p:sldId id="270" r:id="rId18"/>
    <p:sldId id="272" r:id="rId19"/>
    <p:sldId id="273" r:id="rId20"/>
    <p:sldId id="274" r:id="rId21"/>
    <p:sldId id="271" r:id="rId22"/>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81880" autoAdjust="0"/>
  </p:normalViewPr>
  <p:slideViewPr>
    <p:cSldViewPr snapToGrid="0" snapToObjects="1">
      <p:cViewPr varScale="1">
        <p:scale>
          <a:sx n="67" d="100"/>
          <a:sy n="67" d="100"/>
        </p:scale>
        <p:origin x="-112" y="-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7005E-655A-A949-B24D-E530CEF11DD2}" type="datetimeFigureOut">
              <a:rPr lang="fi-FI" smtClean="0"/>
              <a:t>17.3.17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15CF9-B783-AD45-9BEE-70016AA67E3D}" type="slidenum">
              <a:rPr lang="fi-FI" smtClean="0"/>
              <a:t>‹#›</a:t>
            </a:fld>
            <a:endParaRPr lang="fi-FI"/>
          </a:p>
        </p:txBody>
      </p:sp>
    </p:spTree>
    <p:extLst>
      <p:ext uri="{BB962C8B-B14F-4D97-AF65-F5344CB8AC3E}">
        <p14:creationId xmlns:p14="http://schemas.microsoft.com/office/powerpoint/2010/main" val="2321367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Das</a:t>
            </a:r>
            <a:r>
              <a:rPr lang="de-DE" baseline="0" noProof="0" dirty="0" smtClean="0"/>
              <a:t> ist mein Vortrag über Goethes und Schuberts Erlkönig. Zum ersten Mal wurde ich als etwa 14-15-jähriger in der Schule  mit dem Erlkönig bekannt gemacht. Der Text wurde in der Deutschstunde gelesen und diskutiert, und die Musik wurde danach in der Musikstunde gespielt. Das Lied blieb mir ein beständiger Ohrwurm, doch ein beliebter solcher. </a:t>
            </a:r>
            <a:endParaRPr lang="de-DE" noProof="0" dirty="0"/>
          </a:p>
        </p:txBody>
      </p:sp>
      <p:sp>
        <p:nvSpPr>
          <p:cNvPr id="4" name="Dian numeron paikkamerkki 3"/>
          <p:cNvSpPr>
            <a:spLocks noGrp="1"/>
          </p:cNvSpPr>
          <p:nvPr>
            <p:ph type="sldNum" sz="quarter" idx="10"/>
          </p:nvPr>
        </p:nvSpPr>
        <p:spPr/>
        <p:txBody>
          <a:bodyPr/>
          <a:lstStyle/>
          <a:p>
            <a:fld id="{F7815CF9-B783-AD45-9BEE-70016AA67E3D}" type="slidenum">
              <a:rPr lang="fi-FI" smtClean="0"/>
              <a:t>1</a:t>
            </a:fld>
            <a:endParaRPr lang="fi-FI"/>
          </a:p>
        </p:txBody>
      </p:sp>
    </p:spTree>
    <p:extLst>
      <p:ext uri="{BB962C8B-B14F-4D97-AF65-F5344CB8AC3E}">
        <p14:creationId xmlns:p14="http://schemas.microsoft.com/office/powerpoint/2010/main" val="367196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Unsere</a:t>
            </a:r>
            <a:r>
              <a:rPr lang="de-DE" baseline="0" noProof="0" dirty="0" smtClean="0"/>
              <a:t> Musiklehrerin hatte eine Vinylschallplatte von Marian Anderson zur Verfügung. Die Platte war schon viele Jahre alt und mit ganz viel Geräusch, aber ihre Stimme und ihre Präsentation waren hypnotisch. Wir hörten zu als ob wären wir in der Kirche, und hatten Gänsehaut überall. Das Lied ist besonders anspruchsvoll mit den vier </a:t>
            </a:r>
            <a:r>
              <a:rPr lang="de-DE" baseline="0" noProof="0" dirty="0" smtClean="0"/>
              <a:t>verschiedenen </a:t>
            </a:r>
            <a:r>
              <a:rPr lang="de-DE" baseline="0" noProof="0" dirty="0" smtClean="0"/>
              <a:t>Rollen zu beherrschen: Die Erzählerin, der Vater, das Kind und der Erlkönig. </a:t>
            </a:r>
            <a:endParaRPr lang="de-DE" noProof="0" dirty="0"/>
          </a:p>
        </p:txBody>
      </p:sp>
      <p:sp>
        <p:nvSpPr>
          <p:cNvPr id="4" name="Dian numeron paikkamerkki 3"/>
          <p:cNvSpPr>
            <a:spLocks noGrp="1"/>
          </p:cNvSpPr>
          <p:nvPr>
            <p:ph type="sldNum" sz="quarter" idx="10"/>
          </p:nvPr>
        </p:nvSpPr>
        <p:spPr/>
        <p:txBody>
          <a:bodyPr/>
          <a:lstStyle/>
          <a:p>
            <a:fld id="{F7815CF9-B783-AD45-9BEE-70016AA67E3D}" type="slidenum">
              <a:rPr lang="fi-FI" smtClean="0"/>
              <a:t>2</a:t>
            </a:fld>
            <a:endParaRPr lang="fi-FI"/>
          </a:p>
        </p:txBody>
      </p:sp>
    </p:spTree>
    <p:extLst>
      <p:ext uri="{BB962C8B-B14F-4D97-AF65-F5344CB8AC3E}">
        <p14:creationId xmlns:p14="http://schemas.microsoft.com/office/powerpoint/2010/main" val="172633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Das</a:t>
            </a:r>
            <a:r>
              <a:rPr lang="de-DE" baseline="0" noProof="0" dirty="0" smtClean="0"/>
              <a:t> Weltbild der späten 1700-Jahre war etwas ganz anderes als heutzutage. Für die Menschen dieser Zeit waren Märchenfiguren Wirklichkeit. Krankheit und Tod waren alltäglich, immer dabei</a:t>
            </a:r>
            <a:r>
              <a:rPr lang="de-DE" baseline="0" dirty="0" smtClean="0"/>
              <a:t>. Die </a:t>
            </a:r>
            <a:r>
              <a:rPr lang="de-DE" baseline="0" dirty="0" smtClean="0"/>
              <a:t>Kindersterblichkeit </a:t>
            </a:r>
            <a:r>
              <a:rPr lang="de-DE" baseline="0" dirty="0" smtClean="0"/>
              <a:t>war schrecklich, um zu 50% schon während des ersten Lebensjahres. Nur sehr wenige Medikamenten  waren zur </a:t>
            </a:r>
            <a:r>
              <a:rPr lang="de-DE" baseline="0" dirty="0" smtClean="0"/>
              <a:t>Verfügung</a:t>
            </a:r>
            <a:r>
              <a:rPr lang="de-DE" baseline="0" dirty="0" smtClean="0"/>
              <a:t>, und die meisten Drogen waren wirkungslos oder sogar giftig. Viele von der Drogen aus dieser Zeit haben z.B. Nieren- </a:t>
            </a:r>
            <a:r>
              <a:rPr lang="de-DE" baseline="0" dirty="0" smtClean="0"/>
              <a:t>oder Leberschädliche </a:t>
            </a:r>
            <a:r>
              <a:rPr lang="de-DE" baseline="0" dirty="0" smtClean="0"/>
              <a:t>Wirkungen, aber damals könnte man nicht merken, dass der Patient oft an Drogenvergiftungen starb, in Statt der Krankheit, die man heilen sollte. Alle Operationen waren lebensgefährlich, mussten ohne Anästhesie ausgeführt werden, und ohne </a:t>
            </a:r>
            <a:r>
              <a:rPr lang="de-DE" baseline="0" dirty="0" smtClean="0"/>
              <a:t>Hygiene </a:t>
            </a:r>
            <a:r>
              <a:rPr lang="de-DE" baseline="0" dirty="0" smtClean="0"/>
              <a:t>konnte man </a:t>
            </a:r>
            <a:r>
              <a:rPr lang="de-DE" baseline="0" dirty="0" smtClean="0"/>
              <a:t>Wundinfektionen </a:t>
            </a:r>
            <a:r>
              <a:rPr lang="de-DE" baseline="0" dirty="0" smtClean="0"/>
              <a:t>nicht vermeiden. Die Logik der Behandlungen war die böse Krankheit mit möglichst unangenehmen Mittel wegzutreiben, und ob die Drogen Übel, Aufbrechen, Durchfall und Schwitzen hervorbrachten, desto besser. Die Standardtherapie für kritisch Kranken was das Aderlassen, d.h. Blut auslassen. Für die Transport der Patienten waren nur  Pferde und Wagen vorhanden.    </a:t>
            </a:r>
            <a:endParaRPr lang="de-DE" dirty="0"/>
          </a:p>
        </p:txBody>
      </p:sp>
      <p:sp>
        <p:nvSpPr>
          <p:cNvPr id="4" name="Dian numeron paikkamerkki 3"/>
          <p:cNvSpPr>
            <a:spLocks noGrp="1"/>
          </p:cNvSpPr>
          <p:nvPr>
            <p:ph type="sldNum" sz="quarter" idx="10"/>
          </p:nvPr>
        </p:nvSpPr>
        <p:spPr/>
        <p:txBody>
          <a:bodyPr/>
          <a:lstStyle/>
          <a:p>
            <a:fld id="{F7815CF9-B783-AD45-9BEE-70016AA67E3D}" type="slidenum">
              <a:rPr lang="fi-FI" smtClean="0"/>
              <a:t>3</a:t>
            </a:fld>
            <a:endParaRPr lang="fi-FI"/>
          </a:p>
        </p:txBody>
      </p:sp>
    </p:spTree>
    <p:extLst>
      <p:ext uri="{BB962C8B-B14F-4D97-AF65-F5344CB8AC3E}">
        <p14:creationId xmlns:p14="http://schemas.microsoft.com/office/powerpoint/2010/main" val="120856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Heute, über</a:t>
            </a:r>
            <a:r>
              <a:rPr lang="de-DE" baseline="0" noProof="0" dirty="0" smtClean="0"/>
              <a:t> zwei Jahrhunderte nach der Zeit Goethes und Schuberts, sieht die Welt ganz anders aus. Der Handlungsverlauf in das Lied ist dennoch peinlich bekannt für alle, die mit langen Transportationen kritisch kranken Patienten beschäftigt sind. Der Erlkönig fährt immer mit.</a:t>
            </a:r>
            <a:endParaRPr lang="de-DE" noProof="0" dirty="0"/>
          </a:p>
        </p:txBody>
      </p:sp>
      <p:sp>
        <p:nvSpPr>
          <p:cNvPr id="4" name="Dian numeron paikkamerkki 3"/>
          <p:cNvSpPr>
            <a:spLocks noGrp="1"/>
          </p:cNvSpPr>
          <p:nvPr>
            <p:ph type="sldNum" sz="quarter" idx="10"/>
          </p:nvPr>
        </p:nvSpPr>
        <p:spPr/>
        <p:txBody>
          <a:bodyPr/>
          <a:lstStyle/>
          <a:p>
            <a:fld id="{F7815CF9-B783-AD45-9BEE-70016AA67E3D}" type="slidenum">
              <a:rPr lang="fi-FI" smtClean="0"/>
              <a:t>4</a:t>
            </a:fld>
            <a:endParaRPr lang="fi-FI"/>
          </a:p>
        </p:txBody>
      </p:sp>
    </p:spTree>
    <p:extLst>
      <p:ext uri="{BB962C8B-B14F-4D97-AF65-F5344CB8AC3E}">
        <p14:creationId xmlns:p14="http://schemas.microsoft.com/office/powerpoint/2010/main" val="386184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Die</a:t>
            </a:r>
            <a:r>
              <a:rPr lang="de-DE" baseline="0" noProof="0" dirty="0" smtClean="0"/>
              <a:t> Name ”Erlkönig” wurde mit dem Erlenbaum (Fin: </a:t>
            </a:r>
            <a:r>
              <a:rPr lang="de-DE" baseline="0" noProof="0" dirty="0" err="1" smtClean="0"/>
              <a:t>Leppä</a:t>
            </a:r>
            <a:r>
              <a:rPr lang="de-DE" baseline="0" noProof="0" dirty="0" smtClean="0"/>
              <a:t>) verwechselt, und deshalb wurden die Elfen oft als Bäume dargestellt. </a:t>
            </a:r>
            <a:endParaRPr lang="de-DE" noProof="0" dirty="0"/>
          </a:p>
        </p:txBody>
      </p:sp>
      <p:sp>
        <p:nvSpPr>
          <p:cNvPr id="4" name="Dian numeron paikkamerkki 3"/>
          <p:cNvSpPr>
            <a:spLocks noGrp="1"/>
          </p:cNvSpPr>
          <p:nvPr>
            <p:ph type="sldNum" sz="quarter" idx="10"/>
          </p:nvPr>
        </p:nvSpPr>
        <p:spPr/>
        <p:txBody>
          <a:bodyPr/>
          <a:lstStyle/>
          <a:p>
            <a:fld id="{F7815CF9-B783-AD45-9BEE-70016AA67E3D}" type="slidenum">
              <a:rPr lang="fi-FI" smtClean="0"/>
              <a:t>6</a:t>
            </a:fld>
            <a:endParaRPr lang="fi-FI"/>
          </a:p>
        </p:txBody>
      </p:sp>
    </p:spTree>
    <p:extLst>
      <p:ext uri="{BB962C8B-B14F-4D97-AF65-F5344CB8AC3E}">
        <p14:creationId xmlns:p14="http://schemas.microsoft.com/office/powerpoint/2010/main" val="262904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Diese</a:t>
            </a:r>
            <a:r>
              <a:rPr lang="fi-FI" dirty="0" smtClean="0"/>
              <a:t> </a:t>
            </a:r>
            <a:r>
              <a:rPr lang="fi-FI" dirty="0" err="1" smtClean="0"/>
              <a:t>Ballade</a:t>
            </a:r>
            <a:r>
              <a:rPr lang="fi-FI" dirty="0" smtClean="0"/>
              <a:t> </a:t>
            </a:r>
            <a:r>
              <a:rPr lang="fi-FI" dirty="0" err="1" smtClean="0"/>
              <a:t>ist</a:t>
            </a:r>
            <a:r>
              <a:rPr lang="fi-FI" dirty="0" smtClean="0"/>
              <a:t> </a:t>
            </a:r>
            <a:r>
              <a:rPr lang="fi-FI" baseline="0" dirty="0" err="1" smtClean="0"/>
              <a:t>als</a:t>
            </a:r>
            <a:r>
              <a:rPr lang="fi-FI" dirty="0" smtClean="0"/>
              <a:t> eine von </a:t>
            </a:r>
            <a:r>
              <a:rPr lang="fi-FI" dirty="0" err="1" smtClean="0"/>
              <a:t>Goethe</a:t>
            </a:r>
            <a:r>
              <a:rPr lang="fi-FI" dirty="0" err="1" smtClean="0"/>
              <a:t>´s</a:t>
            </a:r>
            <a:r>
              <a:rPr lang="fi-FI" dirty="0" smtClean="0"/>
              <a:t> </a:t>
            </a:r>
            <a:r>
              <a:rPr lang="fi-FI" dirty="0" err="1" smtClean="0"/>
              <a:t>Quellen</a:t>
            </a:r>
            <a:r>
              <a:rPr lang="fi-FI" dirty="0" smtClean="0"/>
              <a:t> </a:t>
            </a:r>
            <a:r>
              <a:rPr lang="fi-FI" dirty="0" err="1" smtClean="0"/>
              <a:t>oft</a:t>
            </a:r>
            <a:r>
              <a:rPr lang="fi-FI" dirty="0" smtClean="0"/>
              <a:t> </a:t>
            </a:r>
            <a:r>
              <a:rPr lang="fi-FI" dirty="0" err="1" smtClean="0"/>
              <a:t>genannt</a:t>
            </a:r>
            <a:r>
              <a:rPr lang="fi-FI" baseline="0" dirty="0" smtClean="0"/>
              <a:t> </a:t>
            </a:r>
            <a:endParaRPr lang="fi-FI" dirty="0" smtClean="0"/>
          </a:p>
          <a:p>
            <a:endParaRPr lang="fi-FI" dirty="0"/>
          </a:p>
        </p:txBody>
      </p:sp>
      <p:sp>
        <p:nvSpPr>
          <p:cNvPr id="4" name="Dian numeron paikkamerkki 3"/>
          <p:cNvSpPr>
            <a:spLocks noGrp="1"/>
          </p:cNvSpPr>
          <p:nvPr>
            <p:ph type="sldNum" sz="quarter" idx="10"/>
          </p:nvPr>
        </p:nvSpPr>
        <p:spPr/>
        <p:txBody>
          <a:bodyPr/>
          <a:lstStyle/>
          <a:p>
            <a:fld id="{F7815CF9-B783-AD45-9BEE-70016AA67E3D}" type="slidenum">
              <a:rPr lang="fi-FI" smtClean="0"/>
              <a:t>7</a:t>
            </a:fld>
            <a:endParaRPr lang="fi-FI"/>
          </a:p>
        </p:txBody>
      </p:sp>
    </p:spTree>
    <p:extLst>
      <p:ext uri="{BB962C8B-B14F-4D97-AF65-F5344CB8AC3E}">
        <p14:creationId xmlns:p14="http://schemas.microsoft.com/office/powerpoint/2010/main" val="413461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Was</a:t>
            </a:r>
            <a:r>
              <a:rPr lang="de-DE" baseline="0" noProof="0" dirty="0" smtClean="0"/>
              <a:t> dieses Bild mit meinem Vortrag zu tun hat, wird bald klargelegt…  </a:t>
            </a:r>
            <a:endParaRPr lang="de-DE" noProof="0" dirty="0"/>
          </a:p>
        </p:txBody>
      </p:sp>
      <p:sp>
        <p:nvSpPr>
          <p:cNvPr id="4" name="Dian numeron paikkamerkki 3"/>
          <p:cNvSpPr>
            <a:spLocks noGrp="1"/>
          </p:cNvSpPr>
          <p:nvPr>
            <p:ph type="sldNum" sz="quarter" idx="10"/>
          </p:nvPr>
        </p:nvSpPr>
        <p:spPr/>
        <p:txBody>
          <a:bodyPr/>
          <a:lstStyle/>
          <a:p>
            <a:fld id="{F7815CF9-B783-AD45-9BEE-70016AA67E3D}" type="slidenum">
              <a:rPr lang="fi-FI" smtClean="0"/>
              <a:t>16</a:t>
            </a:fld>
            <a:endParaRPr lang="fi-FI"/>
          </a:p>
        </p:txBody>
      </p:sp>
    </p:spTree>
    <p:extLst>
      <p:ext uri="{BB962C8B-B14F-4D97-AF65-F5344CB8AC3E}">
        <p14:creationId xmlns:p14="http://schemas.microsoft.com/office/powerpoint/2010/main" val="29889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de-DE" noProof="0" dirty="0" smtClean="0"/>
              <a:t>Aus der lange Liste von außerordentlichen</a:t>
            </a:r>
            <a:r>
              <a:rPr lang="de-DE" baseline="0" noProof="0" dirty="0" smtClean="0"/>
              <a:t> Artisten habe ich einen gewählt, der gesundheitshalber besonders schwere Hindernisse zu überkommen hatte, um eine musikalische Weltkarriere zu erreichen.</a:t>
            </a:r>
          </a:p>
          <a:p>
            <a:r>
              <a:rPr lang="de-DE" baseline="0" noProof="0" dirty="0" smtClean="0"/>
              <a:t>Viele Sachen in dem Leben sind unwahrscheinlich, aber meistens jedoch nicht vollkommen unmöglich. Talent und Unnachgiebigkeit können eine Tür durch die Wand brechen. Bitte, genießen Sie seine Präsentation!</a:t>
            </a:r>
            <a:endParaRPr lang="de-DE" noProof="0" dirty="0"/>
          </a:p>
        </p:txBody>
      </p:sp>
      <p:sp>
        <p:nvSpPr>
          <p:cNvPr id="4" name="Dian numeron paikkamerkki 3"/>
          <p:cNvSpPr>
            <a:spLocks noGrp="1"/>
          </p:cNvSpPr>
          <p:nvPr>
            <p:ph type="sldNum" sz="quarter" idx="10"/>
          </p:nvPr>
        </p:nvSpPr>
        <p:spPr/>
        <p:txBody>
          <a:bodyPr/>
          <a:lstStyle/>
          <a:p>
            <a:fld id="{F7815CF9-B783-AD45-9BEE-70016AA67E3D}" type="slidenum">
              <a:rPr lang="fi-FI" smtClean="0"/>
              <a:t>21</a:t>
            </a:fld>
            <a:endParaRPr lang="fi-FI"/>
          </a:p>
        </p:txBody>
      </p:sp>
    </p:spTree>
    <p:extLst>
      <p:ext uri="{BB962C8B-B14F-4D97-AF65-F5344CB8AC3E}">
        <p14:creationId xmlns:p14="http://schemas.microsoft.com/office/powerpoint/2010/main" val="367284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4" name="Päivämäärän paikkamerkki 3"/>
          <p:cNvSpPr>
            <a:spLocks noGrp="1"/>
          </p:cNvSpPr>
          <p:nvPr>
            <p:ph type="dt" sz="half" idx="10"/>
          </p:nvPr>
        </p:nvSpPr>
        <p:spPr/>
        <p:txBody>
          <a:bodyPr/>
          <a:lstStyle/>
          <a:p>
            <a:fld id="{7C15C7C8-F627-9843-A457-DBF328566FD6}" type="datetimeFigureOut">
              <a:rPr lang="fi-FI" smtClean="0"/>
              <a:t>17.3.17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291951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C15C7C8-F627-9843-A457-DBF328566FD6}" type="datetimeFigureOut">
              <a:rPr lang="fi-FI" smtClean="0"/>
              <a:t>17.3.17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272571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C15C7C8-F627-9843-A457-DBF328566FD6}" type="datetimeFigureOut">
              <a:rPr lang="fi-FI" smtClean="0"/>
              <a:t>17.3.17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151876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C15C7C8-F627-9843-A457-DBF328566FD6}" type="datetimeFigureOut">
              <a:rPr lang="fi-FI" smtClean="0"/>
              <a:t>17.3.17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294898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7C15C7C8-F627-9843-A457-DBF328566FD6}" type="datetimeFigureOut">
              <a:rPr lang="fi-FI" smtClean="0"/>
              <a:t>17.3.17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163370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7C15C7C8-F627-9843-A457-DBF328566FD6}" type="datetimeFigureOut">
              <a:rPr lang="fi-FI" smtClean="0"/>
              <a:t>17.3.17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230648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7C15C7C8-F627-9843-A457-DBF328566FD6}" type="datetimeFigureOut">
              <a:rPr lang="fi-FI" smtClean="0"/>
              <a:t>17.3.17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9627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7C15C7C8-F627-9843-A457-DBF328566FD6}" type="datetimeFigureOut">
              <a:rPr lang="fi-FI" smtClean="0"/>
              <a:t>17.3.17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289596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C15C7C8-F627-9843-A457-DBF328566FD6}" type="datetimeFigureOut">
              <a:rPr lang="fi-FI" smtClean="0"/>
              <a:t>17.3.17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300423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7C15C7C8-F627-9843-A457-DBF328566FD6}" type="datetimeFigureOut">
              <a:rPr lang="fi-FI" smtClean="0"/>
              <a:t>17.3.17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88885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7C15C7C8-F627-9843-A457-DBF328566FD6}" type="datetimeFigureOut">
              <a:rPr lang="fi-FI" smtClean="0"/>
              <a:t>17.3.17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E73D215-6CD5-FD46-B161-7312BA2AF86C}" type="slidenum">
              <a:rPr lang="fi-FI" smtClean="0"/>
              <a:t>‹#›</a:t>
            </a:fld>
            <a:endParaRPr lang="fi-FI"/>
          </a:p>
        </p:txBody>
      </p:sp>
    </p:spTree>
    <p:extLst>
      <p:ext uri="{BB962C8B-B14F-4D97-AF65-F5344CB8AC3E}">
        <p14:creationId xmlns:p14="http://schemas.microsoft.com/office/powerpoint/2010/main" val="28874536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perustyylejä naps.</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5C7C8-F627-9843-A457-DBF328566FD6}" type="datetimeFigureOut">
              <a:rPr lang="fi-FI" smtClean="0"/>
              <a:t>17.3.17</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3D215-6CD5-FD46-B161-7312BA2AF86C}" type="slidenum">
              <a:rPr lang="fi-FI" smtClean="0"/>
              <a:t>‹#›</a:t>
            </a:fld>
            <a:endParaRPr lang="fi-FI"/>
          </a:p>
        </p:txBody>
      </p:sp>
    </p:spTree>
    <p:extLst>
      <p:ext uri="{BB962C8B-B14F-4D97-AF65-F5344CB8AC3E}">
        <p14:creationId xmlns:p14="http://schemas.microsoft.com/office/powerpoint/2010/main" val="358337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asthaus-gruene-tanne.de" TargetMode="Externa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youtube.com/watch?v=10MKStHFm04" TargetMode="External"/><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s://www.youtube.com/watch?v=jwfWtlrFkDU" TargetMode="External"/><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gutenberg.spiegel.de/buch/johann-gottfried-herder-gedichte-2016/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609600"/>
            <a:ext cx="7772400" cy="2539999"/>
          </a:xfrm>
        </p:spPr>
        <p:txBody>
          <a:bodyPr>
            <a:normAutofit/>
          </a:bodyPr>
          <a:lstStyle/>
          <a:p>
            <a:r>
              <a:rPr lang="fi-FI" b="1" dirty="0" smtClean="0"/>
              <a:t>ERLKÖNIG</a:t>
            </a:r>
            <a:br>
              <a:rPr lang="fi-FI" b="1" dirty="0" smtClean="0"/>
            </a:br>
            <a:r>
              <a:rPr lang="fi-FI" dirty="0" err="1" smtClean="0"/>
              <a:t>J.W.v.Goethe</a:t>
            </a:r>
            <a:r>
              <a:rPr lang="fi-FI" dirty="0"/>
              <a:t/>
            </a:r>
            <a:br>
              <a:rPr lang="fi-FI" dirty="0"/>
            </a:br>
            <a:r>
              <a:rPr lang="fi-FI" dirty="0" smtClean="0"/>
              <a:t>Franz Schubert</a:t>
            </a:r>
            <a:endParaRPr lang="fi-FI" dirty="0"/>
          </a:p>
        </p:txBody>
      </p:sp>
      <p:sp>
        <p:nvSpPr>
          <p:cNvPr id="3" name="Alaotsikko 2"/>
          <p:cNvSpPr>
            <a:spLocks noGrp="1"/>
          </p:cNvSpPr>
          <p:nvPr>
            <p:ph type="subTitle" idx="1"/>
          </p:nvPr>
        </p:nvSpPr>
        <p:spPr>
          <a:xfrm>
            <a:off x="1371600" y="3352800"/>
            <a:ext cx="6400800" cy="2921000"/>
          </a:xfrm>
        </p:spPr>
        <p:txBody>
          <a:bodyPr>
            <a:normAutofit/>
          </a:bodyPr>
          <a:lstStyle/>
          <a:p>
            <a:r>
              <a:rPr lang="fi-FI" dirty="0" smtClean="0"/>
              <a:t>2017-03-14</a:t>
            </a:r>
          </a:p>
          <a:p>
            <a:r>
              <a:rPr lang="fi-FI" dirty="0" smtClean="0"/>
              <a:t>Antero Westerlund</a:t>
            </a:r>
          </a:p>
          <a:p>
            <a:r>
              <a:rPr lang="fi-FI" dirty="0" smtClean="0"/>
              <a:t>Jyväskylän Kansalaisopisto</a:t>
            </a:r>
          </a:p>
          <a:p>
            <a:r>
              <a:rPr lang="fi-FI" dirty="0" smtClean="0"/>
              <a:t>SA 6 + </a:t>
            </a:r>
            <a:r>
              <a:rPr lang="fi-FI" dirty="0" err="1" smtClean="0"/>
              <a:t>Diskussion</a:t>
            </a:r>
            <a:endParaRPr lang="fi-FI" dirty="0" smtClean="0"/>
          </a:p>
          <a:p>
            <a:endParaRPr lang="fi-FI" dirty="0"/>
          </a:p>
        </p:txBody>
      </p:sp>
    </p:spTree>
    <p:extLst>
      <p:ext uri="{BB962C8B-B14F-4D97-AF65-F5344CB8AC3E}">
        <p14:creationId xmlns:p14="http://schemas.microsoft.com/office/powerpoint/2010/main" val="2971165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0" y="0"/>
            <a:ext cx="4418219" cy="5892800"/>
          </a:xfrm>
          <a:prstGeom prst="rect">
            <a:avLst/>
          </a:prstGeom>
        </p:spPr>
      </p:pic>
      <p:sp>
        <p:nvSpPr>
          <p:cNvPr id="3" name="Suorakulmio 2"/>
          <p:cNvSpPr/>
          <p:nvPr/>
        </p:nvSpPr>
        <p:spPr>
          <a:xfrm>
            <a:off x="4779880" y="260489"/>
            <a:ext cx="4292600" cy="5632311"/>
          </a:xfrm>
          <a:prstGeom prst="rect">
            <a:avLst/>
          </a:prstGeom>
        </p:spPr>
        <p:txBody>
          <a:bodyPr wrap="square">
            <a:spAutoFit/>
          </a:bodyPr>
          <a:lstStyle/>
          <a:p>
            <a:r>
              <a:rPr lang="de-DE" sz="4000" dirty="0" smtClean="0"/>
              <a:t>Bereits im 19. Jahrhundert wurde ein Erlkönig-Denkmal zwischen heutiger Jenaer  Stadtteilen </a:t>
            </a:r>
            <a:r>
              <a:rPr lang="de-DE" sz="4000" dirty="0" err="1" smtClean="0"/>
              <a:t>Kunitz</a:t>
            </a:r>
            <a:r>
              <a:rPr lang="de-DE" sz="4000" dirty="0" smtClean="0"/>
              <a:t> und  </a:t>
            </a:r>
            <a:r>
              <a:rPr lang="de-DE" sz="4000" dirty="0" err="1" smtClean="0"/>
              <a:t>Wenigjena</a:t>
            </a:r>
            <a:r>
              <a:rPr lang="de-DE" sz="4000" dirty="0" smtClean="0"/>
              <a:t> errichtet.</a:t>
            </a:r>
          </a:p>
          <a:p>
            <a:r>
              <a:rPr lang="de-DE" sz="4000" dirty="0" smtClean="0"/>
              <a:t> (</a:t>
            </a:r>
            <a:r>
              <a:rPr lang="de-DE" sz="4000" dirty="0" err="1" smtClean="0"/>
              <a:t>Wikipedia.de</a:t>
            </a:r>
            <a:r>
              <a:rPr lang="fi-FI" sz="4000" dirty="0" smtClean="0"/>
              <a:t>)</a:t>
            </a:r>
            <a:endParaRPr lang="fi-FI" sz="4000" dirty="0"/>
          </a:p>
        </p:txBody>
      </p:sp>
    </p:spTree>
    <p:extLst>
      <p:ext uri="{BB962C8B-B14F-4D97-AF65-F5344CB8AC3E}">
        <p14:creationId xmlns:p14="http://schemas.microsoft.com/office/powerpoint/2010/main" val="25213689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76200" y="0"/>
            <a:ext cx="8982635" cy="6858000"/>
          </a:xfrm>
          <a:prstGeom prst="rect">
            <a:avLst/>
          </a:prstGeom>
        </p:spPr>
      </p:pic>
      <p:sp>
        <p:nvSpPr>
          <p:cNvPr id="3" name="Otsikko 2"/>
          <p:cNvSpPr>
            <a:spLocks noGrp="1"/>
          </p:cNvSpPr>
          <p:nvPr>
            <p:ph type="title"/>
          </p:nvPr>
        </p:nvSpPr>
        <p:spPr>
          <a:xfrm>
            <a:off x="457200" y="0"/>
            <a:ext cx="8229600" cy="1143000"/>
          </a:xfrm>
        </p:spPr>
        <p:txBody>
          <a:bodyPr/>
          <a:lstStyle/>
          <a:p>
            <a:r>
              <a:rPr lang="fi-FI" dirty="0" smtClean="0"/>
              <a:t>Die </a:t>
            </a:r>
            <a:r>
              <a:rPr lang="fi-FI" dirty="0" err="1" smtClean="0"/>
              <a:t>Lage</a:t>
            </a:r>
            <a:r>
              <a:rPr lang="fi-FI" dirty="0" smtClean="0"/>
              <a:t> des </a:t>
            </a:r>
            <a:r>
              <a:rPr lang="fi-FI" dirty="0" err="1" smtClean="0"/>
              <a:t>Denkmals</a:t>
            </a:r>
            <a:endParaRPr lang="fi-FI" dirty="0"/>
          </a:p>
        </p:txBody>
      </p:sp>
    </p:spTree>
    <p:extLst>
      <p:ext uri="{BB962C8B-B14F-4D97-AF65-F5344CB8AC3E}">
        <p14:creationId xmlns:p14="http://schemas.microsoft.com/office/powerpoint/2010/main" val="251608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30200" y="330201"/>
            <a:ext cx="7975600" cy="3785652"/>
          </a:xfrm>
          <a:prstGeom prst="rect">
            <a:avLst/>
          </a:prstGeom>
        </p:spPr>
        <p:txBody>
          <a:bodyPr wrap="square">
            <a:spAutoFit/>
          </a:bodyPr>
          <a:lstStyle/>
          <a:p>
            <a:r>
              <a:rPr lang="de-DE" sz="4000" dirty="0" smtClean="0"/>
              <a:t>Der Handlungsort der Ballade soll  mit dem Standort des Denkmals identisch sein; die Landschaft mit dem an Flussauen häufig auftretenden Nebel soll im Gedicht wiederzukennen sein.  (</a:t>
            </a:r>
            <a:r>
              <a:rPr lang="de-DE" sz="4000" dirty="0" err="1" smtClean="0"/>
              <a:t>Wikipedia.de</a:t>
            </a:r>
            <a:r>
              <a:rPr lang="de-DE" sz="4000" dirty="0" smtClean="0"/>
              <a:t>) </a:t>
            </a:r>
            <a:endParaRPr lang="de-DE" sz="4000" u="sng" dirty="0"/>
          </a:p>
        </p:txBody>
      </p:sp>
    </p:spTree>
    <p:extLst>
      <p:ext uri="{BB962C8B-B14F-4D97-AF65-F5344CB8AC3E}">
        <p14:creationId xmlns:p14="http://schemas.microsoft.com/office/powerpoint/2010/main" val="35373309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63600" y="533400"/>
            <a:ext cx="7010400" cy="3785652"/>
          </a:xfrm>
          <a:prstGeom prst="rect">
            <a:avLst/>
          </a:prstGeom>
        </p:spPr>
        <p:txBody>
          <a:bodyPr wrap="square">
            <a:spAutoFit/>
          </a:bodyPr>
          <a:lstStyle/>
          <a:p>
            <a:r>
              <a:rPr lang="de-DE" sz="4000" dirty="0"/>
              <a:t>Nach einer Legende soll Goethe die Geschichte um den Erlkönig von einem Bauern im Gasthof ”Grüne Tanne” erfahren und in einem Gedicht verarbeitet haben.</a:t>
            </a:r>
          </a:p>
        </p:txBody>
      </p:sp>
    </p:spTree>
    <p:extLst>
      <p:ext uri="{BB962C8B-B14F-4D97-AF65-F5344CB8AC3E}">
        <p14:creationId xmlns:p14="http://schemas.microsoft.com/office/powerpoint/2010/main" val="314853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279401" y="5105400"/>
            <a:ext cx="7950200" cy="1574800"/>
          </a:xfrm>
        </p:spPr>
        <p:txBody>
          <a:bodyPr>
            <a:normAutofit/>
          </a:bodyPr>
          <a:lstStyle/>
          <a:p>
            <a:r>
              <a:rPr lang="de-DE" sz="1600" b="1" dirty="0" smtClean="0"/>
              <a:t>Geheimrat Goethe</a:t>
            </a:r>
            <a:r>
              <a:rPr lang="de-DE" sz="1600" dirty="0" smtClean="0"/>
              <a:t> erfüllte sich 1817/18 einen lang gehegten Wunsch, indem er sich im Erker der "Grünen Tanne" - "welche mit allen schönsten Aussichten um Jena wetteifert" - einmietete, um dort "die sonnigen Stunden des Tages zuzubringen" - so Goethe schwärmerisch in einem Brief an den Minister </a:t>
            </a:r>
            <a:r>
              <a:rPr lang="de-DE" sz="1600" dirty="0" err="1" smtClean="0"/>
              <a:t>Ch.G</a:t>
            </a:r>
            <a:r>
              <a:rPr lang="de-DE" sz="1600" dirty="0" smtClean="0"/>
              <a:t>. von Voigt.</a:t>
            </a:r>
            <a:br>
              <a:rPr lang="de-DE" sz="1600" dirty="0" smtClean="0"/>
            </a:br>
            <a:r>
              <a:rPr lang="fi-FI" sz="2200" dirty="0" smtClean="0"/>
              <a:t> ( </a:t>
            </a:r>
            <a:r>
              <a:rPr lang="fi-FI" sz="2200" dirty="0" smtClean="0">
                <a:hlinkClick r:id="rId2"/>
              </a:rPr>
              <a:t>http://www.gasthaus-gruene-tanne.de</a:t>
            </a:r>
            <a:r>
              <a:rPr lang="fi-FI" sz="2200" dirty="0" smtClean="0"/>
              <a:t> )</a:t>
            </a:r>
            <a:endParaRPr lang="fi-FI" sz="2200" dirty="0"/>
          </a:p>
        </p:txBody>
      </p:sp>
      <p:pic>
        <p:nvPicPr>
          <p:cNvPr id="2" name="Kuva 1"/>
          <p:cNvPicPr>
            <a:picLocks noChangeAspect="1"/>
          </p:cNvPicPr>
          <p:nvPr/>
        </p:nvPicPr>
        <p:blipFill>
          <a:blip r:embed="rId3"/>
          <a:stretch>
            <a:fillRect/>
          </a:stretch>
        </p:blipFill>
        <p:spPr>
          <a:xfrm>
            <a:off x="1" y="0"/>
            <a:ext cx="6807200" cy="5105400"/>
          </a:xfrm>
          <a:prstGeom prst="rect">
            <a:avLst/>
          </a:prstGeom>
        </p:spPr>
      </p:pic>
    </p:spTree>
    <p:extLst>
      <p:ext uri="{BB962C8B-B14F-4D97-AF65-F5344CB8AC3E}">
        <p14:creationId xmlns:p14="http://schemas.microsoft.com/office/powerpoint/2010/main" val="17029335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0" y="38100"/>
            <a:ext cx="9144000" cy="6763686"/>
          </a:xfrm>
          <a:prstGeom prst="rect">
            <a:avLst/>
          </a:prstGeom>
        </p:spPr>
      </p:pic>
      <p:pic>
        <p:nvPicPr>
          <p:cNvPr id="3" name="Kuva 2"/>
          <p:cNvPicPr>
            <a:picLocks noChangeAspect="1"/>
          </p:cNvPicPr>
          <p:nvPr/>
        </p:nvPicPr>
        <p:blipFill>
          <a:blip r:embed="rId2"/>
          <a:stretch>
            <a:fillRect/>
          </a:stretch>
        </p:blipFill>
        <p:spPr>
          <a:xfrm>
            <a:off x="0" y="38100"/>
            <a:ext cx="9144000" cy="6763686"/>
          </a:xfrm>
          <a:prstGeom prst="rect">
            <a:avLst/>
          </a:prstGeom>
        </p:spPr>
      </p:pic>
      <p:sp>
        <p:nvSpPr>
          <p:cNvPr id="4" name="Kehys 3"/>
          <p:cNvSpPr/>
          <p:nvPr/>
        </p:nvSpPr>
        <p:spPr>
          <a:xfrm>
            <a:off x="7415835" y="4037818"/>
            <a:ext cx="1189949" cy="51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411972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a:stretch>
            <a:fillRect/>
          </a:stretch>
        </p:blipFill>
        <p:spPr>
          <a:xfrm>
            <a:off x="660400" y="520700"/>
            <a:ext cx="7810500" cy="5803900"/>
          </a:xfrm>
          <a:prstGeom prst="rect">
            <a:avLst/>
          </a:prstGeom>
        </p:spPr>
      </p:pic>
    </p:spTree>
    <p:extLst>
      <p:ext uri="{BB962C8B-B14F-4D97-AF65-F5344CB8AC3E}">
        <p14:creationId xmlns:p14="http://schemas.microsoft.com/office/powerpoint/2010/main" val="40780443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0" y="9169"/>
            <a:ext cx="9144000" cy="6849174"/>
          </a:xfrm>
          <a:prstGeom prst="rect">
            <a:avLst/>
          </a:prstGeom>
        </p:spPr>
      </p:pic>
    </p:spTree>
    <p:extLst>
      <p:ext uri="{BB962C8B-B14F-4D97-AF65-F5344CB8AC3E}">
        <p14:creationId xmlns:p14="http://schemas.microsoft.com/office/powerpoint/2010/main" val="17400567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177800" y="279401"/>
            <a:ext cx="8788400" cy="5970866"/>
          </a:xfrm>
          <a:prstGeom prst="rect">
            <a:avLst/>
          </a:prstGeom>
        </p:spPr>
        <p:txBody>
          <a:bodyPr wrap="square">
            <a:spAutoFit/>
          </a:bodyPr>
          <a:lstStyle/>
          <a:p>
            <a:r>
              <a:rPr lang="de-DE" sz="4000" b="1" dirty="0" smtClean="0"/>
              <a:t>Thalidomid  </a:t>
            </a:r>
            <a:r>
              <a:rPr lang="de-DE" sz="4000" dirty="0" smtClean="0"/>
              <a:t>(Contergan</a:t>
            </a:r>
            <a:r>
              <a:rPr lang="de-DE" sz="4000" dirty="0"/>
              <a:t>)</a:t>
            </a:r>
            <a:endParaRPr lang="fi-FI" sz="4000" dirty="0"/>
          </a:p>
          <a:p>
            <a:r>
              <a:rPr lang="de-DE" dirty="0"/>
              <a:t> </a:t>
            </a:r>
            <a:endParaRPr lang="fi-FI" dirty="0"/>
          </a:p>
          <a:p>
            <a:r>
              <a:rPr lang="de-DE" sz="3600" dirty="0"/>
              <a:t>Synthetischer  Arzneistoff, der als Schlaf- und Beruhigungsmittel und auch gegen Schwangerschaftsübelkeit rezeptfrei verkauft wurde </a:t>
            </a:r>
            <a:endParaRPr lang="de-DE" sz="3600" dirty="0" smtClean="0"/>
          </a:p>
          <a:p>
            <a:r>
              <a:rPr lang="de-DE" sz="3600" dirty="0" smtClean="0"/>
              <a:t>und </a:t>
            </a:r>
            <a:r>
              <a:rPr lang="de-DE" sz="3600" dirty="0"/>
              <a:t>Ende der 1950er/Anfang der 1960er- Jahre zu zahlreichen schweren </a:t>
            </a:r>
            <a:r>
              <a:rPr lang="de-DE" sz="3600" dirty="0" smtClean="0"/>
              <a:t>Schädigungen, </a:t>
            </a:r>
            <a:r>
              <a:rPr lang="de-DE" sz="3600" dirty="0"/>
              <a:t>besonders zu angeborenen Fehlbildungen der Arme, Hände, Beine oder </a:t>
            </a:r>
            <a:r>
              <a:rPr lang="de-DE" sz="3600" dirty="0" smtClean="0"/>
              <a:t>Füße an Neugeborenen führte.</a:t>
            </a:r>
            <a:endParaRPr lang="fi-FI" sz="3600" dirty="0"/>
          </a:p>
        </p:txBody>
      </p:sp>
    </p:spTree>
    <p:extLst>
      <p:ext uri="{BB962C8B-B14F-4D97-AF65-F5344CB8AC3E}">
        <p14:creationId xmlns:p14="http://schemas.microsoft.com/office/powerpoint/2010/main" val="25308172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81000" y="457200"/>
            <a:ext cx="8763000" cy="4524315"/>
          </a:xfrm>
          <a:prstGeom prst="rect">
            <a:avLst/>
          </a:prstGeom>
        </p:spPr>
        <p:txBody>
          <a:bodyPr wrap="square">
            <a:spAutoFit/>
          </a:bodyPr>
          <a:lstStyle/>
          <a:p>
            <a:r>
              <a:rPr lang="de-DE" sz="4800" dirty="0"/>
              <a:t>Die unerklärliche Häufung von Missbildungen  wurde Ende der 1950er-Jahre bemerkt, aber die schädigende Wirkung Thalidomids wurde erst Spätherbst 1961 entdeckt. </a:t>
            </a:r>
            <a:endParaRPr lang="fi-FI" sz="4800" dirty="0"/>
          </a:p>
        </p:txBody>
      </p:sp>
    </p:spTree>
    <p:extLst>
      <p:ext uri="{BB962C8B-B14F-4D97-AF65-F5344CB8AC3E}">
        <p14:creationId xmlns:p14="http://schemas.microsoft.com/office/powerpoint/2010/main" val="42451601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061352" y="304800"/>
            <a:ext cx="3904848" cy="787400"/>
          </a:xfrm>
        </p:spPr>
        <p:txBody>
          <a:bodyPr>
            <a:normAutofit/>
          </a:bodyPr>
          <a:lstStyle/>
          <a:p>
            <a:r>
              <a:rPr lang="fi-FI" sz="3200" dirty="0" smtClean="0"/>
              <a:t>  Marian Anderson</a:t>
            </a:r>
            <a:endParaRPr lang="fi-FI" sz="3200" dirty="0"/>
          </a:p>
        </p:txBody>
      </p:sp>
      <p:sp>
        <p:nvSpPr>
          <p:cNvPr id="6" name="Tekstin paikkamerkki 5"/>
          <p:cNvSpPr>
            <a:spLocks noGrp="1"/>
          </p:cNvSpPr>
          <p:nvPr>
            <p:ph type="body" sz="half" idx="2"/>
          </p:nvPr>
        </p:nvSpPr>
        <p:spPr>
          <a:xfrm>
            <a:off x="5257800" y="1092200"/>
            <a:ext cx="3530600" cy="5562600"/>
          </a:xfrm>
        </p:spPr>
        <p:txBody>
          <a:bodyPr>
            <a:normAutofit/>
          </a:bodyPr>
          <a:lstStyle/>
          <a:p>
            <a:r>
              <a:rPr lang="fi-FI" sz="2800" dirty="0" smtClean="0"/>
              <a:t>27.2.1897 – 8.4.1993 </a:t>
            </a:r>
          </a:p>
          <a:p>
            <a:r>
              <a:rPr lang="fi-FI" sz="2000" dirty="0" err="1" smtClean="0"/>
              <a:t>war</a:t>
            </a:r>
            <a:r>
              <a:rPr lang="fi-FI" sz="2000" dirty="0" smtClean="0"/>
              <a:t> </a:t>
            </a:r>
            <a:r>
              <a:rPr lang="fi-FI" sz="2000" dirty="0"/>
              <a:t>eine </a:t>
            </a:r>
            <a:r>
              <a:rPr lang="fi-FI" sz="2000" dirty="0" err="1"/>
              <a:t>US-amerikanische</a:t>
            </a:r>
            <a:r>
              <a:rPr lang="fi-FI" sz="2000" dirty="0"/>
              <a:t> </a:t>
            </a:r>
            <a:r>
              <a:rPr lang="fi-FI" sz="2000" dirty="0" err="1" smtClean="0"/>
              <a:t>Opernsängerin</a:t>
            </a:r>
            <a:r>
              <a:rPr lang="fi-FI" sz="2000" dirty="0" smtClean="0"/>
              <a:t> in der </a:t>
            </a:r>
            <a:r>
              <a:rPr lang="fi-FI" sz="2000" dirty="0" err="1" smtClean="0"/>
              <a:t>Stimmlage</a:t>
            </a:r>
            <a:r>
              <a:rPr lang="fi-FI" sz="2000" b="1" dirty="0" smtClean="0"/>
              <a:t> Alt</a:t>
            </a:r>
            <a:r>
              <a:rPr lang="fi-FI" sz="2000" dirty="0" smtClean="0"/>
              <a:t>.</a:t>
            </a:r>
          </a:p>
          <a:p>
            <a:r>
              <a:rPr lang="fi-FI" sz="2000" dirty="0" smtClean="0"/>
              <a:t>Der </a:t>
            </a:r>
            <a:r>
              <a:rPr lang="fi-FI" sz="2000" dirty="0" err="1" smtClean="0"/>
              <a:t>Komponist</a:t>
            </a:r>
            <a:r>
              <a:rPr lang="fi-FI" sz="2000" dirty="0" smtClean="0"/>
              <a:t> Jean </a:t>
            </a:r>
            <a:r>
              <a:rPr lang="fi-FI" sz="2000" b="1" dirty="0" smtClean="0"/>
              <a:t>Sibelius</a:t>
            </a:r>
            <a:r>
              <a:rPr lang="fi-FI" sz="2000" dirty="0" smtClean="0"/>
              <a:t> </a:t>
            </a:r>
            <a:r>
              <a:rPr lang="fi-FI" sz="2000" dirty="0" err="1" smtClean="0"/>
              <a:t>und</a:t>
            </a:r>
            <a:r>
              <a:rPr lang="fi-FI" sz="2000" dirty="0" smtClean="0"/>
              <a:t> der </a:t>
            </a:r>
            <a:r>
              <a:rPr lang="fi-FI" sz="2000" dirty="0" err="1" smtClean="0"/>
              <a:t>Dirigent</a:t>
            </a:r>
            <a:r>
              <a:rPr lang="fi-FI" sz="2000" dirty="0" smtClean="0"/>
              <a:t> </a:t>
            </a:r>
            <a:r>
              <a:rPr lang="fi-FI" sz="2000" dirty="0" err="1" smtClean="0"/>
              <a:t>Arturo</a:t>
            </a:r>
            <a:r>
              <a:rPr lang="fi-FI" sz="2000" dirty="0" smtClean="0"/>
              <a:t> </a:t>
            </a:r>
            <a:r>
              <a:rPr lang="fi-FI" sz="2000" b="1" dirty="0" err="1" smtClean="0"/>
              <a:t>Toscanin</a:t>
            </a:r>
            <a:r>
              <a:rPr lang="fi-FI" sz="2000" dirty="0" err="1" smtClean="0"/>
              <a:t>i</a:t>
            </a:r>
            <a:r>
              <a:rPr lang="fi-FI" sz="2000" dirty="0" smtClean="0"/>
              <a:t>, der </a:t>
            </a:r>
            <a:r>
              <a:rPr lang="fi-FI" sz="2000" dirty="0" err="1" smtClean="0"/>
              <a:t>einige</a:t>
            </a:r>
            <a:r>
              <a:rPr lang="fi-FI" sz="2000" dirty="0" smtClean="0"/>
              <a:t> </a:t>
            </a:r>
            <a:r>
              <a:rPr lang="fi-FI" sz="2000" dirty="0" err="1" smtClean="0"/>
              <a:t>Konzerte</a:t>
            </a:r>
            <a:r>
              <a:rPr lang="fi-FI" sz="2000" dirty="0" smtClean="0"/>
              <a:t> </a:t>
            </a:r>
            <a:r>
              <a:rPr lang="fi-FI" sz="2000" dirty="0" err="1" smtClean="0"/>
              <a:t>für</a:t>
            </a:r>
            <a:r>
              <a:rPr lang="fi-FI" sz="2000" dirty="0" smtClean="0"/>
              <a:t> </a:t>
            </a:r>
            <a:r>
              <a:rPr lang="fi-FI" sz="2000" dirty="0" err="1" smtClean="0"/>
              <a:t>sie</a:t>
            </a:r>
            <a:r>
              <a:rPr lang="fi-FI" sz="2000" dirty="0" smtClean="0"/>
              <a:t> </a:t>
            </a:r>
            <a:r>
              <a:rPr lang="fi-FI" sz="2000" dirty="0" err="1" smtClean="0"/>
              <a:t>dirigierte</a:t>
            </a:r>
            <a:r>
              <a:rPr lang="fi-FI" sz="2000" dirty="0" smtClean="0"/>
              <a:t>, </a:t>
            </a:r>
            <a:r>
              <a:rPr lang="fi-FI" sz="2000" dirty="0" err="1" smtClean="0"/>
              <a:t>priesen</a:t>
            </a:r>
            <a:r>
              <a:rPr lang="fi-FI" sz="2000" dirty="0" smtClean="0"/>
              <a:t> </a:t>
            </a:r>
            <a:r>
              <a:rPr lang="fi-FI" sz="2000" dirty="0" err="1" smtClean="0"/>
              <a:t>ihre</a:t>
            </a:r>
            <a:r>
              <a:rPr lang="fi-FI" sz="2000" dirty="0" smtClean="0"/>
              <a:t> </a:t>
            </a:r>
            <a:r>
              <a:rPr lang="fi-FI" sz="2000" dirty="0" err="1" smtClean="0"/>
              <a:t>Stimme</a:t>
            </a:r>
            <a:r>
              <a:rPr lang="fi-FI" sz="2000" dirty="0" smtClean="0"/>
              <a:t> </a:t>
            </a:r>
            <a:r>
              <a:rPr lang="fi-FI" sz="2000" dirty="0" err="1" smtClean="0"/>
              <a:t>als</a:t>
            </a:r>
            <a:r>
              <a:rPr lang="fi-FI" sz="2000" dirty="0" smtClean="0"/>
              <a:t> </a:t>
            </a:r>
            <a:r>
              <a:rPr lang="fi-FI" sz="2000" b="1" dirty="0" err="1" smtClean="0"/>
              <a:t>Jahrhundertbegabung</a:t>
            </a:r>
            <a:r>
              <a:rPr lang="fi-FI" sz="2400" dirty="0" smtClean="0"/>
              <a:t>.  </a:t>
            </a:r>
            <a:endParaRPr lang="fi-FI" sz="2400" dirty="0"/>
          </a:p>
        </p:txBody>
      </p:sp>
      <p:pic>
        <p:nvPicPr>
          <p:cNvPr id="9" name="Kuvan paikkamerkki 8"/>
          <p:cNvPicPr>
            <a:picLocks noGrp="1" noChangeAspect="1"/>
          </p:cNvPicPr>
          <p:nvPr>
            <p:ph type="pic" idx="1"/>
          </p:nvPr>
        </p:nvPicPr>
        <p:blipFill rotWithShape="1">
          <a:blip r:embed="rId3"/>
          <a:srcRect l="-4890" t="1134" b="840"/>
          <a:stretch/>
        </p:blipFill>
        <p:spPr>
          <a:xfrm>
            <a:off x="0" y="304800"/>
            <a:ext cx="5061352" cy="5562600"/>
          </a:xfrm>
        </p:spPr>
      </p:pic>
      <p:sp>
        <p:nvSpPr>
          <p:cNvPr id="11" name="Suorakulmio 10"/>
          <p:cNvSpPr/>
          <p:nvPr/>
        </p:nvSpPr>
        <p:spPr>
          <a:xfrm>
            <a:off x="5562600" y="5445036"/>
            <a:ext cx="3327400" cy="646331"/>
          </a:xfrm>
          <a:prstGeom prst="rect">
            <a:avLst/>
          </a:prstGeom>
        </p:spPr>
        <p:txBody>
          <a:bodyPr wrap="square">
            <a:spAutoFit/>
          </a:bodyPr>
          <a:lstStyle/>
          <a:p>
            <a:r>
              <a:rPr lang="fi-FI" dirty="0">
                <a:hlinkClick r:id="rId4"/>
              </a:rPr>
              <a:t>www.youtube.com/watch?v=10MKStHFm04</a:t>
            </a:r>
            <a:r>
              <a:rPr lang="fi-FI" dirty="0"/>
              <a:t> </a:t>
            </a:r>
          </a:p>
        </p:txBody>
      </p:sp>
    </p:spTree>
    <p:extLst>
      <p:ext uri="{BB962C8B-B14F-4D97-AF65-F5344CB8AC3E}">
        <p14:creationId xmlns:p14="http://schemas.microsoft.com/office/powerpoint/2010/main" val="11631635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457200" y="508000"/>
            <a:ext cx="8432800" cy="5632312"/>
          </a:xfrm>
          <a:prstGeom prst="rect">
            <a:avLst/>
          </a:prstGeom>
        </p:spPr>
        <p:txBody>
          <a:bodyPr wrap="square">
            <a:spAutoFit/>
          </a:bodyPr>
          <a:lstStyle/>
          <a:p>
            <a:r>
              <a:rPr lang="de-DE" sz="3600" dirty="0"/>
              <a:t>In BRD wurden mindestens 5000 schwer geschädigte Kinder geboren, Weltweit mindestens 10 000</a:t>
            </a:r>
            <a:r>
              <a:rPr lang="de-DE" sz="3600" dirty="0" smtClean="0"/>
              <a:t>.</a:t>
            </a:r>
          </a:p>
          <a:p>
            <a:r>
              <a:rPr lang="de-DE" sz="3600" dirty="0" smtClean="0"/>
              <a:t> </a:t>
            </a:r>
            <a:r>
              <a:rPr lang="de-DE" sz="3600" dirty="0"/>
              <a:t>In Staaten, wo Thalidomid </a:t>
            </a:r>
            <a:r>
              <a:rPr lang="de-DE" sz="3600" dirty="0" smtClean="0"/>
              <a:t>nicht rezeptfrei </a:t>
            </a:r>
            <a:r>
              <a:rPr lang="de-DE" sz="3600" dirty="0"/>
              <a:t>war, war der Zahl der Geschädigten weniger, z.B. UK 500, Schweden 50, Finnland 20, Österreich und </a:t>
            </a:r>
            <a:r>
              <a:rPr lang="de-DE" sz="3600" dirty="0" smtClean="0"/>
              <a:t>Schweiz </a:t>
            </a:r>
            <a:r>
              <a:rPr lang="de-DE" sz="3600" dirty="0"/>
              <a:t>etwa 10</a:t>
            </a:r>
            <a:r>
              <a:rPr lang="de-DE" sz="3600" dirty="0" smtClean="0"/>
              <a:t>.</a:t>
            </a:r>
          </a:p>
          <a:p>
            <a:r>
              <a:rPr lang="de-DE" sz="3600" dirty="0" smtClean="0"/>
              <a:t> </a:t>
            </a:r>
            <a:r>
              <a:rPr lang="de-DE" sz="3600" dirty="0"/>
              <a:t>In den </a:t>
            </a:r>
            <a:r>
              <a:rPr lang="de-DE" sz="3600" dirty="0" smtClean="0"/>
              <a:t>USA wurde </a:t>
            </a:r>
            <a:r>
              <a:rPr lang="de-DE" sz="3600" dirty="0"/>
              <a:t>Thalidomid von FDA nicht lizenziert. </a:t>
            </a:r>
            <a:endParaRPr lang="fi-FI" sz="3600" dirty="0"/>
          </a:p>
        </p:txBody>
      </p:sp>
    </p:spTree>
    <p:extLst>
      <p:ext uri="{BB962C8B-B14F-4D97-AF65-F5344CB8AC3E}">
        <p14:creationId xmlns:p14="http://schemas.microsoft.com/office/powerpoint/2010/main" val="2928516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30213996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744779" cy="6858000"/>
          </a:xfrm>
          <a:prstGeom prst="rect">
            <a:avLst/>
          </a:prstGeom>
        </p:spPr>
      </p:pic>
      <p:sp>
        <p:nvSpPr>
          <p:cNvPr id="9" name="Otsikko 8"/>
          <p:cNvSpPr>
            <a:spLocks noGrp="1"/>
          </p:cNvSpPr>
          <p:nvPr>
            <p:ph type="title"/>
          </p:nvPr>
        </p:nvSpPr>
        <p:spPr>
          <a:xfrm>
            <a:off x="5257800" y="273050"/>
            <a:ext cx="3429000" cy="45719"/>
          </a:xfrm>
        </p:spPr>
        <p:txBody>
          <a:bodyPr>
            <a:normAutofit fontScale="90000"/>
          </a:bodyPr>
          <a:lstStyle/>
          <a:p>
            <a:endParaRPr lang="fi-FI" dirty="0"/>
          </a:p>
        </p:txBody>
      </p:sp>
      <p:sp>
        <p:nvSpPr>
          <p:cNvPr id="10" name="Sisällön paikkamerkki 9"/>
          <p:cNvSpPr>
            <a:spLocks noGrp="1"/>
          </p:cNvSpPr>
          <p:nvPr>
            <p:ph idx="1"/>
          </p:nvPr>
        </p:nvSpPr>
        <p:spPr>
          <a:xfrm>
            <a:off x="4675885" y="1376690"/>
            <a:ext cx="5111750" cy="4749473"/>
          </a:xfrm>
        </p:spPr>
        <p:txBody>
          <a:bodyPr/>
          <a:lstStyle/>
          <a:p>
            <a:r>
              <a:rPr lang="fi-FI" dirty="0" err="1" smtClean="0"/>
              <a:t>Geb</a:t>
            </a:r>
            <a:r>
              <a:rPr lang="fi-FI" dirty="0" smtClean="0"/>
              <a:t>. 9.Nov.1959 </a:t>
            </a:r>
            <a:endParaRPr lang="fi-FI" dirty="0"/>
          </a:p>
        </p:txBody>
      </p:sp>
      <p:sp>
        <p:nvSpPr>
          <p:cNvPr id="11" name="Tekstin paikkamerkki 10"/>
          <p:cNvSpPr>
            <a:spLocks noGrp="1"/>
          </p:cNvSpPr>
          <p:nvPr>
            <p:ph type="body" sz="half" idx="2"/>
          </p:nvPr>
        </p:nvSpPr>
        <p:spPr>
          <a:xfrm>
            <a:off x="5054600" y="1"/>
            <a:ext cx="4089399" cy="6858000"/>
          </a:xfrm>
        </p:spPr>
        <p:txBody>
          <a:bodyPr>
            <a:normAutofit/>
          </a:bodyPr>
          <a:lstStyle/>
          <a:p>
            <a:endParaRPr lang="fi-FI" dirty="0" smtClean="0"/>
          </a:p>
          <a:p>
            <a:r>
              <a:rPr lang="fi-FI" sz="4000" dirty="0" smtClean="0"/>
              <a:t>Thomas </a:t>
            </a:r>
            <a:r>
              <a:rPr lang="fi-FI" sz="4000" dirty="0" err="1" smtClean="0"/>
              <a:t>Quasthoff</a:t>
            </a:r>
            <a:endParaRPr lang="fi-FI" sz="4000" dirty="0" smtClean="0"/>
          </a:p>
          <a:p>
            <a:endParaRPr lang="fi-FI" sz="2400" dirty="0"/>
          </a:p>
          <a:p>
            <a:endParaRPr lang="fi-FI" sz="2400" dirty="0" smtClean="0"/>
          </a:p>
          <a:p>
            <a:r>
              <a:rPr lang="fi-FI" sz="3200" dirty="0" err="1" smtClean="0"/>
              <a:t>Ein</a:t>
            </a:r>
            <a:r>
              <a:rPr lang="fi-FI" sz="3200" dirty="0" smtClean="0"/>
              <a:t> </a:t>
            </a:r>
            <a:r>
              <a:rPr lang="fi-FI" sz="3200" dirty="0" err="1"/>
              <a:t>w</a:t>
            </a:r>
            <a:r>
              <a:rPr lang="fi-FI" sz="3200" dirty="0" err="1" smtClean="0"/>
              <a:t>eltberühmter</a:t>
            </a:r>
            <a:r>
              <a:rPr lang="fi-FI" sz="3200" dirty="0" smtClean="0"/>
              <a:t> </a:t>
            </a:r>
            <a:r>
              <a:rPr lang="fi-FI" sz="3200" dirty="0" err="1" smtClean="0"/>
              <a:t>Bassbariton</a:t>
            </a:r>
            <a:endParaRPr lang="fi-FI" sz="3200" dirty="0" smtClean="0"/>
          </a:p>
          <a:p>
            <a:r>
              <a:rPr lang="fi-FI" sz="3200" dirty="0" err="1" smtClean="0"/>
              <a:t>Gesangspädagoge</a:t>
            </a:r>
            <a:endParaRPr lang="fi-FI" sz="3200" dirty="0" smtClean="0"/>
          </a:p>
          <a:p>
            <a:r>
              <a:rPr lang="fi-FI" sz="3200" dirty="0" err="1"/>
              <a:t>Professor</a:t>
            </a:r>
            <a:r>
              <a:rPr lang="fi-FI" sz="3200" dirty="0"/>
              <a:t> </a:t>
            </a:r>
            <a:r>
              <a:rPr lang="fi-FI" sz="3200" dirty="0" err="1"/>
              <a:t>für</a:t>
            </a:r>
            <a:r>
              <a:rPr lang="fi-FI" sz="3200" dirty="0"/>
              <a:t> </a:t>
            </a:r>
            <a:r>
              <a:rPr lang="fi-FI" sz="3200" dirty="0" err="1"/>
              <a:t>Gesang</a:t>
            </a:r>
            <a:r>
              <a:rPr lang="fi-FI" sz="3200" dirty="0"/>
              <a:t> an der </a:t>
            </a:r>
            <a:r>
              <a:rPr lang="fi-FI" sz="3200" dirty="0" err="1" smtClean="0"/>
              <a:t>Hochschule</a:t>
            </a:r>
            <a:r>
              <a:rPr lang="fi-FI" sz="3200" dirty="0" smtClean="0"/>
              <a:t> </a:t>
            </a:r>
            <a:r>
              <a:rPr lang="fi-FI" sz="3200" dirty="0" err="1" smtClean="0"/>
              <a:t>für</a:t>
            </a:r>
            <a:r>
              <a:rPr lang="fi-FI" sz="3200" dirty="0" smtClean="0"/>
              <a:t> </a:t>
            </a:r>
            <a:r>
              <a:rPr lang="fi-FI" sz="3200" dirty="0" err="1" smtClean="0"/>
              <a:t>Musik</a:t>
            </a:r>
            <a:r>
              <a:rPr lang="fi-FI" sz="3200" dirty="0" smtClean="0"/>
              <a:t> ”</a:t>
            </a:r>
            <a:r>
              <a:rPr lang="fi-FI" sz="3200" dirty="0" err="1" smtClean="0"/>
              <a:t>Hanns</a:t>
            </a:r>
            <a:r>
              <a:rPr lang="fi-FI" sz="3200" dirty="0" smtClean="0"/>
              <a:t> </a:t>
            </a:r>
            <a:r>
              <a:rPr lang="fi-FI" sz="3200" dirty="0" err="1" smtClean="0"/>
              <a:t>Eisler</a:t>
            </a:r>
            <a:r>
              <a:rPr lang="fi-FI" sz="3200" dirty="0" smtClean="0"/>
              <a:t>” Berlin </a:t>
            </a:r>
          </a:p>
          <a:p>
            <a:endParaRPr lang="fi-FI" sz="2400" dirty="0"/>
          </a:p>
        </p:txBody>
      </p:sp>
      <p:sp>
        <p:nvSpPr>
          <p:cNvPr id="2" name="Suorakulmio 1"/>
          <p:cNvSpPr/>
          <p:nvPr/>
        </p:nvSpPr>
        <p:spPr>
          <a:xfrm>
            <a:off x="5257800" y="6126163"/>
            <a:ext cx="3363012" cy="646331"/>
          </a:xfrm>
          <a:prstGeom prst="rect">
            <a:avLst/>
          </a:prstGeom>
        </p:spPr>
        <p:txBody>
          <a:bodyPr wrap="square">
            <a:spAutoFit/>
          </a:bodyPr>
          <a:lstStyle/>
          <a:p>
            <a:r>
              <a:rPr lang="fi-FI" dirty="0" smtClean="0">
                <a:hlinkClick r:id="rId4"/>
              </a:rPr>
              <a:t>www.youtube.com/watch?v=#2C8039</a:t>
            </a:r>
            <a:endParaRPr lang="fi-FI" dirty="0">
              <a:hlinkClick r:id="rId4"/>
            </a:endParaRPr>
          </a:p>
        </p:txBody>
      </p:sp>
    </p:spTree>
    <p:extLst>
      <p:ext uri="{BB962C8B-B14F-4D97-AF65-F5344CB8AC3E}">
        <p14:creationId xmlns:p14="http://schemas.microsoft.com/office/powerpoint/2010/main" val="27025612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753535" y="-254000"/>
            <a:ext cx="11074401" cy="8305800"/>
          </a:xfrm>
          <a:prstGeom prst="rect">
            <a:avLst/>
          </a:prstGeom>
        </p:spPr>
      </p:pic>
    </p:spTree>
    <p:extLst>
      <p:ext uri="{BB962C8B-B14F-4D97-AF65-F5344CB8AC3E}">
        <p14:creationId xmlns:p14="http://schemas.microsoft.com/office/powerpoint/2010/main" val="41529383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74095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Die </a:t>
            </a:r>
            <a:r>
              <a:rPr lang="fi-FI" dirty="0" err="1" smtClean="0"/>
              <a:t>Herkunft</a:t>
            </a:r>
            <a:r>
              <a:rPr lang="fi-FI" dirty="0" smtClean="0"/>
              <a:t>:</a:t>
            </a:r>
            <a:endParaRPr lang="fi-FI" dirty="0"/>
          </a:p>
        </p:txBody>
      </p:sp>
      <p:sp>
        <p:nvSpPr>
          <p:cNvPr id="3" name="Sisällön paikkamerkki 2"/>
          <p:cNvSpPr>
            <a:spLocks noGrp="1"/>
          </p:cNvSpPr>
          <p:nvPr>
            <p:ph idx="1"/>
          </p:nvPr>
        </p:nvSpPr>
        <p:spPr/>
        <p:txBody>
          <a:bodyPr/>
          <a:lstStyle/>
          <a:p>
            <a:r>
              <a:rPr lang="de-DE" dirty="0" smtClean="0"/>
              <a:t>Eine mittelalterige </a:t>
            </a:r>
            <a:r>
              <a:rPr lang="de-DE" dirty="0"/>
              <a:t>s</a:t>
            </a:r>
            <a:r>
              <a:rPr lang="de-DE" dirty="0" smtClean="0"/>
              <a:t>kandinavische Ballade über Herr Olof und einer Elfe.</a:t>
            </a:r>
          </a:p>
          <a:p>
            <a:r>
              <a:rPr lang="de-DE" dirty="0" smtClean="0"/>
              <a:t>.(Bekannt in  Dänemark, Schweden und schwedisches Finnland)</a:t>
            </a:r>
          </a:p>
          <a:p>
            <a:r>
              <a:rPr lang="de-DE" dirty="0" smtClean="0"/>
              <a:t>Eine dänische Variante:  </a:t>
            </a:r>
            <a:r>
              <a:rPr lang="de-DE" dirty="0" err="1" smtClean="0"/>
              <a:t>Ellerkongens</a:t>
            </a:r>
            <a:r>
              <a:rPr lang="de-DE" dirty="0" smtClean="0"/>
              <a:t> Dotter</a:t>
            </a:r>
          </a:p>
          <a:p>
            <a:pPr lvl="1"/>
            <a:r>
              <a:rPr lang="de-DE" dirty="0" smtClean="0"/>
              <a:t>Dän. Eller = Elf, Erle</a:t>
            </a:r>
          </a:p>
          <a:p>
            <a:r>
              <a:rPr lang="de-DE" dirty="0" smtClean="0"/>
              <a:t>Übersetzt in das Deutsche von Herder:</a:t>
            </a:r>
          </a:p>
          <a:p>
            <a:pPr lvl="1"/>
            <a:r>
              <a:rPr lang="de-DE" dirty="0" smtClean="0"/>
              <a:t>”</a:t>
            </a:r>
            <a:r>
              <a:rPr lang="de-DE" b="1" dirty="0" err="1" smtClean="0"/>
              <a:t>ERL</a:t>
            </a:r>
            <a:r>
              <a:rPr lang="de-DE" dirty="0" err="1" smtClean="0"/>
              <a:t>könig</a:t>
            </a:r>
            <a:r>
              <a:rPr lang="de-DE" dirty="0" smtClean="0"/>
              <a:t> ” (sollte ”</a:t>
            </a:r>
            <a:r>
              <a:rPr lang="de-DE" b="1" dirty="0" err="1" smtClean="0"/>
              <a:t>ELF</a:t>
            </a:r>
            <a:r>
              <a:rPr lang="de-DE" dirty="0" err="1" smtClean="0"/>
              <a:t>könig</a:t>
            </a:r>
            <a:r>
              <a:rPr lang="de-DE" dirty="0" smtClean="0"/>
              <a:t>” sein)</a:t>
            </a:r>
          </a:p>
          <a:p>
            <a:pPr lvl="1"/>
            <a:endParaRPr lang="fi-FI" dirty="0" smtClean="0"/>
          </a:p>
          <a:p>
            <a:endParaRPr lang="fi-FI" dirty="0"/>
          </a:p>
        </p:txBody>
      </p:sp>
    </p:spTree>
    <p:extLst>
      <p:ext uri="{BB962C8B-B14F-4D97-AF65-F5344CB8AC3E}">
        <p14:creationId xmlns:p14="http://schemas.microsoft.com/office/powerpoint/2010/main" val="27617911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0" y="457200"/>
            <a:ext cx="9144000" cy="5922280"/>
          </a:xfrm>
          <a:prstGeom prst="rect">
            <a:avLst/>
          </a:prstGeom>
        </p:spPr>
      </p:pic>
    </p:spTree>
    <p:extLst>
      <p:ext uri="{BB962C8B-B14F-4D97-AF65-F5344CB8AC3E}">
        <p14:creationId xmlns:p14="http://schemas.microsoft.com/office/powerpoint/2010/main" val="1362332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533400" y="381000"/>
            <a:ext cx="7721600" cy="7663634"/>
          </a:xfrm>
          <a:prstGeom prst="rect">
            <a:avLst/>
          </a:prstGeom>
        </p:spPr>
        <p:txBody>
          <a:bodyPr wrap="square">
            <a:spAutoFit/>
          </a:bodyPr>
          <a:lstStyle/>
          <a:p>
            <a:r>
              <a:rPr lang="de-DE" sz="2400" b="1" dirty="0" smtClean="0"/>
              <a:t>Erlkönigs Tochter</a:t>
            </a:r>
          </a:p>
          <a:p>
            <a:r>
              <a:rPr lang="de-DE" sz="2400" b="1" i="1" dirty="0" smtClean="0"/>
              <a:t>Johann Gottfried Herder</a:t>
            </a:r>
          </a:p>
          <a:p>
            <a:r>
              <a:rPr lang="de-DE" sz="2400" b="1" dirty="0" smtClean="0"/>
              <a:t>(1744 - 1803)</a:t>
            </a:r>
          </a:p>
          <a:p>
            <a:endParaRPr lang="de-DE" sz="2400" b="1" dirty="0" smtClean="0"/>
          </a:p>
          <a:p>
            <a:r>
              <a:rPr lang="de-DE" sz="2400" dirty="0" smtClean="0"/>
              <a:t>Herr </a:t>
            </a:r>
            <a:r>
              <a:rPr lang="de-DE" sz="2400" dirty="0" err="1" smtClean="0"/>
              <a:t>Oluf</a:t>
            </a:r>
            <a:r>
              <a:rPr lang="de-DE" sz="2400" dirty="0" smtClean="0"/>
              <a:t> reitet spät und weit,</a:t>
            </a:r>
          </a:p>
          <a:p>
            <a:r>
              <a:rPr lang="de-DE" sz="2400" dirty="0" smtClean="0"/>
              <a:t>Zu bieten auf seine </a:t>
            </a:r>
            <a:r>
              <a:rPr lang="de-DE" sz="2400" dirty="0" err="1" smtClean="0"/>
              <a:t>Hochzeitsleut</a:t>
            </a:r>
            <a:r>
              <a:rPr lang="de-DE" sz="2400" dirty="0" smtClean="0"/>
              <a:t>;</a:t>
            </a:r>
          </a:p>
          <a:p>
            <a:r>
              <a:rPr lang="de-DE" sz="2400" dirty="0" smtClean="0"/>
              <a:t>Da tanzen die Elfen auf grünem Land,</a:t>
            </a:r>
          </a:p>
          <a:p>
            <a:r>
              <a:rPr lang="de-DE" sz="2400" dirty="0" smtClean="0"/>
              <a:t>Erlkönigs Tochter reicht ihm die Hand.</a:t>
            </a:r>
          </a:p>
          <a:p>
            <a:endParaRPr lang="de-DE" sz="2400" dirty="0" smtClean="0"/>
          </a:p>
          <a:p>
            <a:r>
              <a:rPr lang="de-DE" sz="2400" dirty="0" smtClean="0"/>
              <a:t>»Willkommen, Herr </a:t>
            </a:r>
            <a:r>
              <a:rPr lang="de-DE" sz="2400" dirty="0" err="1" smtClean="0"/>
              <a:t>Oluf</a:t>
            </a:r>
            <a:r>
              <a:rPr lang="de-DE" sz="2400" dirty="0" smtClean="0"/>
              <a:t>! Was eilst von hier?</a:t>
            </a:r>
          </a:p>
          <a:p>
            <a:r>
              <a:rPr lang="de-DE" sz="2400" dirty="0" smtClean="0"/>
              <a:t>Tritt her in den Reihen und tanz mit mir.«</a:t>
            </a:r>
          </a:p>
          <a:p>
            <a:r>
              <a:rPr lang="de-DE" sz="2400" dirty="0" smtClean="0"/>
              <a:t>»Ich darf nicht tanzen, nicht tanzen ich mag,</a:t>
            </a:r>
          </a:p>
          <a:p>
            <a:r>
              <a:rPr lang="de-DE" sz="2400" dirty="0" smtClean="0"/>
              <a:t>Frühmorgen ist mein Hochzeitstag.«</a:t>
            </a:r>
          </a:p>
          <a:p>
            <a:r>
              <a:rPr lang="de-DE" sz="2400" b="1" dirty="0" err="1" smtClean="0"/>
              <a:t>u.s.w</a:t>
            </a:r>
            <a:r>
              <a:rPr lang="de-DE" sz="2400" b="1" dirty="0" smtClean="0"/>
              <a:t>.</a:t>
            </a:r>
          </a:p>
          <a:p>
            <a:r>
              <a:rPr lang="de-DE" sz="2400" b="1" dirty="0" smtClean="0"/>
              <a:t>Das Ablehnen kostet Herr </a:t>
            </a:r>
            <a:r>
              <a:rPr lang="de-DE" sz="2400" b="1" dirty="0" err="1" smtClean="0"/>
              <a:t>Oluf</a:t>
            </a:r>
            <a:r>
              <a:rPr lang="de-DE" sz="2400" b="1" dirty="0" smtClean="0"/>
              <a:t> sein Leben.</a:t>
            </a:r>
          </a:p>
          <a:p>
            <a:r>
              <a:rPr lang="de-DE" sz="1600" dirty="0" smtClean="0"/>
              <a:t>Der ganze Text:</a:t>
            </a:r>
            <a:endParaRPr lang="de-DE" sz="1600" dirty="0"/>
          </a:p>
          <a:p>
            <a:r>
              <a:rPr lang="de-DE" sz="2400" b="1" dirty="0" smtClean="0"/>
              <a:t> </a:t>
            </a:r>
          </a:p>
          <a:p>
            <a:endParaRPr lang="de-DE" sz="2400" b="1" dirty="0" smtClean="0"/>
          </a:p>
          <a:p>
            <a:endParaRPr lang="de-DE" sz="2400" b="1" dirty="0" smtClean="0"/>
          </a:p>
          <a:p>
            <a:endParaRPr lang="is-IS" b="1" dirty="0" smtClean="0"/>
          </a:p>
          <a:p>
            <a:endParaRPr lang="fi-FI" dirty="0"/>
          </a:p>
        </p:txBody>
      </p:sp>
      <p:sp>
        <p:nvSpPr>
          <p:cNvPr id="2" name="Suorakulmio 1"/>
          <p:cNvSpPr/>
          <p:nvPr/>
        </p:nvSpPr>
        <p:spPr>
          <a:xfrm>
            <a:off x="533400" y="6114534"/>
            <a:ext cx="5720498" cy="369332"/>
          </a:xfrm>
          <a:prstGeom prst="rect">
            <a:avLst/>
          </a:prstGeom>
        </p:spPr>
        <p:txBody>
          <a:bodyPr wrap="square">
            <a:spAutoFit/>
          </a:bodyPr>
          <a:lstStyle/>
          <a:p>
            <a:r>
              <a:rPr lang="fi-FI" dirty="0" smtClean="0">
                <a:hlinkClick r:id="rId3"/>
              </a:rPr>
              <a:t>gutenberg.spiegel.de/  H#2CD58A</a:t>
            </a:r>
            <a:endParaRPr lang="fi-FI" dirty="0">
              <a:hlinkClick r:id="rId3"/>
            </a:endParaRPr>
          </a:p>
        </p:txBody>
      </p:sp>
    </p:spTree>
    <p:extLst>
      <p:ext uri="{BB962C8B-B14F-4D97-AF65-F5344CB8AC3E}">
        <p14:creationId xmlns:p14="http://schemas.microsoft.com/office/powerpoint/2010/main" val="35832391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316085" y="468478"/>
            <a:ext cx="8356600" cy="11018396"/>
          </a:xfrm>
          <a:prstGeom prst="rect">
            <a:avLst/>
          </a:prstGeom>
        </p:spPr>
        <p:txBody>
          <a:bodyPr wrap="square">
            <a:spAutoFit/>
          </a:bodyPr>
          <a:lstStyle/>
          <a:p>
            <a:pPr>
              <a:lnSpc>
                <a:spcPct val="130000"/>
              </a:lnSpc>
            </a:pPr>
            <a:r>
              <a:rPr lang="de-DE" sz="4000" dirty="0" smtClean="0"/>
              <a:t>Zum</a:t>
            </a:r>
            <a:r>
              <a:rPr lang="de-DE" sz="4000" b="1" dirty="0" smtClean="0"/>
              <a:t> </a:t>
            </a:r>
            <a:r>
              <a:rPr lang="de-DE" sz="4000" b="1" i="1" dirty="0" smtClean="0"/>
              <a:t>Erlkönig</a:t>
            </a:r>
            <a:r>
              <a:rPr lang="de-DE" sz="4000" b="1" dirty="0" smtClean="0"/>
              <a:t> </a:t>
            </a:r>
            <a:r>
              <a:rPr lang="de-DE" sz="4000" dirty="0" smtClean="0"/>
              <a:t>inspiriert worden sein soll </a:t>
            </a:r>
            <a:r>
              <a:rPr lang="de-DE" sz="4000" b="1" dirty="0" smtClean="0"/>
              <a:t>Goethe</a:t>
            </a:r>
            <a:r>
              <a:rPr lang="de-DE" sz="4000" dirty="0" smtClean="0"/>
              <a:t> während seines Aufenthaltes in</a:t>
            </a:r>
            <a:r>
              <a:rPr lang="de-DE" sz="4000" b="1" dirty="0" smtClean="0"/>
              <a:t> Jena </a:t>
            </a:r>
            <a:r>
              <a:rPr lang="de-DE" sz="4000" dirty="0" smtClean="0"/>
              <a:t>durch eine Nachricht , nach der ein Bauer aus dem nahen Dorf </a:t>
            </a:r>
            <a:r>
              <a:rPr lang="de-DE" sz="4000" b="1" dirty="0" err="1" smtClean="0"/>
              <a:t>Kunitz</a:t>
            </a:r>
            <a:r>
              <a:rPr lang="de-DE" sz="4000" dirty="0" smtClean="0"/>
              <a:t> mit seinem kranken Kind zum Arzt an der Universität ritt.</a:t>
            </a:r>
          </a:p>
          <a:p>
            <a:pPr>
              <a:lnSpc>
                <a:spcPct val="130000"/>
              </a:lnSpc>
            </a:pPr>
            <a:r>
              <a:rPr lang="de-DE" sz="4000" dirty="0" smtClean="0"/>
              <a:t>(</a:t>
            </a:r>
            <a:r>
              <a:rPr lang="de-DE" sz="4000" dirty="0" err="1" smtClean="0"/>
              <a:t>Wikipedia.de</a:t>
            </a:r>
            <a:r>
              <a:rPr lang="de-DE" sz="4000" dirty="0" smtClean="0"/>
              <a:t>)</a:t>
            </a:r>
          </a:p>
          <a:p>
            <a:endParaRPr lang="fi-FI" sz="4000"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a:p>
        </p:txBody>
      </p:sp>
    </p:spTree>
    <p:extLst>
      <p:ext uri="{BB962C8B-B14F-4D97-AF65-F5344CB8AC3E}">
        <p14:creationId xmlns:p14="http://schemas.microsoft.com/office/powerpoint/2010/main" val="3398555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0" y="-198057"/>
            <a:ext cx="9152467" cy="6864350"/>
          </a:xfrm>
          <a:prstGeom prst="rect">
            <a:avLst/>
          </a:prstGeom>
        </p:spPr>
      </p:pic>
      <p:sp>
        <p:nvSpPr>
          <p:cNvPr id="3" name="Otsikko 2"/>
          <p:cNvSpPr>
            <a:spLocks noGrp="1"/>
          </p:cNvSpPr>
          <p:nvPr>
            <p:ph type="title"/>
          </p:nvPr>
        </p:nvSpPr>
        <p:spPr>
          <a:xfrm>
            <a:off x="457200" y="274638"/>
            <a:ext cx="8229600" cy="671913"/>
          </a:xfrm>
        </p:spPr>
        <p:txBody>
          <a:bodyPr>
            <a:normAutofit/>
          </a:bodyPr>
          <a:lstStyle/>
          <a:p>
            <a:r>
              <a:rPr lang="de-DE" sz="2000" dirty="0" smtClean="0"/>
              <a:t>Das Dorf </a:t>
            </a:r>
            <a:r>
              <a:rPr lang="de-DE" sz="2000" dirty="0" err="1" smtClean="0"/>
              <a:t>Kunitz</a:t>
            </a:r>
            <a:r>
              <a:rPr lang="de-DE" sz="2000" dirty="0" smtClean="0"/>
              <a:t>, heute ein Jenaer Stadtteil. Im Hintergrund Jenaer Zentrum.</a:t>
            </a:r>
            <a:endParaRPr lang="de-DE" sz="2000" dirty="0"/>
          </a:p>
        </p:txBody>
      </p:sp>
    </p:spTree>
    <p:extLst>
      <p:ext uri="{BB962C8B-B14F-4D97-AF65-F5344CB8AC3E}">
        <p14:creationId xmlns:p14="http://schemas.microsoft.com/office/powerpoint/2010/main" val="35947753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1136</TotalTime>
  <Words>1022</Words>
  <Application>Microsoft Macintosh PowerPoint</Application>
  <PresentationFormat>Näytössä katseltava diaesitys (4:3)</PresentationFormat>
  <Paragraphs>96</Paragraphs>
  <Slides>21</Slides>
  <Notes>8</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Office-teema</vt:lpstr>
      <vt:lpstr>ERLKÖNIG J.W.v.Goethe Franz Schubert</vt:lpstr>
      <vt:lpstr>  Marian Anderson</vt:lpstr>
      <vt:lpstr>PowerPoint-esitys</vt:lpstr>
      <vt:lpstr>PowerPoint-esitys</vt:lpstr>
      <vt:lpstr>Die Herkunft:</vt:lpstr>
      <vt:lpstr>PowerPoint-esitys</vt:lpstr>
      <vt:lpstr>PowerPoint-esitys</vt:lpstr>
      <vt:lpstr>PowerPoint-esitys</vt:lpstr>
      <vt:lpstr>Das Dorf Kunitz, heute ein Jenaer Stadtteil. Im Hintergrund Jenaer Zentrum.</vt:lpstr>
      <vt:lpstr>PowerPoint-esitys</vt:lpstr>
      <vt:lpstr>Die Lage des Denkmals</vt:lpstr>
      <vt:lpstr>PowerPoint-esitys</vt:lpstr>
      <vt:lpstr>PowerPoint-esitys</vt:lpstr>
      <vt:lpstr>Geheimrat Goethe erfüllte sich 1817/18 einen lang gehegten Wunsch, indem er sich im Erker der "Grünen Tanne" - "welche mit allen schönsten Aussichten um Jena wetteifert" - einmietete, um dort "die sonnigen Stunden des Tages zuzubringen" - so Goethe schwärmerisch in einem Brief an den Minister Ch.G. von Voigt.  ( http://www.gasthaus-gruene-tanne.de )</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ERLKÖNIG</dc:title>
  <dc:creator>Office 2004 Test Drive User</dc:creator>
  <cp:lastModifiedBy>Office 2004 Test Drive User</cp:lastModifiedBy>
  <cp:revision>66</cp:revision>
  <dcterms:created xsi:type="dcterms:W3CDTF">2017-03-12T14:46:47Z</dcterms:created>
  <dcterms:modified xsi:type="dcterms:W3CDTF">2017-03-17T06:58:57Z</dcterms:modified>
</cp:coreProperties>
</file>