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1" r:id="rId5"/>
    <p:sldId id="258" r:id="rId6"/>
    <p:sldId id="259" r:id="rId7"/>
    <p:sldId id="276" r:id="rId8"/>
    <p:sldId id="269" r:id="rId9"/>
    <p:sldId id="260" r:id="rId10"/>
    <p:sldId id="277" r:id="rId11"/>
    <p:sldId id="262" r:id="rId12"/>
    <p:sldId id="263" r:id="rId13"/>
    <p:sldId id="279" r:id="rId14"/>
    <p:sldId id="264" r:id="rId15"/>
    <p:sldId id="278" r:id="rId16"/>
    <p:sldId id="272" r:id="rId17"/>
    <p:sldId id="273" r:id="rId18"/>
    <p:sldId id="274" r:id="rId19"/>
    <p:sldId id="265" r:id="rId20"/>
    <p:sldId id="266" r:id="rId21"/>
    <p:sldId id="267" r:id="rId22"/>
    <p:sldId id="268" r:id="rId23"/>
    <p:sldId id="261" r:id="rId24"/>
    <p:sldId id="280" r:id="rId25"/>
    <p:sldId id="292" r:id="rId26"/>
    <p:sldId id="293" r:id="rId27"/>
    <p:sldId id="294" r:id="rId28"/>
    <p:sldId id="275" r:id="rId29"/>
    <p:sldId id="291" r:id="rId30"/>
    <p:sldId id="29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6" r:id="rId41"/>
    <p:sldId id="297" r:id="rId42"/>
    <p:sldId id="298" r:id="rId43"/>
    <p:sldId id="299" r:id="rId44"/>
    <p:sldId id="301" r:id="rId45"/>
    <p:sldId id="302" r:id="rId46"/>
    <p:sldId id="300" r:id="rId47"/>
    <p:sldId id="295" r:id="rId4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0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C471-8905-48B1-9235-37C79F21C77B}" type="datetimeFigureOut">
              <a:rPr lang="fi-FI" smtClean="0"/>
              <a:pPr/>
              <a:t>1.9.2016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644F-7F4B-4115-90C6-A38C76EC10D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C471-8905-48B1-9235-37C79F21C77B}" type="datetimeFigureOut">
              <a:rPr lang="fi-FI" smtClean="0"/>
              <a:pPr/>
              <a:t>1.9.2016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644F-7F4B-4115-90C6-A38C76EC10D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C471-8905-48B1-9235-37C79F21C77B}" type="datetimeFigureOut">
              <a:rPr lang="fi-FI" smtClean="0"/>
              <a:pPr/>
              <a:t>1.9.2016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644F-7F4B-4115-90C6-A38C76EC10D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C471-8905-48B1-9235-37C79F21C77B}" type="datetimeFigureOut">
              <a:rPr lang="fi-FI" smtClean="0"/>
              <a:pPr/>
              <a:t>1.9.2016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644F-7F4B-4115-90C6-A38C76EC10D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C471-8905-48B1-9235-37C79F21C77B}" type="datetimeFigureOut">
              <a:rPr lang="fi-FI" smtClean="0"/>
              <a:pPr/>
              <a:t>1.9.2016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644F-7F4B-4115-90C6-A38C76EC10D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C471-8905-48B1-9235-37C79F21C77B}" type="datetimeFigureOut">
              <a:rPr lang="fi-FI" smtClean="0"/>
              <a:pPr/>
              <a:t>1.9.2016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644F-7F4B-4115-90C6-A38C76EC10D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C471-8905-48B1-9235-37C79F21C77B}" type="datetimeFigureOut">
              <a:rPr lang="fi-FI" smtClean="0"/>
              <a:pPr/>
              <a:t>1.9.2016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644F-7F4B-4115-90C6-A38C76EC10D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C471-8905-48B1-9235-37C79F21C77B}" type="datetimeFigureOut">
              <a:rPr lang="fi-FI" smtClean="0"/>
              <a:pPr/>
              <a:t>1.9.2016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644F-7F4B-4115-90C6-A38C76EC10D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C471-8905-48B1-9235-37C79F21C77B}" type="datetimeFigureOut">
              <a:rPr lang="fi-FI" smtClean="0"/>
              <a:pPr/>
              <a:t>1.9.2016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644F-7F4B-4115-90C6-A38C76EC10D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C471-8905-48B1-9235-37C79F21C77B}" type="datetimeFigureOut">
              <a:rPr lang="fi-FI" smtClean="0"/>
              <a:pPr/>
              <a:t>1.9.2016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644F-7F4B-4115-90C6-A38C76EC10D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C471-8905-48B1-9235-37C79F21C77B}" type="datetimeFigureOut">
              <a:rPr lang="fi-FI" smtClean="0"/>
              <a:pPr/>
              <a:t>1.9.2016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B644F-7F4B-4115-90C6-A38C76EC10D9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2C471-8905-48B1-9235-37C79F21C77B}" type="datetimeFigureOut">
              <a:rPr lang="fi-FI" smtClean="0"/>
              <a:pPr/>
              <a:t>1.9.2016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B644F-7F4B-4115-90C6-A38C76EC10D9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368151"/>
          </a:xfrm>
        </p:spPr>
        <p:txBody>
          <a:bodyPr/>
          <a:lstStyle/>
          <a:p>
            <a:r>
              <a:rPr lang="fi-FI" dirty="0" smtClean="0"/>
              <a:t>1. Jakso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 descr="go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764664"/>
            <a:ext cx="7272808" cy="50933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Etninen uskonto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Yhteistä omassa yhteisössä</a:t>
            </a:r>
          </a:p>
          <a:p>
            <a:r>
              <a:rPr lang="fi-FI" dirty="0" smtClean="0"/>
              <a:t>Rituaali (riitti, uskonnollinen meno)</a:t>
            </a:r>
          </a:p>
          <a:p>
            <a:r>
              <a:rPr lang="fi-FI" dirty="0" smtClean="0"/>
              <a:t>Tapa</a:t>
            </a:r>
          </a:p>
          <a:p>
            <a:r>
              <a:rPr lang="fi-FI" dirty="0" smtClean="0"/>
              <a:t>Myytit (jumalaistaru tai kertomus)</a:t>
            </a:r>
          </a:p>
          <a:p>
            <a:r>
              <a:rPr lang="fi-FI" dirty="0" smtClean="0"/>
              <a:t>Suullinen perimmäistieto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4149080"/>
            <a:ext cx="4400529" cy="24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10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Suomen luonnon uskonnot</a:t>
            </a:r>
            <a:endParaRPr lang="fi-FI" dirty="0"/>
          </a:p>
        </p:txBody>
      </p:sp>
      <p:pic>
        <p:nvPicPr>
          <p:cNvPr id="6" name="Sisällön paikkamerkki 5" descr="eepos-3-6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5544616" cy="4525963"/>
          </a:xfrm>
        </p:spPr>
      </p:pic>
      <p:pic>
        <p:nvPicPr>
          <p:cNvPr id="7" name="Kuva 6" descr="Thor-Mjollni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499186"/>
            <a:ext cx="3384376" cy="50088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ukk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2916804" cy="4032448"/>
          </a:xfrm>
        </p:spPr>
      </p:pic>
      <p:pic>
        <p:nvPicPr>
          <p:cNvPr id="5" name="Kuva 4" descr="ahti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149080"/>
            <a:ext cx="2257425" cy="2524125"/>
          </a:xfrm>
          <a:prstGeom prst="rect">
            <a:avLst/>
          </a:prstGeom>
        </p:spPr>
      </p:pic>
      <p:pic>
        <p:nvPicPr>
          <p:cNvPr id="6" name="Kuva 5" descr="ronkolta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774107"/>
            <a:ext cx="6084168" cy="4083893"/>
          </a:xfrm>
          <a:prstGeom prst="rect">
            <a:avLst/>
          </a:prstGeom>
        </p:spPr>
      </p:pic>
      <p:pic>
        <p:nvPicPr>
          <p:cNvPr id="7" name="Kuva 6" descr="karh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0"/>
            <a:ext cx="4903059" cy="29969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Animismi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Animismissa uskotaan luonnossa vaikuttaviin henkiin ja jumaluuksiin</a:t>
            </a:r>
          </a:p>
          <a:p>
            <a:r>
              <a:rPr lang="fi-FI" dirty="0" smtClean="0"/>
              <a:t>Kaikilla esineillä</a:t>
            </a:r>
          </a:p>
          <a:p>
            <a:pPr marL="0" indent="0">
              <a:buNone/>
            </a:pPr>
            <a:r>
              <a:rPr lang="fi-FI" dirty="0" smtClean="0"/>
              <a:t> ja olioilla on sielu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92896"/>
            <a:ext cx="3501608" cy="420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46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Toteemit ja tabut</a:t>
            </a:r>
            <a:endParaRPr lang="fi-FI" dirty="0"/>
          </a:p>
        </p:txBody>
      </p:sp>
      <p:pic>
        <p:nvPicPr>
          <p:cNvPr id="4" name="Sisällön paikkamerkki 3" descr="toteemipaalu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4216" y="1600200"/>
            <a:ext cx="6815568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r>
              <a:rPr lang="fi-FI" b="1" dirty="0" smtClean="0"/>
              <a:t>Tabu</a:t>
            </a:r>
            <a:r>
              <a:rPr lang="fi-FI" dirty="0" smtClean="0"/>
              <a:t> suojelee pyhiä paikkoja, asioita ja ihmisiä</a:t>
            </a:r>
          </a:p>
          <a:p>
            <a:r>
              <a:rPr lang="fi-FI" dirty="0" smtClean="0"/>
              <a:t>Tabu on kieltoja ja rajoituksia</a:t>
            </a:r>
          </a:p>
          <a:p>
            <a:r>
              <a:rPr lang="fi-FI" b="1" dirty="0" smtClean="0"/>
              <a:t>Toteemi </a:t>
            </a:r>
            <a:r>
              <a:rPr lang="fi-FI" dirty="0" smtClean="0"/>
              <a:t>yhteisön eläin tai kasvikuva</a:t>
            </a:r>
          </a:p>
          <a:p>
            <a:endParaRPr lang="fi-FI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6" y="2492896"/>
            <a:ext cx="8572188" cy="40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25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Pyhä kivi</a:t>
            </a:r>
            <a:endParaRPr lang="fi-FI" dirty="0"/>
          </a:p>
        </p:txBody>
      </p:sp>
      <p:pic>
        <p:nvPicPr>
          <p:cNvPr id="4" name="Sisällön paikkamerkki 3" descr="wulutiroc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2439" y="1600200"/>
            <a:ext cx="6039121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01jattilasenkivi_yle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9180"/>
            <a:ext cx="9144000" cy="686718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800px-Mosquée_Masjid_el_Haram_à_la_Mecqu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79367" cy="695952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sumu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20" y="332656"/>
            <a:ext cx="8644160" cy="64108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Uskontojen maailma</a:t>
            </a:r>
            <a:endParaRPr lang="fi-FI" dirty="0"/>
          </a:p>
        </p:txBody>
      </p:sp>
      <p:pic>
        <p:nvPicPr>
          <p:cNvPr id="4" name="Sisällön paikkamerkki 3" descr="munkkituc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3710" y="1923891"/>
            <a:ext cx="3116580" cy="387858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shamaan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23275"/>
            <a:ext cx="8712967" cy="6534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noitarumpu</a:t>
            </a:r>
            <a:endParaRPr lang="fi-FI" dirty="0"/>
          </a:p>
        </p:txBody>
      </p:sp>
      <p:pic>
        <p:nvPicPr>
          <p:cNvPr id="4" name="Sisällön paikkamerkki 3" descr="rump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48050" y="2367756"/>
            <a:ext cx="2247900" cy="2990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Tatuointi kuin </a:t>
            </a:r>
            <a:r>
              <a:rPr lang="fi-FI" dirty="0" err="1" smtClean="0"/>
              <a:t>totemikuva</a:t>
            </a:r>
            <a:endParaRPr lang="fi-FI" dirty="0"/>
          </a:p>
        </p:txBody>
      </p:sp>
      <p:pic>
        <p:nvPicPr>
          <p:cNvPr id="4" name="Sisällön paikkamerkki 3" descr="tatuoint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332037"/>
            <a:ext cx="4131902" cy="4525963"/>
          </a:xfrm>
        </p:spPr>
      </p:pic>
      <p:pic>
        <p:nvPicPr>
          <p:cNvPr id="5" name="Kuva 4" descr="tat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700808"/>
            <a:ext cx="3351614" cy="3791868"/>
          </a:xfrm>
          <a:prstGeom prst="rect">
            <a:avLst/>
          </a:prstGeom>
        </p:spPr>
      </p:pic>
      <p:pic>
        <p:nvPicPr>
          <p:cNvPr id="6" name="Kuva 5" descr="tatu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71964" y="3140968"/>
            <a:ext cx="3472036" cy="3472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Etniset uskonnot tänään</a:t>
            </a:r>
            <a:endParaRPr lang="fi-FI" dirty="0"/>
          </a:p>
        </p:txBody>
      </p:sp>
      <p:pic>
        <p:nvPicPr>
          <p:cNvPr id="4" name="Sisällön paikkamerkki 3" descr="wicca-satan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97973" y="1600200"/>
            <a:ext cx="354805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magia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Mm. </a:t>
            </a:r>
            <a:r>
              <a:rPr lang="fi-FI" dirty="0" err="1" smtClean="0"/>
              <a:t>Wigga-liike</a:t>
            </a:r>
            <a:endParaRPr lang="fi-FI" dirty="0" smtClean="0"/>
          </a:p>
          <a:p>
            <a:r>
              <a:rPr lang="fi-FI" dirty="0" smtClean="0"/>
              <a:t>Noituus on keskeistä</a:t>
            </a:r>
          </a:p>
          <a:p>
            <a:r>
              <a:rPr lang="fi-FI" dirty="0" smtClean="0"/>
              <a:t>Jumaluus on feministinen elinvoima</a:t>
            </a:r>
          </a:p>
          <a:p>
            <a:r>
              <a:rPr lang="fi-FI" dirty="0" smtClean="0"/>
              <a:t>Rituaaleissa yritetään hallita luonnonvoimia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87" y="3954902"/>
            <a:ext cx="4176464" cy="2937446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0080"/>
            <a:ext cx="1119320" cy="150012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51" y="0"/>
            <a:ext cx="2514833" cy="24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9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Maailman uskonnot</a:t>
            </a:r>
            <a:endParaRPr lang="fi-FI" dirty="0"/>
          </a:p>
        </p:txBody>
      </p:sp>
      <p:pic>
        <p:nvPicPr>
          <p:cNvPr id="4" name="Sisällön paikkamerkki 3" descr="embedded (1)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104" y="1988840"/>
            <a:ext cx="8909636" cy="37444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Religion_distributio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37826"/>
            <a:ext cx="8558782" cy="43554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Suuret uskonnot</a:t>
            </a:r>
            <a:endParaRPr lang="fi-FI"/>
          </a:p>
        </p:txBody>
      </p:sp>
      <p:pic>
        <p:nvPicPr>
          <p:cNvPr id="4" name="Sisällön paikkamerkki 3" descr="uskontotilas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951831"/>
            <a:ext cx="7620000" cy="3822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HINDULAISUUS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800" dirty="0" smtClean="0"/>
              <a:t>Maailman vanhin uskonto</a:t>
            </a:r>
          </a:p>
          <a:p>
            <a:r>
              <a:rPr lang="fi-FI" sz="2800" dirty="0" smtClean="0"/>
              <a:t>Intian varhaisista luonnon uskonnoista lähtenyt</a:t>
            </a:r>
          </a:p>
          <a:p>
            <a:r>
              <a:rPr lang="fi-FI" sz="2800" dirty="0" smtClean="0"/>
              <a:t>Veda-kirjallisuus 3000 v. vanhaa (pyhä kirja)</a:t>
            </a:r>
          </a:p>
          <a:p>
            <a:r>
              <a:rPr lang="fi-FI" sz="2800" dirty="0" smtClean="0"/>
              <a:t>Jumalia miljoonittain</a:t>
            </a:r>
          </a:p>
          <a:p>
            <a:r>
              <a:rPr lang="fi-FI" sz="2800" dirty="0" smtClean="0"/>
              <a:t>Kolmanneksi suurin maailmassa n. 1,2 miljardia</a:t>
            </a:r>
            <a:endParaRPr lang="fi-FI" sz="28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67020"/>
            <a:ext cx="3096344" cy="231034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267021"/>
            <a:ext cx="4551040" cy="23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2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Hindulaisuuden </a:t>
            </a:r>
            <a:r>
              <a:rPr lang="fi-FI" dirty="0" err="1" smtClean="0"/>
              <a:t>levinnäisyys</a:t>
            </a:r>
            <a:endParaRPr lang="fi-FI" dirty="0"/>
          </a:p>
        </p:txBody>
      </p:sp>
      <p:pic>
        <p:nvPicPr>
          <p:cNvPr id="4" name="Sisällön paikkamerkki 3" descr="550px-Hindu_distributio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74" y="1700808"/>
            <a:ext cx="9128726" cy="43319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Ihminen on uskonnollinen olento</a:t>
            </a:r>
            <a:endParaRPr lang="fi-FI" dirty="0"/>
          </a:p>
        </p:txBody>
      </p:sp>
      <p:pic>
        <p:nvPicPr>
          <p:cNvPr id="4" name="Sisällön paikkamerkki 3" descr="sieluun sattu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9255" y="2492896"/>
            <a:ext cx="7893184" cy="2736304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Pyhät kirjat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i-FI" dirty="0" smtClean="0"/>
          </a:p>
          <a:p>
            <a:r>
              <a:rPr lang="fi-FI" dirty="0" smtClean="0"/>
              <a:t>Veda-kirjat ja </a:t>
            </a:r>
            <a:r>
              <a:rPr lang="fi-FI" dirty="0" err="1" smtClean="0"/>
              <a:t>Bhagavad</a:t>
            </a:r>
            <a:r>
              <a:rPr lang="fi-FI" dirty="0" smtClean="0"/>
              <a:t> </a:t>
            </a:r>
            <a:r>
              <a:rPr lang="fi-FI" dirty="0" err="1" smtClean="0"/>
              <a:t>Gita</a:t>
            </a:r>
            <a:r>
              <a:rPr lang="fi-FI" dirty="0" smtClean="0"/>
              <a:t>.</a:t>
            </a:r>
          </a:p>
          <a:p>
            <a:pPr>
              <a:buFontTx/>
              <a:buChar char="-"/>
            </a:pPr>
            <a:r>
              <a:rPr lang="fi-FI" dirty="0" smtClean="0"/>
              <a:t>Vanhimmat tekstit n. 1000 </a:t>
            </a:r>
            <a:r>
              <a:rPr lang="fi-FI" dirty="0" err="1" smtClean="0"/>
              <a:t>eKr</a:t>
            </a:r>
            <a:endParaRPr lang="fi-FI" dirty="0" smtClean="0"/>
          </a:p>
          <a:p>
            <a:pPr>
              <a:buFontTx/>
              <a:buChar char="-"/>
            </a:pPr>
            <a:r>
              <a:rPr lang="fi-FI" dirty="0" smtClean="0"/>
              <a:t>Tekstit ovat ohjeita</a:t>
            </a:r>
          </a:p>
          <a:p>
            <a:pPr>
              <a:buNone/>
            </a:pPr>
            <a:r>
              <a:rPr lang="fi-FI" dirty="0" smtClean="0"/>
              <a:t> rituaalimenoihin</a:t>
            </a:r>
            <a:endParaRPr lang="fi-FI" dirty="0"/>
          </a:p>
        </p:txBody>
      </p:sp>
      <p:pic>
        <p:nvPicPr>
          <p:cNvPr id="4" name="Kuva 3" descr="Hindutempelcolomb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78184" y="2132856"/>
            <a:ext cx="3165816" cy="4221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Dharma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Hindu </a:t>
            </a:r>
            <a:r>
              <a:rPr lang="fi-FI" dirty="0" err="1" smtClean="0"/>
              <a:t>dharma</a:t>
            </a:r>
            <a:r>
              <a:rPr lang="fi-FI" dirty="0" smtClean="0"/>
              <a:t> – intialainen järjestys</a:t>
            </a:r>
          </a:p>
          <a:p>
            <a:r>
              <a:rPr lang="fi-FI" dirty="0" err="1" smtClean="0"/>
              <a:t>Dharma</a:t>
            </a:r>
            <a:r>
              <a:rPr lang="fi-FI" dirty="0"/>
              <a:t> </a:t>
            </a:r>
            <a:r>
              <a:rPr lang="fi-FI" dirty="0" smtClean="0"/>
              <a:t>ylläpitää kaikkeutta</a:t>
            </a:r>
          </a:p>
          <a:p>
            <a:r>
              <a:rPr lang="fi-FI" dirty="0" err="1" smtClean="0"/>
              <a:t>Dharman</a:t>
            </a:r>
            <a:r>
              <a:rPr lang="fi-FI" dirty="0" smtClean="0"/>
              <a:t> ratas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80928"/>
            <a:ext cx="3750667" cy="37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4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r>
              <a:rPr lang="fi-FI" dirty="0" smtClean="0"/>
              <a:t>Pääjumalat</a:t>
            </a:r>
            <a:br>
              <a:rPr lang="fi-FI" dirty="0" smtClean="0"/>
            </a:br>
            <a:r>
              <a:rPr lang="fi-FI" sz="2700" dirty="0" smtClean="0"/>
              <a:t>Brahma - maailman luoja</a:t>
            </a:r>
            <a:br>
              <a:rPr lang="fi-FI" sz="2700" dirty="0" smtClean="0"/>
            </a:br>
            <a:r>
              <a:rPr lang="fi-FI" sz="2700" dirty="0" err="1" smtClean="0"/>
              <a:t>Vishnu</a:t>
            </a:r>
            <a:r>
              <a:rPr lang="fi-FI" sz="2700" dirty="0" smtClean="0"/>
              <a:t> – rakkautta ja elämää ylläpitävä</a:t>
            </a:r>
            <a:br>
              <a:rPr lang="fi-FI" sz="2700" dirty="0" smtClean="0"/>
            </a:br>
            <a:r>
              <a:rPr lang="fi-FI" sz="2700" dirty="0" err="1" smtClean="0"/>
              <a:t>Shiva</a:t>
            </a:r>
            <a:r>
              <a:rPr lang="fi-FI" sz="2700" dirty="0" smtClean="0"/>
              <a:t> - tuhoava</a:t>
            </a:r>
            <a:endParaRPr lang="fi-FI" sz="27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05" y="2762762"/>
            <a:ext cx="6276190" cy="4095238"/>
          </a:xfrm>
        </p:spPr>
      </p:pic>
    </p:spTree>
    <p:extLst>
      <p:ext uri="{BB962C8B-B14F-4D97-AF65-F5344CB8AC3E}">
        <p14:creationId xmlns:p14="http://schemas.microsoft.com/office/powerpoint/2010/main" val="19129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Samsara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Samsara</a:t>
            </a:r>
            <a:r>
              <a:rPr lang="fi-FI" dirty="0" smtClean="0"/>
              <a:t>-elämän kiertokulku, jossa </a:t>
            </a:r>
            <a:r>
              <a:rPr lang="fi-FI" dirty="0" err="1" smtClean="0"/>
              <a:t>atman</a:t>
            </a:r>
            <a:r>
              <a:rPr lang="fi-FI" dirty="0" smtClean="0"/>
              <a:t> (sielu) siirtyy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348817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9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Karma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Teon ja seurauksen luonnonlaki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20888"/>
            <a:ext cx="7019394" cy="430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Atman</a:t>
            </a:r>
            <a:r>
              <a:rPr lang="fi-FI" dirty="0" smtClean="0"/>
              <a:t>, sielun ohjaaminen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Jooga</a:t>
            </a:r>
          </a:p>
          <a:p>
            <a:r>
              <a:rPr lang="fi-FI" dirty="0" smtClean="0"/>
              <a:t>Askeesi – karu elämäntapa</a:t>
            </a:r>
          </a:p>
          <a:p>
            <a:r>
              <a:rPr lang="fi-FI" dirty="0" smtClean="0"/>
              <a:t>Meditointi- mietiskely</a:t>
            </a:r>
            <a:endParaRPr lang="fi-FI" dirty="0"/>
          </a:p>
        </p:txBody>
      </p:sp>
      <p:pic>
        <p:nvPicPr>
          <p:cNvPr id="4" name="Kuva 3" descr="meditaatio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3573016"/>
            <a:ext cx="4000500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Moksa</a:t>
            </a:r>
            <a:r>
              <a:rPr lang="fi-FI" dirty="0" smtClean="0"/>
              <a:t> – </a:t>
            </a:r>
            <a:r>
              <a:rPr lang="fi-FI" dirty="0" err="1" smtClean="0"/>
              <a:t>atman</a:t>
            </a:r>
            <a:r>
              <a:rPr lang="fi-FI" dirty="0" smtClean="0"/>
              <a:t> vapautuu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Sielu (</a:t>
            </a:r>
            <a:r>
              <a:rPr lang="fi-FI" dirty="0" err="1" smtClean="0"/>
              <a:t>atman</a:t>
            </a:r>
            <a:r>
              <a:rPr lang="fi-FI" dirty="0" smtClean="0"/>
              <a:t>) sulautuu Brahmaniin, maailman henkeen</a:t>
            </a:r>
          </a:p>
          <a:p>
            <a:r>
              <a:rPr lang="fi-FI" dirty="0" smtClean="0"/>
              <a:t>Sielu pääsee irti jälleen syntymisestä</a:t>
            </a:r>
            <a:endParaRPr lang="fi-FI" dirty="0"/>
          </a:p>
        </p:txBody>
      </p:sp>
      <p:pic>
        <p:nvPicPr>
          <p:cNvPr id="4" name="Kuva 3" descr="mok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3356992"/>
            <a:ext cx="3467100" cy="323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Hindujen elämä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Rukouksessa mantra</a:t>
            </a:r>
          </a:p>
          <a:p>
            <a:r>
              <a:rPr lang="fi-FI" dirty="0" smtClean="0"/>
              <a:t>Temppeliuhri: kukka, riisi, hajuste, hedelmä</a:t>
            </a:r>
          </a:p>
          <a:p>
            <a:r>
              <a:rPr lang="fi-FI" dirty="0" smtClean="0"/>
              <a:t>Vuodessa paljon jumalien juhlapyhiä</a:t>
            </a:r>
          </a:p>
          <a:p>
            <a:r>
              <a:rPr lang="fi-FI" dirty="0" smtClean="0"/>
              <a:t>Pyhiinvaellus: Ganges-virta, </a:t>
            </a:r>
            <a:r>
              <a:rPr lang="fi-FI" dirty="0" err="1" smtClean="0"/>
              <a:t>Benares</a:t>
            </a:r>
            <a:endParaRPr lang="fi-FI" dirty="0" smtClean="0"/>
          </a:p>
          <a:p>
            <a:r>
              <a:rPr lang="fi-FI" dirty="0" smtClean="0"/>
              <a:t>Elämänkaaren seremoniat</a:t>
            </a:r>
            <a:endParaRPr lang="fi-FI" dirty="0"/>
          </a:p>
        </p:txBody>
      </p:sp>
      <p:pic>
        <p:nvPicPr>
          <p:cNvPr id="4" name="Kuva 3" descr="standard_Ganesh_i_prosesjon_under_festivalen_Ganeshacaturthi_DSC_001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4507320"/>
            <a:ext cx="3225552" cy="2136928"/>
          </a:xfrm>
          <a:prstGeom prst="rect">
            <a:avLst/>
          </a:prstGeom>
        </p:spPr>
      </p:pic>
      <p:pic>
        <p:nvPicPr>
          <p:cNvPr id="6" name="Kuva 5" descr="India_Goa_Hindu_Temple_at_Sioli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437112"/>
            <a:ext cx="3227851" cy="242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Ganges</a:t>
            </a:r>
            <a:endParaRPr lang="fi-FI" dirty="0"/>
          </a:p>
        </p:txBody>
      </p:sp>
      <p:pic>
        <p:nvPicPr>
          <p:cNvPr id="4" name="Sisällön paikkamerkki 3" descr="16221558420-woman-making-hindu-offering-ganges-river-triveni-ghat-rishikesh-ind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3898180" cy="2592288"/>
          </a:xfrm>
        </p:spPr>
      </p:pic>
      <p:pic>
        <p:nvPicPr>
          <p:cNvPr id="5" name="Kuva 4" descr="ganges-river-gan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124745"/>
            <a:ext cx="4932040" cy="2664296"/>
          </a:xfrm>
          <a:prstGeom prst="rect">
            <a:avLst/>
          </a:prstGeom>
        </p:spPr>
      </p:pic>
      <p:pic>
        <p:nvPicPr>
          <p:cNvPr id="6" name="Kuva 5" descr="gan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1312" y="3861048"/>
            <a:ext cx="4252688" cy="2679481"/>
          </a:xfrm>
          <a:prstGeom prst="rect">
            <a:avLst/>
          </a:prstGeom>
        </p:spPr>
      </p:pic>
      <p:pic>
        <p:nvPicPr>
          <p:cNvPr id="8" name="Kuva 7" descr="jamu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861048"/>
            <a:ext cx="4700032" cy="2643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 err="1" smtClean="0"/>
              <a:t>Benares</a:t>
            </a:r>
            <a:r>
              <a:rPr lang="fi-FI" dirty="0" smtClean="0"/>
              <a:t> </a:t>
            </a:r>
            <a:r>
              <a:rPr lang="fi-FI" dirty="0" err="1" smtClean="0"/>
              <a:t>-Varanasi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Gangesjoen varrella </a:t>
            </a:r>
          </a:p>
          <a:p>
            <a:pPr>
              <a:buNone/>
            </a:pPr>
            <a:r>
              <a:rPr lang="fi-FI" dirty="0" smtClean="0"/>
              <a:t>oleva pyhä kaupunki</a:t>
            </a:r>
          </a:p>
          <a:p>
            <a:r>
              <a:rPr lang="fi-FI" dirty="0" smtClean="0"/>
              <a:t>Joen ranta täynnä </a:t>
            </a:r>
          </a:p>
          <a:p>
            <a:pPr>
              <a:buNone/>
            </a:pPr>
            <a:r>
              <a:rPr lang="fi-FI" dirty="0" smtClean="0"/>
              <a:t>portaita kylpijöille</a:t>
            </a:r>
            <a:endParaRPr lang="fi-FI" dirty="0"/>
          </a:p>
        </p:txBody>
      </p:sp>
      <p:pic>
        <p:nvPicPr>
          <p:cNvPr id="4" name="Kuva 3" descr="Varanasi_coll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260648"/>
            <a:ext cx="4042902" cy="6422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2013-03-02-tulijoiden-uskonnollisuus-ei-havia-ajan-myot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56484"/>
            <a:ext cx="5976664" cy="6688171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Mantrat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Mietiskelyssä ja meditoinnissa käytetään mantraa mielenhallinnassa</a:t>
            </a:r>
          </a:p>
          <a:p>
            <a:r>
              <a:rPr lang="fi-FI" dirty="0" smtClean="0"/>
              <a:t>Tunnetuin on </a:t>
            </a:r>
            <a:r>
              <a:rPr lang="fi-FI" dirty="0" err="1" smtClean="0"/>
              <a:t>OM-tavu</a:t>
            </a:r>
            <a:r>
              <a:rPr lang="fi-FI" dirty="0" smtClean="0"/>
              <a:t> (”</a:t>
            </a:r>
            <a:r>
              <a:rPr lang="fi-FI" dirty="0" err="1" smtClean="0"/>
              <a:t>auummm</a:t>
            </a:r>
            <a:r>
              <a:rPr lang="fi-FI" dirty="0" smtClean="0"/>
              <a:t>”)</a:t>
            </a:r>
            <a:endParaRPr lang="fi-FI" dirty="0"/>
          </a:p>
        </p:txBody>
      </p:sp>
      <p:pic>
        <p:nvPicPr>
          <p:cNvPr id="4" name="Kuva 3" descr="220px-Aum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4365104"/>
            <a:ext cx="2095500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Temppeliuhri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Ihmiset pesevät jumalien kuvia pyhällä vedellä</a:t>
            </a:r>
          </a:p>
          <a:p>
            <a:r>
              <a:rPr lang="fi-FI" dirty="0" smtClean="0"/>
              <a:t>Jumalalle uhrataan kukkien ja riisin lisäksi valoa (lampun liekki)</a:t>
            </a:r>
            <a:endParaRPr lang="fi-FI" dirty="0"/>
          </a:p>
        </p:txBody>
      </p:sp>
      <p:pic>
        <p:nvPicPr>
          <p:cNvPr id="5" name="Kuva 4" descr="uhrilahja-katukivetyksel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3573016"/>
            <a:ext cx="2972048" cy="2972048"/>
          </a:xfrm>
          <a:prstGeom prst="rect">
            <a:avLst/>
          </a:prstGeom>
        </p:spPr>
      </p:pic>
      <p:pic>
        <p:nvPicPr>
          <p:cNvPr id="6" name="Kuva 5" descr="Deepaval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284984"/>
            <a:ext cx="4876800" cy="3249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Deepavali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Valonjuhla</a:t>
            </a:r>
          </a:p>
          <a:p>
            <a:r>
              <a:rPr lang="fi-FI" dirty="0" smtClean="0"/>
              <a:t>Loka-marraskuun vaiheessa</a:t>
            </a:r>
          </a:p>
          <a:p>
            <a:r>
              <a:rPr lang="fi-FI" dirty="0" smtClean="0"/>
              <a:t>Juhlassa kylvetään seesam-öljyssä tai Ganges-virrassa – kylpy poistaa synnin</a:t>
            </a:r>
            <a:endParaRPr lang="fi-FI" dirty="0"/>
          </a:p>
        </p:txBody>
      </p:sp>
      <p:pic>
        <p:nvPicPr>
          <p:cNvPr id="4" name="Kuva 3" descr="latau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548680"/>
            <a:ext cx="2981325" cy="1533525"/>
          </a:xfrm>
          <a:prstGeom prst="rect">
            <a:avLst/>
          </a:prstGeom>
        </p:spPr>
      </p:pic>
      <p:pic>
        <p:nvPicPr>
          <p:cNvPr id="5" name="Kuva 4" descr="Deepavali-4-1125x5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3861048"/>
            <a:ext cx="6300192" cy="2800086"/>
          </a:xfrm>
          <a:prstGeom prst="rect">
            <a:avLst/>
          </a:prstGeom>
        </p:spPr>
      </p:pic>
      <p:pic>
        <p:nvPicPr>
          <p:cNvPr id="6" name="Kuva 5" descr="8466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0"/>
            <a:ext cx="2931219" cy="165310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Elämänkaaren seremoniat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Nimenanto</a:t>
            </a:r>
          </a:p>
          <a:p>
            <a:r>
              <a:rPr lang="fi-FI" dirty="0" smtClean="0"/>
              <a:t>Avioliitto</a:t>
            </a:r>
          </a:p>
          <a:p>
            <a:r>
              <a:rPr lang="fi-FI" dirty="0" smtClean="0"/>
              <a:t>Hautaus </a:t>
            </a:r>
            <a:endParaRPr lang="fi-FI" dirty="0"/>
          </a:p>
        </p:txBody>
      </p:sp>
      <p:pic>
        <p:nvPicPr>
          <p:cNvPr id="4" name="Kuva 3" descr="HinduDevoteeNep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1484784"/>
            <a:ext cx="5034260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 descr="5501983019_d7744fbae2_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764021" cy="3573016"/>
          </a:xfrm>
        </p:spPr>
      </p:pic>
      <p:pic>
        <p:nvPicPr>
          <p:cNvPr id="5" name="Kuva 4" descr="balinese_wedding06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4692" y="3541607"/>
            <a:ext cx="4939308" cy="3316393"/>
          </a:xfrm>
          <a:prstGeom prst="rect">
            <a:avLst/>
          </a:prstGeom>
        </p:spPr>
      </p:pic>
      <p:pic>
        <p:nvPicPr>
          <p:cNvPr id="6" name="Kuva 5" descr="hindu-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404665"/>
            <a:ext cx="4283968" cy="2851218"/>
          </a:xfrm>
          <a:prstGeom prst="rect">
            <a:avLst/>
          </a:prstGeom>
        </p:spPr>
      </p:pic>
      <p:pic>
        <p:nvPicPr>
          <p:cNvPr id="7" name="Kuva 6" descr="pakistan-hindu-society-wedding_7f2112e8-c346-11e5-878d-765e7b48378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73016"/>
            <a:ext cx="4379979" cy="328498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79698" y="3584773"/>
            <a:ext cx="4364302" cy="3273227"/>
          </a:xfrm>
        </p:spPr>
      </p:pic>
      <p:pic>
        <p:nvPicPr>
          <p:cNvPr id="5" name="Kuva 4" descr="P92506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260648"/>
            <a:ext cx="4900553" cy="3222114"/>
          </a:xfrm>
          <a:prstGeom prst="rect">
            <a:avLst/>
          </a:prstGeom>
        </p:spPr>
      </p:pic>
      <p:pic>
        <p:nvPicPr>
          <p:cNvPr id="6" name="Kuva 5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79912"/>
            <a:ext cx="5463606" cy="307808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Pyhä lehmä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Yltäkylläisyyden ja hedelmällisyyden vertauskuva</a:t>
            </a:r>
          </a:p>
          <a:p>
            <a:r>
              <a:rPr lang="fi-FI" dirty="0" smtClean="0"/>
              <a:t>Yhdistyy äiti maahan</a:t>
            </a:r>
            <a:endParaRPr lang="fi-FI" dirty="0"/>
          </a:p>
        </p:txBody>
      </p:sp>
      <p:pic>
        <p:nvPicPr>
          <p:cNvPr id="4" name="Kuva 3" descr="in179625-intia-jaipurin-tuulten-palatsiin179426-intia-jaipurin-kaupunginpalatsin-sisc3a4c3a4nkc3a4yntiin179509-intia-pyhic3a4-lehmic3a4-jaipuris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01008"/>
            <a:ext cx="9144000" cy="298481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Hindulainen</a:t>
            </a:r>
            <a:endParaRPr lang="fi-FI" dirty="0"/>
          </a:p>
        </p:txBody>
      </p:sp>
      <p:pic>
        <p:nvPicPr>
          <p:cNvPr id="4" name="Sisällön paikkamerkki 3" descr="175px-Assamese_wom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936104" cy="1476370"/>
          </a:xfrm>
        </p:spPr>
      </p:pic>
      <p:pic>
        <p:nvPicPr>
          <p:cNvPr id="5" name="Kuva 4" descr="200px-Babasteve-Woman_in_Darjeel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404664"/>
            <a:ext cx="1016000" cy="1524000"/>
          </a:xfrm>
          <a:prstGeom prst="rect">
            <a:avLst/>
          </a:prstGeom>
        </p:spPr>
      </p:pic>
      <p:pic>
        <p:nvPicPr>
          <p:cNvPr id="6" name="Kuva 5" descr="hind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492896"/>
            <a:ext cx="3584110" cy="3996283"/>
          </a:xfrm>
          <a:prstGeom prst="rect">
            <a:avLst/>
          </a:prstGeom>
        </p:spPr>
      </p:pic>
      <p:pic>
        <p:nvPicPr>
          <p:cNvPr id="7" name="Kuva 6" descr="Meet-The-Ex-Hindu-Who-Converted-108000-People-To-Islam-600x4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2420888"/>
            <a:ext cx="5522979" cy="4142234"/>
          </a:xfrm>
          <a:prstGeom prst="rect">
            <a:avLst/>
          </a:prstGeom>
        </p:spPr>
      </p:pic>
      <p:pic>
        <p:nvPicPr>
          <p:cNvPr id="8" name="Kuva 7" descr="merki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404664"/>
            <a:ext cx="2704314" cy="16682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Hedelmällisyyden jumalatar</a:t>
            </a:r>
            <a:endParaRPr lang="fi-FI" dirty="0"/>
          </a:p>
        </p:txBody>
      </p:sp>
      <p:pic>
        <p:nvPicPr>
          <p:cNvPr id="4" name="Sisällön paikkamerkki 3" descr="ven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268760"/>
            <a:ext cx="2736303" cy="5142046"/>
          </a:xfrm>
        </p:spPr>
      </p:pic>
      <p:pic>
        <p:nvPicPr>
          <p:cNvPr id="5" name="Kuva 4" descr="astar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484784"/>
            <a:ext cx="2325098" cy="2809228"/>
          </a:xfrm>
          <a:prstGeom prst="rect">
            <a:avLst/>
          </a:prstGeom>
        </p:spPr>
      </p:pic>
      <p:pic>
        <p:nvPicPr>
          <p:cNvPr id="6" name="Kuva 5" descr="Afrodite Milo_Carvalho de Magalhaes 2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412776"/>
            <a:ext cx="2401532" cy="5146552"/>
          </a:xfrm>
          <a:prstGeom prst="rect">
            <a:avLst/>
          </a:prstGeom>
        </p:spPr>
      </p:pic>
      <p:pic>
        <p:nvPicPr>
          <p:cNvPr id="7" name="Kuva 6" descr="2013-12-16-14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331640" y="3789040"/>
            <a:ext cx="1641625" cy="29249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Näkyvä ja näkymätön todellisuus</a:t>
            </a:r>
            <a:endParaRPr lang="fi-FI" dirty="0"/>
          </a:p>
        </p:txBody>
      </p:sp>
      <p:pic>
        <p:nvPicPr>
          <p:cNvPr id="4" name="Sisällön paikkamerkki 3" descr="zeus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5172075" cy="3105150"/>
          </a:xfrm>
        </p:spPr>
      </p:pic>
      <p:pic>
        <p:nvPicPr>
          <p:cNvPr id="5" name="Kuva 4" descr="Zeus_Jupiter_Greek_God_Art_17_zeus_vs_cron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340768"/>
            <a:ext cx="2438400" cy="3157728"/>
          </a:xfrm>
          <a:prstGeom prst="rect">
            <a:avLst/>
          </a:prstGeom>
        </p:spPr>
      </p:pic>
      <p:pic>
        <p:nvPicPr>
          <p:cNvPr id="6" name="Kuva 5" descr="juma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3429000"/>
            <a:ext cx="3096344" cy="29473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Pyhä-sakraali</a:t>
            </a:r>
            <a:br>
              <a:rPr lang="fi-FI" dirty="0" smtClean="0"/>
            </a:br>
            <a:r>
              <a:rPr lang="fi-FI" dirty="0" smtClean="0"/>
              <a:t>Arki-profaani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Pyhä eroaa arkipäiväisestä, se herättää kunnioitusta</a:t>
            </a:r>
          </a:p>
          <a:p>
            <a:r>
              <a:rPr lang="fi-FI" dirty="0" smtClean="0"/>
              <a:t>Jumaluus on pyhä, se liittyy tuonpuoleiseen</a:t>
            </a:r>
          </a:p>
          <a:p>
            <a:r>
              <a:rPr lang="fi-FI" dirty="0" smtClean="0"/>
              <a:t>Pyhäpäivä: </a:t>
            </a:r>
          </a:p>
          <a:p>
            <a:r>
              <a:rPr lang="fi-FI" dirty="0" smtClean="0"/>
              <a:t>Sunnuntai, kristityt</a:t>
            </a:r>
          </a:p>
          <a:p>
            <a:r>
              <a:rPr lang="fi-FI" dirty="0" smtClean="0"/>
              <a:t>Lauantai, juutalaiset</a:t>
            </a:r>
          </a:p>
          <a:p>
            <a:r>
              <a:rPr lang="fi-FI" dirty="0" smtClean="0"/>
              <a:t>Perjantai, islamilaiset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813" y="3573016"/>
            <a:ext cx="4211960" cy="14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38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Jumalat</a:t>
            </a:r>
            <a:endParaRPr lang="fi-FI" dirty="0"/>
          </a:p>
        </p:txBody>
      </p:sp>
      <p:pic>
        <p:nvPicPr>
          <p:cNvPr id="4" name="Sisällön paikkamerkki 3" descr="Egyptin-Jumalat-88974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29012" y="1958181"/>
            <a:ext cx="2085975" cy="3810000"/>
          </a:xfrm>
        </p:spPr>
      </p:pic>
      <p:pic>
        <p:nvPicPr>
          <p:cNvPr id="5" name="Kuva 4" descr="Hermes_Diaktoros_(Earth-616)_God_of_spe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58674" cy="5157192"/>
          </a:xfrm>
          <a:prstGeom prst="rect">
            <a:avLst/>
          </a:prstGeom>
        </p:spPr>
      </p:pic>
      <p:pic>
        <p:nvPicPr>
          <p:cNvPr id="6" name="Kuva 5" descr="maxresdefaul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4684638"/>
            <a:ext cx="3491880" cy="1964183"/>
          </a:xfrm>
          <a:prstGeom prst="rect">
            <a:avLst/>
          </a:prstGeom>
        </p:spPr>
      </p:pic>
      <p:pic>
        <p:nvPicPr>
          <p:cNvPr id="7" name="Kuva 6" descr="god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2060848"/>
            <a:ext cx="3144026" cy="22018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Etniset uskonnot (luonnon uskonnot)</a:t>
            </a:r>
            <a:endParaRPr lang="fi-FI" dirty="0"/>
          </a:p>
        </p:txBody>
      </p:sp>
      <p:pic>
        <p:nvPicPr>
          <p:cNvPr id="4" name="Sisällön paikkamerkki 3" descr="forestdancebyniin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436800"/>
            <a:ext cx="7128791" cy="5004411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336</Words>
  <Application>Microsoft Office PowerPoint</Application>
  <PresentationFormat>Näytössä katseltava diaesitys (4:3)</PresentationFormat>
  <Paragraphs>99</Paragraphs>
  <Slides>47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Office-teema</vt:lpstr>
      <vt:lpstr>1. Jakso</vt:lpstr>
      <vt:lpstr>Uskontojen maailma</vt:lpstr>
      <vt:lpstr>Ihminen on uskonnollinen olento</vt:lpstr>
      <vt:lpstr>PowerPoint-esitys</vt:lpstr>
      <vt:lpstr>Hedelmällisyyden jumalatar</vt:lpstr>
      <vt:lpstr>Näkyvä ja näkymätön todellisuus</vt:lpstr>
      <vt:lpstr>Pyhä-sakraali Arki-profaani</vt:lpstr>
      <vt:lpstr>Jumalat</vt:lpstr>
      <vt:lpstr>Etniset uskonnot (luonnon uskonnot)</vt:lpstr>
      <vt:lpstr>Etninen uskonto</vt:lpstr>
      <vt:lpstr>Suomen luonnon uskonnot</vt:lpstr>
      <vt:lpstr>PowerPoint-esitys</vt:lpstr>
      <vt:lpstr>Animismi</vt:lpstr>
      <vt:lpstr>Toteemit ja tabut</vt:lpstr>
      <vt:lpstr>PowerPoint-esitys</vt:lpstr>
      <vt:lpstr>Pyhä kivi</vt:lpstr>
      <vt:lpstr>PowerPoint-esitys</vt:lpstr>
      <vt:lpstr>PowerPoint-esitys</vt:lpstr>
      <vt:lpstr>PowerPoint-esitys</vt:lpstr>
      <vt:lpstr>PowerPoint-esitys</vt:lpstr>
      <vt:lpstr>noitarumpu</vt:lpstr>
      <vt:lpstr>Tatuointi kuin totemikuva</vt:lpstr>
      <vt:lpstr>Etniset uskonnot tänään</vt:lpstr>
      <vt:lpstr>magia</vt:lpstr>
      <vt:lpstr>Maailman uskonnot</vt:lpstr>
      <vt:lpstr>PowerPoint-esitys</vt:lpstr>
      <vt:lpstr>Suuret uskonnot</vt:lpstr>
      <vt:lpstr>HINDULAISUUS</vt:lpstr>
      <vt:lpstr>Hindulaisuuden levinnäisyys</vt:lpstr>
      <vt:lpstr>Pyhät kirjat</vt:lpstr>
      <vt:lpstr>Dharma</vt:lpstr>
      <vt:lpstr>Pääjumalat Brahma - maailman luoja Vishnu – rakkautta ja elämää ylläpitävä Shiva - tuhoava</vt:lpstr>
      <vt:lpstr>Samsara</vt:lpstr>
      <vt:lpstr>Karma</vt:lpstr>
      <vt:lpstr>Atman, sielun ohjaaminen</vt:lpstr>
      <vt:lpstr>Moksa – atman vapautuu</vt:lpstr>
      <vt:lpstr>Hindujen elämä</vt:lpstr>
      <vt:lpstr>Ganges</vt:lpstr>
      <vt:lpstr>Benares -Varanasi</vt:lpstr>
      <vt:lpstr>Mantrat</vt:lpstr>
      <vt:lpstr>Temppeliuhri</vt:lpstr>
      <vt:lpstr>Deepavali</vt:lpstr>
      <vt:lpstr>Elämänkaaren seremoniat</vt:lpstr>
      <vt:lpstr>PowerPoint-esitys</vt:lpstr>
      <vt:lpstr>PowerPoint-esitys</vt:lpstr>
      <vt:lpstr>Pyhä lehmä</vt:lpstr>
      <vt:lpstr>Hindulainen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Jakso</dc:title>
  <dc:creator>Iskä</dc:creator>
  <cp:lastModifiedBy>yaoppilas</cp:lastModifiedBy>
  <cp:revision>31</cp:revision>
  <dcterms:created xsi:type="dcterms:W3CDTF">2016-08-03T18:09:01Z</dcterms:created>
  <dcterms:modified xsi:type="dcterms:W3CDTF">2016-09-01T08:42:31Z</dcterms:modified>
</cp:coreProperties>
</file>