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56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10CE54-1AF4-4DEF-AD12-D6D14DFACD8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B6F678A-897A-4BD9-82D5-F26AADB78DAB}">
      <dgm:prSet phldrT="[Teksti]"/>
      <dgm:spPr/>
      <dgm:t>
        <a:bodyPr/>
        <a:lstStyle/>
        <a:p>
          <a:r>
            <a:rPr lang="fi-FI" b="1" dirty="0"/>
            <a:t>Fyysinen ympäristö</a:t>
          </a:r>
        </a:p>
      </dgm:t>
    </dgm:pt>
    <dgm:pt modelId="{601F2E51-D767-4897-AE05-15749C2017A3}" type="parTrans" cxnId="{DC4CC8B3-4796-410F-BF7C-756ACCDD1513}">
      <dgm:prSet/>
      <dgm:spPr/>
      <dgm:t>
        <a:bodyPr/>
        <a:lstStyle/>
        <a:p>
          <a:endParaRPr lang="fi-FI"/>
        </a:p>
      </dgm:t>
    </dgm:pt>
    <dgm:pt modelId="{D8B54768-689F-4671-968F-BE2D706E8FEB}" type="sibTrans" cxnId="{DC4CC8B3-4796-410F-BF7C-756ACCDD1513}">
      <dgm:prSet/>
      <dgm:spPr/>
      <dgm:t>
        <a:bodyPr/>
        <a:lstStyle/>
        <a:p>
          <a:endParaRPr lang="fi-FI"/>
        </a:p>
      </dgm:t>
    </dgm:pt>
    <dgm:pt modelId="{017AD4B5-F4A9-4BEA-B5B4-A0847D1098A9}">
      <dgm:prSet phldrT="[Teksti]" custT="1"/>
      <dgm:spPr/>
      <dgm:t>
        <a:bodyPr/>
        <a:lstStyle/>
        <a:p>
          <a:r>
            <a:rPr lang="fi-FI" sz="2800" b="1" dirty="0"/>
            <a:t>Rakennettu ympäristö</a:t>
          </a:r>
        </a:p>
        <a:p>
          <a:r>
            <a:rPr lang="fi-FI" sz="2000" b="0" dirty="0"/>
            <a:t>asuminen, työpaikat, liikenne,  kulkuyhteydet, palvelut, harrastukset</a:t>
          </a:r>
        </a:p>
      </dgm:t>
    </dgm:pt>
    <dgm:pt modelId="{F39F590B-D95B-4DB1-A532-57481A67281C}" type="parTrans" cxnId="{B91302D2-9C06-4674-80E9-297B5C335F41}">
      <dgm:prSet/>
      <dgm:spPr/>
      <dgm:t>
        <a:bodyPr/>
        <a:lstStyle/>
        <a:p>
          <a:endParaRPr lang="fi-FI"/>
        </a:p>
      </dgm:t>
    </dgm:pt>
    <dgm:pt modelId="{69D39FAF-8053-4B93-B749-6CC4E61E592F}" type="sibTrans" cxnId="{B91302D2-9C06-4674-80E9-297B5C335F41}">
      <dgm:prSet/>
      <dgm:spPr/>
      <dgm:t>
        <a:bodyPr/>
        <a:lstStyle/>
        <a:p>
          <a:endParaRPr lang="fi-FI"/>
        </a:p>
      </dgm:t>
    </dgm:pt>
    <dgm:pt modelId="{81BDE485-2390-49B5-848E-AC581E56F38C}">
      <dgm:prSet phldrT="[Teksti]"/>
      <dgm:spPr/>
      <dgm:t>
        <a:bodyPr/>
        <a:lstStyle/>
        <a:p>
          <a:r>
            <a:rPr lang="fi-FI" b="1" dirty="0"/>
            <a:t>Luonnonympäristö</a:t>
          </a:r>
        </a:p>
      </dgm:t>
    </dgm:pt>
    <dgm:pt modelId="{62623D75-D015-4E23-A9F6-8EDE66CA3C06}" type="parTrans" cxnId="{3F2460FF-FF45-401B-B082-4B5DA086783F}">
      <dgm:prSet/>
      <dgm:spPr/>
      <dgm:t>
        <a:bodyPr/>
        <a:lstStyle/>
        <a:p>
          <a:endParaRPr lang="fi-FI"/>
        </a:p>
      </dgm:t>
    </dgm:pt>
    <dgm:pt modelId="{C56D9106-405C-4750-906D-C711FFA8C11D}" type="sibTrans" cxnId="{3F2460FF-FF45-401B-B082-4B5DA086783F}">
      <dgm:prSet/>
      <dgm:spPr/>
      <dgm:t>
        <a:bodyPr/>
        <a:lstStyle/>
        <a:p>
          <a:endParaRPr lang="fi-FI"/>
        </a:p>
      </dgm:t>
    </dgm:pt>
    <dgm:pt modelId="{5DE978D1-2941-452A-BB42-487E3D2670EC}" type="pres">
      <dgm:prSet presAssocID="{BF10CE54-1AF4-4DEF-AD12-D6D14DFACD86}" presName="Name0" presStyleCnt="0">
        <dgm:presLayoutVars>
          <dgm:dir/>
          <dgm:resizeHandles val="exact"/>
        </dgm:presLayoutVars>
      </dgm:prSet>
      <dgm:spPr/>
    </dgm:pt>
    <dgm:pt modelId="{24EF94DC-6D9B-4D90-BEA5-38FD8B28E4E4}" type="pres">
      <dgm:prSet presAssocID="{7B6F678A-897A-4BD9-82D5-F26AADB78DAB}" presName="node" presStyleLbl="node1" presStyleIdx="0" presStyleCnt="3">
        <dgm:presLayoutVars>
          <dgm:bulletEnabled val="1"/>
        </dgm:presLayoutVars>
      </dgm:prSet>
      <dgm:spPr/>
    </dgm:pt>
    <dgm:pt modelId="{EC1E3787-056E-4798-B85A-0257FA8FAC17}" type="pres">
      <dgm:prSet presAssocID="{D8B54768-689F-4671-968F-BE2D706E8FEB}" presName="sibTrans" presStyleLbl="sibTrans2D1" presStyleIdx="0" presStyleCnt="3"/>
      <dgm:spPr/>
    </dgm:pt>
    <dgm:pt modelId="{BCB1DD88-A7C6-4DFF-B076-AE547B0E6FDD}" type="pres">
      <dgm:prSet presAssocID="{D8B54768-689F-4671-968F-BE2D706E8FEB}" presName="connectorText" presStyleLbl="sibTrans2D1" presStyleIdx="0" presStyleCnt="3"/>
      <dgm:spPr/>
    </dgm:pt>
    <dgm:pt modelId="{037D437E-0D99-4075-8817-0BE16918EB86}" type="pres">
      <dgm:prSet presAssocID="{017AD4B5-F4A9-4BEA-B5B4-A0847D1098A9}" presName="node" presStyleLbl="node1" presStyleIdx="1" presStyleCnt="3" custScaleX="109539" custRadScaleRad="82280" custRadScaleInc="-56234">
        <dgm:presLayoutVars>
          <dgm:bulletEnabled val="1"/>
        </dgm:presLayoutVars>
      </dgm:prSet>
      <dgm:spPr/>
    </dgm:pt>
    <dgm:pt modelId="{80DBE151-C317-49DB-803B-B99126350B2B}" type="pres">
      <dgm:prSet presAssocID="{69D39FAF-8053-4B93-B749-6CC4E61E592F}" presName="sibTrans" presStyleLbl="sibTrans2D1" presStyleIdx="1" presStyleCnt="3"/>
      <dgm:spPr/>
    </dgm:pt>
    <dgm:pt modelId="{5B99D50C-6BD4-40EF-BB89-ED888F630DB6}" type="pres">
      <dgm:prSet presAssocID="{69D39FAF-8053-4B93-B749-6CC4E61E592F}" presName="connectorText" presStyleLbl="sibTrans2D1" presStyleIdx="1" presStyleCnt="3"/>
      <dgm:spPr/>
    </dgm:pt>
    <dgm:pt modelId="{CBA1B069-1BA8-4F94-9E40-6BA9163AEAB2}" type="pres">
      <dgm:prSet presAssocID="{81BDE485-2390-49B5-848E-AC581E56F38C}" presName="node" presStyleLbl="node1" presStyleIdx="2" presStyleCnt="3" custScaleY="67126" custRadScaleRad="83484" custRadScaleInc="73749">
        <dgm:presLayoutVars>
          <dgm:bulletEnabled val="1"/>
        </dgm:presLayoutVars>
      </dgm:prSet>
      <dgm:spPr/>
    </dgm:pt>
    <dgm:pt modelId="{E8C4B505-DF7E-4B9B-8404-FD292C3B0ACE}" type="pres">
      <dgm:prSet presAssocID="{C56D9106-405C-4750-906D-C711FFA8C11D}" presName="sibTrans" presStyleLbl="sibTrans2D1" presStyleIdx="2" presStyleCnt="3"/>
      <dgm:spPr/>
    </dgm:pt>
    <dgm:pt modelId="{23903CB7-CB0C-4DF6-ACB5-1D9114D497FC}" type="pres">
      <dgm:prSet presAssocID="{C56D9106-405C-4750-906D-C711FFA8C11D}" presName="connectorText" presStyleLbl="sibTrans2D1" presStyleIdx="2" presStyleCnt="3"/>
      <dgm:spPr/>
    </dgm:pt>
  </dgm:ptLst>
  <dgm:cxnLst>
    <dgm:cxn modelId="{5C582E08-AF5F-49E0-A93A-D1189113B6CA}" type="presOf" srcId="{C56D9106-405C-4750-906D-C711FFA8C11D}" destId="{E8C4B505-DF7E-4B9B-8404-FD292C3B0ACE}" srcOrd="0" destOrd="0" presId="urn:microsoft.com/office/officeart/2005/8/layout/cycle7"/>
    <dgm:cxn modelId="{9803C52A-135B-44A6-BAC0-8268F29D3E94}" type="presOf" srcId="{D8B54768-689F-4671-968F-BE2D706E8FEB}" destId="{EC1E3787-056E-4798-B85A-0257FA8FAC17}" srcOrd="0" destOrd="0" presId="urn:microsoft.com/office/officeart/2005/8/layout/cycle7"/>
    <dgm:cxn modelId="{ADFF7A4E-5522-47A2-9439-F0D96823CDF7}" type="presOf" srcId="{BF10CE54-1AF4-4DEF-AD12-D6D14DFACD86}" destId="{5DE978D1-2941-452A-BB42-487E3D2670EC}" srcOrd="0" destOrd="0" presId="urn:microsoft.com/office/officeart/2005/8/layout/cycle7"/>
    <dgm:cxn modelId="{0F248758-DC59-4E8B-8DD4-F73731E13737}" type="presOf" srcId="{69D39FAF-8053-4B93-B749-6CC4E61E592F}" destId="{5B99D50C-6BD4-40EF-BB89-ED888F630DB6}" srcOrd="1" destOrd="0" presId="urn:microsoft.com/office/officeart/2005/8/layout/cycle7"/>
    <dgm:cxn modelId="{00AF787C-4D27-4100-92F2-9F3B2A73A708}" type="presOf" srcId="{7B6F678A-897A-4BD9-82D5-F26AADB78DAB}" destId="{24EF94DC-6D9B-4D90-BEA5-38FD8B28E4E4}" srcOrd="0" destOrd="0" presId="urn:microsoft.com/office/officeart/2005/8/layout/cycle7"/>
    <dgm:cxn modelId="{E20FE681-52EB-4CCB-B5B3-7E8FBBAF19C8}" type="presOf" srcId="{D8B54768-689F-4671-968F-BE2D706E8FEB}" destId="{BCB1DD88-A7C6-4DFF-B076-AE547B0E6FDD}" srcOrd="1" destOrd="0" presId="urn:microsoft.com/office/officeart/2005/8/layout/cycle7"/>
    <dgm:cxn modelId="{2CD8A08C-6D50-4817-B450-F59D895F7664}" type="presOf" srcId="{81BDE485-2390-49B5-848E-AC581E56F38C}" destId="{CBA1B069-1BA8-4F94-9E40-6BA9163AEAB2}" srcOrd="0" destOrd="0" presId="urn:microsoft.com/office/officeart/2005/8/layout/cycle7"/>
    <dgm:cxn modelId="{2B55BAA6-3003-4AA5-97E7-F7429AE8CEA0}" type="presOf" srcId="{69D39FAF-8053-4B93-B749-6CC4E61E592F}" destId="{80DBE151-C317-49DB-803B-B99126350B2B}" srcOrd="0" destOrd="0" presId="urn:microsoft.com/office/officeart/2005/8/layout/cycle7"/>
    <dgm:cxn modelId="{DC4CC8B3-4796-410F-BF7C-756ACCDD1513}" srcId="{BF10CE54-1AF4-4DEF-AD12-D6D14DFACD86}" destId="{7B6F678A-897A-4BD9-82D5-F26AADB78DAB}" srcOrd="0" destOrd="0" parTransId="{601F2E51-D767-4897-AE05-15749C2017A3}" sibTransId="{D8B54768-689F-4671-968F-BE2D706E8FEB}"/>
    <dgm:cxn modelId="{8E9A19BD-75CE-4FA1-B3DA-B6F2B4E2AA52}" type="presOf" srcId="{C56D9106-405C-4750-906D-C711FFA8C11D}" destId="{23903CB7-CB0C-4DF6-ACB5-1D9114D497FC}" srcOrd="1" destOrd="0" presId="urn:microsoft.com/office/officeart/2005/8/layout/cycle7"/>
    <dgm:cxn modelId="{B91302D2-9C06-4674-80E9-297B5C335F41}" srcId="{BF10CE54-1AF4-4DEF-AD12-D6D14DFACD86}" destId="{017AD4B5-F4A9-4BEA-B5B4-A0847D1098A9}" srcOrd="1" destOrd="0" parTransId="{F39F590B-D95B-4DB1-A532-57481A67281C}" sibTransId="{69D39FAF-8053-4B93-B749-6CC4E61E592F}"/>
    <dgm:cxn modelId="{222A43FE-1E33-4E50-B140-BD3BE283B98B}" type="presOf" srcId="{017AD4B5-F4A9-4BEA-B5B4-A0847D1098A9}" destId="{037D437E-0D99-4075-8817-0BE16918EB86}" srcOrd="0" destOrd="0" presId="urn:microsoft.com/office/officeart/2005/8/layout/cycle7"/>
    <dgm:cxn modelId="{3F2460FF-FF45-401B-B082-4B5DA086783F}" srcId="{BF10CE54-1AF4-4DEF-AD12-D6D14DFACD86}" destId="{81BDE485-2390-49B5-848E-AC581E56F38C}" srcOrd="2" destOrd="0" parTransId="{62623D75-D015-4E23-A9F6-8EDE66CA3C06}" sibTransId="{C56D9106-405C-4750-906D-C711FFA8C11D}"/>
    <dgm:cxn modelId="{54F6025B-8D00-4448-A0A3-83954616CB83}" type="presParOf" srcId="{5DE978D1-2941-452A-BB42-487E3D2670EC}" destId="{24EF94DC-6D9B-4D90-BEA5-38FD8B28E4E4}" srcOrd="0" destOrd="0" presId="urn:microsoft.com/office/officeart/2005/8/layout/cycle7"/>
    <dgm:cxn modelId="{B1BC3632-EB31-413F-BA44-3FD0B41318EF}" type="presParOf" srcId="{5DE978D1-2941-452A-BB42-487E3D2670EC}" destId="{EC1E3787-056E-4798-B85A-0257FA8FAC17}" srcOrd="1" destOrd="0" presId="urn:microsoft.com/office/officeart/2005/8/layout/cycle7"/>
    <dgm:cxn modelId="{DFF9BA0D-2520-4A90-B075-01754D9FBC05}" type="presParOf" srcId="{EC1E3787-056E-4798-B85A-0257FA8FAC17}" destId="{BCB1DD88-A7C6-4DFF-B076-AE547B0E6FDD}" srcOrd="0" destOrd="0" presId="urn:microsoft.com/office/officeart/2005/8/layout/cycle7"/>
    <dgm:cxn modelId="{B67D11AE-EE19-453C-80EF-90445CB6A74D}" type="presParOf" srcId="{5DE978D1-2941-452A-BB42-487E3D2670EC}" destId="{037D437E-0D99-4075-8817-0BE16918EB86}" srcOrd="2" destOrd="0" presId="urn:microsoft.com/office/officeart/2005/8/layout/cycle7"/>
    <dgm:cxn modelId="{1112227B-4D9F-494D-AF50-C221C097673F}" type="presParOf" srcId="{5DE978D1-2941-452A-BB42-487E3D2670EC}" destId="{80DBE151-C317-49DB-803B-B99126350B2B}" srcOrd="3" destOrd="0" presId="urn:microsoft.com/office/officeart/2005/8/layout/cycle7"/>
    <dgm:cxn modelId="{1CCF6512-85AB-4761-A585-34D206547254}" type="presParOf" srcId="{80DBE151-C317-49DB-803B-B99126350B2B}" destId="{5B99D50C-6BD4-40EF-BB89-ED888F630DB6}" srcOrd="0" destOrd="0" presId="urn:microsoft.com/office/officeart/2005/8/layout/cycle7"/>
    <dgm:cxn modelId="{A40319D5-DB11-4097-AB2A-B28DA54BDB30}" type="presParOf" srcId="{5DE978D1-2941-452A-BB42-487E3D2670EC}" destId="{CBA1B069-1BA8-4F94-9E40-6BA9163AEAB2}" srcOrd="4" destOrd="0" presId="urn:microsoft.com/office/officeart/2005/8/layout/cycle7"/>
    <dgm:cxn modelId="{B61A1D7A-5B14-47BF-BCD3-C146E1DE8FEB}" type="presParOf" srcId="{5DE978D1-2941-452A-BB42-487E3D2670EC}" destId="{E8C4B505-DF7E-4B9B-8404-FD292C3B0ACE}" srcOrd="5" destOrd="0" presId="urn:microsoft.com/office/officeart/2005/8/layout/cycle7"/>
    <dgm:cxn modelId="{5F2C2F94-F7FC-4823-B6C9-0116A35B7267}" type="presParOf" srcId="{E8C4B505-DF7E-4B9B-8404-FD292C3B0ACE}" destId="{23903CB7-CB0C-4DF6-ACB5-1D9114D497F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EF94DC-6D9B-4D90-BEA5-38FD8B28E4E4}">
      <dsp:nvSpPr>
        <dsp:cNvPr id="0" name=""/>
        <dsp:cNvSpPr/>
      </dsp:nvSpPr>
      <dsp:spPr>
        <a:xfrm>
          <a:off x="2766371" y="100637"/>
          <a:ext cx="3446859" cy="1723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b="1" kern="1200" dirty="0"/>
            <a:t>Fyysinen ympäristö</a:t>
          </a:r>
        </a:p>
      </dsp:txBody>
      <dsp:txXfrm>
        <a:off x="2816849" y="151115"/>
        <a:ext cx="3345903" cy="1622473"/>
      </dsp:txXfrm>
    </dsp:sp>
    <dsp:sp modelId="{EC1E3787-056E-4798-B85A-0257FA8FAC17}">
      <dsp:nvSpPr>
        <dsp:cNvPr id="0" name=""/>
        <dsp:cNvSpPr/>
      </dsp:nvSpPr>
      <dsp:spPr>
        <a:xfrm rot="2943271">
          <a:off x="5170330" y="2216917"/>
          <a:ext cx="1339253" cy="6032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500" kern="1200"/>
        </a:p>
      </dsp:txBody>
      <dsp:txXfrm>
        <a:off x="5351290" y="2337557"/>
        <a:ext cx="977333" cy="361920"/>
      </dsp:txXfrm>
    </dsp:sp>
    <dsp:sp modelId="{037D437E-0D99-4075-8817-0BE16918EB86}">
      <dsp:nvSpPr>
        <dsp:cNvPr id="0" name=""/>
        <dsp:cNvSpPr/>
      </dsp:nvSpPr>
      <dsp:spPr>
        <a:xfrm>
          <a:off x="5302286" y="3212967"/>
          <a:ext cx="3775655" cy="1723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dirty="0"/>
            <a:t>Rakennettu ympäristö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0" kern="1200" dirty="0"/>
            <a:t>asuminen, työpaikat, liikenne,  kulkuyhteydet, palvelut, harrastukset</a:t>
          </a:r>
        </a:p>
      </dsp:txBody>
      <dsp:txXfrm>
        <a:off x="5352764" y="3263445"/>
        <a:ext cx="3674699" cy="1622473"/>
      </dsp:txXfrm>
    </dsp:sp>
    <dsp:sp modelId="{80DBE151-C317-49DB-803B-B99126350B2B}">
      <dsp:nvSpPr>
        <dsp:cNvPr id="0" name=""/>
        <dsp:cNvSpPr/>
      </dsp:nvSpPr>
      <dsp:spPr>
        <a:xfrm rot="11119223">
          <a:off x="3757531" y="3515779"/>
          <a:ext cx="1339253" cy="6032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500" kern="1200"/>
        </a:p>
      </dsp:txBody>
      <dsp:txXfrm rot="10800000">
        <a:off x="3938491" y="3636419"/>
        <a:ext cx="977333" cy="361920"/>
      </dsp:txXfrm>
    </dsp:sp>
    <dsp:sp modelId="{CBA1B069-1BA8-4F94-9E40-6BA9163AEAB2}">
      <dsp:nvSpPr>
        <dsp:cNvPr id="0" name=""/>
        <dsp:cNvSpPr/>
      </dsp:nvSpPr>
      <dsp:spPr>
        <a:xfrm>
          <a:off x="105171" y="2996952"/>
          <a:ext cx="3446859" cy="1156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b="1" kern="1200" dirty="0"/>
            <a:t>Luonnonympäristö</a:t>
          </a:r>
        </a:p>
      </dsp:txBody>
      <dsp:txXfrm>
        <a:off x="139055" y="3030836"/>
        <a:ext cx="3379091" cy="1089101"/>
      </dsp:txXfrm>
    </dsp:sp>
    <dsp:sp modelId="{E8C4B505-DF7E-4B9B-8404-FD292C3B0ACE}">
      <dsp:nvSpPr>
        <dsp:cNvPr id="0" name=""/>
        <dsp:cNvSpPr/>
      </dsp:nvSpPr>
      <dsp:spPr>
        <a:xfrm rot="18931393">
          <a:off x="2345323" y="2108909"/>
          <a:ext cx="1339253" cy="60320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500" kern="1200"/>
        </a:p>
      </dsp:txBody>
      <dsp:txXfrm>
        <a:off x="2526283" y="2229549"/>
        <a:ext cx="977333" cy="361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701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61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612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843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05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16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42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03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654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964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04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3034-9BDE-4CCE-82A4-53DF967DB193}" type="datetimeFigureOut">
              <a:rPr lang="fi-FI" smtClean="0"/>
              <a:t>31.7.2019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AAA6E-68B6-4005-B0DE-ACE7577856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911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81B16D53-DC56-4F4E-B5EF-B6FC65D6DD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535492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8EF918E5-1EC0-4557-B20A-520CB78EA81A}"/>
              </a:ext>
            </a:extLst>
          </p:cNvPr>
          <p:cNvSpPr txBox="1"/>
          <p:nvPr/>
        </p:nvSpPr>
        <p:spPr>
          <a:xfrm>
            <a:off x="5615608" y="5013176"/>
            <a:ext cx="35283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Suunnittelu ja kaavoitus </a:t>
            </a:r>
            <a:r>
              <a:rPr lang="fi-FI" sz="2000" dirty="0">
                <a:sym typeface="Wingdings" panose="05000000000000000000" pitchFamily="2" charset="2"/>
              </a:rPr>
              <a:t></a:t>
            </a:r>
            <a:r>
              <a:rPr lang="fi-FI" sz="2000" dirty="0"/>
              <a:t> turvallisuus – terveellisyys – viihtyisyys – sosiaalinen toimivuus – eri väestöryhmien tarpeiden huomioiminen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5CAEB48-2E06-4083-9C60-113A38F0B07D}"/>
              </a:ext>
            </a:extLst>
          </p:cNvPr>
          <p:cNvSpPr txBox="1"/>
          <p:nvPr/>
        </p:nvSpPr>
        <p:spPr>
          <a:xfrm>
            <a:off x="179512" y="4221088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2000" b="1" dirty="0">
                <a:sym typeface="Wingdings" panose="05000000000000000000" pitchFamily="2" charset="2"/>
              </a:rPr>
              <a:t>Terveysvaikutukset</a:t>
            </a:r>
          </a:p>
          <a:p>
            <a:r>
              <a:rPr lang="fi-FI" sz="2000" b="1" dirty="0">
                <a:sym typeface="Wingdings" panose="05000000000000000000" pitchFamily="2" charset="2"/>
              </a:rPr>
              <a:t>F: </a:t>
            </a:r>
            <a:r>
              <a:rPr lang="fi-FI" sz="2000" dirty="0">
                <a:sym typeface="Wingdings" panose="05000000000000000000" pitchFamily="2" charset="2"/>
              </a:rPr>
              <a:t>aktiivisuus, immuunipuolustus, vp, stressihormonit…</a:t>
            </a:r>
          </a:p>
          <a:p>
            <a:r>
              <a:rPr lang="fi-FI" sz="2000" b="1" dirty="0">
                <a:sym typeface="Wingdings" panose="05000000000000000000" pitchFamily="2" charset="2"/>
              </a:rPr>
              <a:t>P: </a:t>
            </a:r>
            <a:r>
              <a:rPr lang="fi-FI" sz="2000" dirty="0">
                <a:sym typeface="Wingdings" panose="05000000000000000000" pitchFamily="2" charset="2"/>
              </a:rPr>
              <a:t>mielihyvä, aistit, kognitiot, virkistys, elämykset, haasteet…</a:t>
            </a:r>
          </a:p>
          <a:p>
            <a:r>
              <a:rPr lang="fi-FI" sz="2000" b="1" dirty="0">
                <a:sym typeface="Wingdings" panose="05000000000000000000" pitchFamily="2" charset="2"/>
              </a:rPr>
              <a:t>S: </a:t>
            </a:r>
            <a:r>
              <a:rPr lang="fi-FI" sz="2000" dirty="0">
                <a:sym typeface="Wingdings" panose="05000000000000000000" pitchFamily="2" charset="2"/>
              </a:rPr>
              <a:t>yhteisöllisyys, jakaminen…</a:t>
            </a:r>
          </a:p>
          <a:p>
            <a:r>
              <a:rPr lang="fi-FI" sz="2000" b="1" dirty="0">
                <a:sym typeface="Wingdings" panose="05000000000000000000" pitchFamily="2" charset="2"/>
              </a:rPr>
              <a:t>H: </a:t>
            </a:r>
            <a:r>
              <a:rPr lang="fi-FI" sz="2000" dirty="0">
                <a:sym typeface="Wingdings" panose="05000000000000000000" pitchFamily="2" charset="2"/>
              </a:rPr>
              <a:t>luontoyhteys, osa suurempaa kokonaisuutta</a:t>
            </a:r>
            <a:endParaRPr lang="fi-FI" sz="20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6349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b="1" dirty="0">
                <a:solidFill>
                  <a:schemeClr val="accent3">
                    <a:lumMod val="50000"/>
                  </a:schemeClr>
                </a:solidFill>
              </a:rPr>
              <a:t>Ympäristön terveysvaikutukset +/- 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fi-FI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Suorat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Melu</a:t>
            </a:r>
          </a:p>
          <a:p>
            <a:r>
              <a:rPr lang="fi-FI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Ilma</a:t>
            </a:r>
          </a:p>
          <a:p>
            <a:r>
              <a:rPr lang="fi-FI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Vesi</a:t>
            </a:r>
          </a:p>
          <a:p>
            <a:r>
              <a:rPr lang="fi-FI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Maaperä</a:t>
            </a:r>
          </a:p>
          <a:p>
            <a:r>
              <a:rPr lang="fi-FI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Säteily</a:t>
            </a:r>
          </a:p>
          <a:p>
            <a:pPr>
              <a:buFont typeface="Wingdings"/>
              <a:buChar char="à"/>
            </a:pPr>
            <a:r>
              <a:rPr lang="fi-FI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haitallisuus, myrkyllisyys, turvallisuus…</a:t>
            </a:r>
          </a:p>
          <a:p>
            <a:pPr>
              <a:buFont typeface="Wingdings"/>
              <a:buChar char="à"/>
            </a:pPr>
            <a:r>
              <a:rPr lang="fi-FI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mitattavuus</a:t>
            </a:r>
          </a:p>
          <a:p>
            <a:pPr>
              <a:buFont typeface="Wingdings"/>
              <a:buChar char="à"/>
            </a:pPr>
            <a:r>
              <a:rPr lang="fi-FI" b="1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Fyysinen terveys</a:t>
            </a:r>
            <a:endParaRPr lang="fi-FI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fi-FI" sz="3600" dirty="0">
                <a:solidFill>
                  <a:schemeClr val="accent6">
                    <a:lumMod val="75000"/>
                  </a:schemeClr>
                </a:solidFill>
              </a:rPr>
              <a:t>Epäsuorat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Maisema, maasto</a:t>
            </a:r>
          </a:p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Istutukset</a:t>
            </a:r>
          </a:p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Arkkitehtuuri, rakenteet</a:t>
            </a:r>
          </a:p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Virikkeet</a:t>
            </a:r>
          </a:p>
          <a:p>
            <a:pPr>
              <a:buFont typeface="Wingdings"/>
              <a:buChar char="à"/>
            </a:pPr>
            <a:r>
              <a:rPr lang="fi-FI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esteettisyys, viihtyisyys, toiminnallisuus, käytettävyys, saavutettavuus, sosiaalisuus…</a:t>
            </a:r>
          </a:p>
          <a:p>
            <a:pPr>
              <a:buFont typeface="Wingdings"/>
              <a:buChar char="à"/>
            </a:pPr>
            <a:r>
              <a:rPr lang="fi-FI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kokemuksellisuus, yksilöllisyys</a:t>
            </a:r>
          </a:p>
          <a:p>
            <a:pPr>
              <a:buFont typeface="Wingdings"/>
              <a:buChar char="à"/>
            </a:pPr>
            <a:r>
              <a:rPr lang="fi-FI" b="1" dirty="0">
                <a:solidFill>
                  <a:schemeClr val="accent3">
                    <a:lumMod val="50000"/>
                  </a:schemeClr>
                </a:solidFill>
                <a:sym typeface="Wingdings" panose="05000000000000000000" pitchFamily="2" charset="2"/>
              </a:rPr>
              <a:t>Psyykkinen ja Sosiaalinen terveys</a:t>
            </a:r>
            <a:endParaRPr lang="fi-FI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A46DCA12-B681-4C15-9A58-BBCB749DDD4E}"/>
              </a:ext>
            </a:extLst>
          </p:cNvPr>
          <p:cNvSpPr txBox="1"/>
          <p:nvPr/>
        </p:nvSpPr>
        <p:spPr>
          <a:xfrm>
            <a:off x="122312" y="6281449"/>
            <a:ext cx="9021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>
                <a:solidFill>
                  <a:srgbClr val="FF0000"/>
                </a:solidFill>
              </a:rPr>
              <a:t>Kuvaile oman elinympäristösi suoria ja epäsuoria terveysvaikutuksia…</a:t>
            </a:r>
          </a:p>
        </p:txBody>
      </p:sp>
    </p:spTree>
    <p:extLst>
      <p:ext uri="{BB962C8B-B14F-4D97-AF65-F5344CB8AC3E}">
        <p14:creationId xmlns:p14="http://schemas.microsoft.com/office/powerpoint/2010/main" val="228632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-26811"/>
            <a:ext cx="9144000" cy="634082"/>
          </a:xfrm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fi-FI" sz="2400" b="1" dirty="0"/>
              <a:t>Ympäristöterveys – tarkastelun näkökulmia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0032" y="607272"/>
            <a:ext cx="4283968" cy="3478078"/>
          </a:xfrm>
          <a:prstGeom prst="rect">
            <a:avLst/>
          </a:prstGeom>
        </p:spPr>
      </p:pic>
      <p:sp>
        <p:nvSpPr>
          <p:cNvPr id="5" name="Kuvaselitesuorakulmio 4"/>
          <p:cNvSpPr/>
          <p:nvPr/>
        </p:nvSpPr>
        <p:spPr>
          <a:xfrm>
            <a:off x="2334264" y="4130448"/>
            <a:ext cx="1296144" cy="5760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Jätehuolto</a:t>
            </a:r>
          </a:p>
        </p:txBody>
      </p:sp>
      <p:sp>
        <p:nvSpPr>
          <p:cNvPr id="6" name="Kuvaselitesuorakulmio 5"/>
          <p:cNvSpPr/>
          <p:nvPr/>
        </p:nvSpPr>
        <p:spPr>
          <a:xfrm>
            <a:off x="73423" y="4786673"/>
            <a:ext cx="2088232" cy="565925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Ympäristö-onnettomuudet</a:t>
            </a:r>
          </a:p>
        </p:txBody>
      </p:sp>
      <p:sp>
        <p:nvSpPr>
          <p:cNvPr id="7" name="Kuvaselitesuorakulmio 6"/>
          <p:cNvSpPr/>
          <p:nvPr/>
        </p:nvSpPr>
        <p:spPr>
          <a:xfrm>
            <a:off x="727660" y="5780390"/>
            <a:ext cx="1503890" cy="64807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Maaperän saastuminen</a:t>
            </a:r>
          </a:p>
        </p:txBody>
      </p:sp>
      <p:sp>
        <p:nvSpPr>
          <p:cNvPr id="8" name="Kuvaselitesuorakulmio 7"/>
          <p:cNvSpPr/>
          <p:nvPr/>
        </p:nvSpPr>
        <p:spPr>
          <a:xfrm>
            <a:off x="2559245" y="6052496"/>
            <a:ext cx="1296144" cy="5760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Globaalit muutokset</a:t>
            </a:r>
          </a:p>
        </p:txBody>
      </p:sp>
      <p:sp>
        <p:nvSpPr>
          <p:cNvPr id="9" name="Kuvaselitesuorakulmio 8"/>
          <p:cNvSpPr/>
          <p:nvPr/>
        </p:nvSpPr>
        <p:spPr>
          <a:xfrm>
            <a:off x="4071173" y="5660141"/>
            <a:ext cx="1296144" cy="5760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Liikenne</a:t>
            </a:r>
          </a:p>
        </p:txBody>
      </p:sp>
      <p:sp>
        <p:nvSpPr>
          <p:cNvPr id="10" name="Kuvaselitesuorakulmio 9"/>
          <p:cNvSpPr/>
          <p:nvPr/>
        </p:nvSpPr>
        <p:spPr>
          <a:xfrm>
            <a:off x="3812070" y="4652178"/>
            <a:ext cx="1814350" cy="5760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Energiantuotanto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2251723" y="4956029"/>
            <a:ext cx="2088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Ympäristö-</a:t>
            </a:r>
          </a:p>
          <a:p>
            <a:r>
              <a:rPr lang="fi-FI" sz="2400" b="1" dirty="0"/>
              <a:t>kuormitus</a:t>
            </a:r>
          </a:p>
          <a:p>
            <a:endParaRPr lang="fi-FI" sz="2400" b="1" dirty="0"/>
          </a:p>
        </p:txBody>
      </p:sp>
      <p:sp>
        <p:nvSpPr>
          <p:cNvPr id="12" name="Tekstiruutu 11"/>
          <p:cNvSpPr txBox="1"/>
          <p:nvPr/>
        </p:nvSpPr>
        <p:spPr>
          <a:xfrm>
            <a:off x="4877600" y="4085350"/>
            <a:ext cx="4283968" cy="4616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Altistumisreitit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5808083" y="4540531"/>
            <a:ext cx="3320458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2000" b="1" dirty="0"/>
              <a:t>Ympäristö ja terveysriskit,</a:t>
            </a:r>
            <a:r>
              <a:rPr lang="fi-FI" sz="2000" dirty="0"/>
              <a:t> </a:t>
            </a:r>
            <a:r>
              <a:rPr lang="fi-FI" sz="2000" b="1" dirty="0"/>
              <a:t>oireet, sairaudet </a:t>
            </a:r>
          </a:p>
          <a:p>
            <a:r>
              <a:rPr lang="fi-FI" sz="2000" dirty="0" err="1"/>
              <a:t>altiste</a:t>
            </a:r>
            <a:r>
              <a:rPr lang="fi-FI" sz="2000" dirty="0"/>
              <a:t> &gt; vaste &gt;haitta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8290ED5D-F73E-45FB-B8A9-95AD64BCF5D5}"/>
              </a:ext>
            </a:extLst>
          </p:cNvPr>
          <p:cNvSpPr txBox="1"/>
          <p:nvPr/>
        </p:nvSpPr>
        <p:spPr>
          <a:xfrm>
            <a:off x="5583101" y="5728373"/>
            <a:ext cx="3586597" cy="101566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fi-FI" sz="2000" b="1" dirty="0"/>
              <a:t>Ympäristö terveyden, toimintakyvyn ja turvallisuuden ylläpitäjänä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220050DA-6035-456C-92EC-A5C1D3A943CF}"/>
              </a:ext>
            </a:extLst>
          </p:cNvPr>
          <p:cNvSpPr txBox="1"/>
          <p:nvPr/>
        </p:nvSpPr>
        <p:spPr>
          <a:xfrm>
            <a:off x="0" y="607271"/>
            <a:ext cx="4860032" cy="33547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2400" b="1" dirty="0"/>
              <a:t>Fysikaaliset altisteet</a:t>
            </a:r>
          </a:p>
          <a:p>
            <a:r>
              <a:rPr lang="fi-FI" sz="2000" dirty="0"/>
              <a:t>melu, säteily, lämpötila, pienhiukkaset…</a:t>
            </a:r>
          </a:p>
          <a:p>
            <a:endParaRPr lang="fi-FI" sz="2000" dirty="0"/>
          </a:p>
          <a:p>
            <a:r>
              <a:rPr lang="fi-FI" sz="2400" b="1" dirty="0"/>
              <a:t>Kemialliset altisteet</a:t>
            </a:r>
          </a:p>
          <a:p>
            <a:r>
              <a:rPr lang="fi-FI" sz="2000" dirty="0"/>
              <a:t>ilmansaasteet, pakokaasut, kemikaalit, ravinnon vierasaineet…</a:t>
            </a:r>
          </a:p>
          <a:p>
            <a:endParaRPr lang="fi-FI" sz="2000" dirty="0"/>
          </a:p>
          <a:p>
            <a:r>
              <a:rPr lang="fi-FI" sz="2400" b="1" dirty="0"/>
              <a:t>Biologiset altisteet</a:t>
            </a:r>
          </a:p>
          <a:p>
            <a:r>
              <a:rPr lang="fi-FI" sz="2000" dirty="0"/>
              <a:t>homeitiöt, siitepöly, mikrobit…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86210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fi-FI" b="1" dirty="0">
                <a:solidFill>
                  <a:schemeClr val="accent3">
                    <a:lumMod val="75000"/>
                  </a:schemeClr>
                </a:solidFill>
              </a:rPr>
              <a:t>Ympäristöterveyden käsite laajentunut…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776864" cy="4968552"/>
          </a:xfrm>
        </p:spPr>
        <p:txBody>
          <a:bodyPr/>
          <a:lstStyle/>
          <a:p>
            <a:pPr algn="l"/>
            <a:r>
              <a:rPr lang="fi-FI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 </a:t>
            </a:r>
            <a:r>
              <a:rPr lang="fi-FI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Haittojen</a:t>
            </a:r>
            <a:r>
              <a:rPr lang="fi-FI" sz="28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i-FI" sz="28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ehkäisy</a:t>
            </a:r>
            <a:r>
              <a:rPr lang="fi-FI" sz="28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i-FI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ja vähentäminen</a:t>
            </a:r>
          </a:p>
          <a:p>
            <a:pPr algn="l"/>
            <a:endParaRPr lang="fi-FI" dirty="0"/>
          </a:p>
          <a:p>
            <a:pPr algn="l"/>
            <a:endParaRPr lang="fi-FI" b="1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fi-FI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fi-FI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fi-FI" sz="2800" b="1" dirty="0">
                <a:solidFill>
                  <a:schemeClr val="accent6">
                    <a:lumMod val="75000"/>
                  </a:schemeClr>
                </a:solidFill>
              </a:rPr>
              <a:t>II </a:t>
            </a:r>
            <a:r>
              <a:rPr lang="fi-FI" sz="2800" dirty="0">
                <a:solidFill>
                  <a:schemeClr val="accent6">
                    <a:lumMod val="75000"/>
                  </a:schemeClr>
                </a:solidFill>
              </a:rPr>
              <a:t>Terveyttä </a:t>
            </a:r>
            <a:r>
              <a:rPr lang="fi-FI" sz="2800" b="1" u="sng" dirty="0">
                <a:solidFill>
                  <a:schemeClr val="accent6">
                    <a:lumMod val="75000"/>
                  </a:schemeClr>
                </a:solidFill>
              </a:rPr>
              <a:t>edistävä</a:t>
            </a:r>
            <a:r>
              <a:rPr lang="fi-FI" sz="2800" dirty="0">
                <a:solidFill>
                  <a:schemeClr val="accent6">
                    <a:lumMod val="75000"/>
                  </a:schemeClr>
                </a:solidFill>
              </a:rPr>
              <a:t> ympäristösuunnittelu</a:t>
            </a:r>
          </a:p>
          <a:p>
            <a:pPr algn="l"/>
            <a:endParaRPr lang="fi-FI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939681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939680"/>
            <a:ext cx="264795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466853"/>
            <a:ext cx="1651520" cy="220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151" y="2205397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35" y="2205398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205398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817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201</Words>
  <Application>Microsoft Office PowerPoint</Application>
  <PresentationFormat>Näytössä katseltava diaesitys (4:3)</PresentationFormat>
  <Paragraphs>57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Office-teema</vt:lpstr>
      <vt:lpstr>PowerPoint-esitys</vt:lpstr>
      <vt:lpstr>Ympäristön terveysvaikutukset +/- </vt:lpstr>
      <vt:lpstr>Ympäristöterveys – tarkastelun näkökulmia</vt:lpstr>
      <vt:lpstr>Ympäristöterveyden käsite laajentunut…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Sannaleena Tuomikoski</dc:creator>
  <cp:lastModifiedBy>Pinterova Zuzana</cp:lastModifiedBy>
  <cp:revision>13</cp:revision>
  <dcterms:created xsi:type="dcterms:W3CDTF">2015-08-13T16:16:55Z</dcterms:created>
  <dcterms:modified xsi:type="dcterms:W3CDTF">2019-07-31T09:39:07Z</dcterms:modified>
</cp:coreProperties>
</file>