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8" r:id="rId8"/>
    <p:sldId id="269" r:id="rId9"/>
    <p:sldId id="270" r:id="rId10"/>
    <p:sldId id="273" r:id="rId11"/>
    <p:sldId id="27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37FF0-D804-4387-B9F2-368061D80CCF}" type="datetimeFigureOut">
              <a:rPr lang="fi-FI" smtClean="0"/>
              <a:t>21.1.2022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A570B-9766-415A-804B-8BFAC78BCF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4368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ydan.fi/sydansairaudet-ja-hoito/atrn-salpaajan-ja-neprilysiinin-estajan-yhdistelma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TextShape 1"/>
          <p:cNvSpPr txBox="1"/>
          <p:nvPr/>
        </p:nvSpPr>
        <p:spPr>
          <a:xfrm>
            <a:off x="3845880" y="9431640"/>
            <a:ext cx="2941920" cy="4960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FCBCD8EA-F54A-4A87-A041-55CD9D83A5D0}" type="slidenum">
              <a:rPr lang="en-US" sz="1200" b="0" strike="noStrike" spc="-1">
                <a:latin typeface="Times New Roman"/>
              </a:rPr>
              <a:t>2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94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912960" y="744480"/>
            <a:ext cx="4963680" cy="3723840"/>
          </a:xfrm>
          <a:prstGeom prst="rect">
            <a:avLst/>
          </a:prstGeom>
        </p:spPr>
      </p:sp>
      <p:sp>
        <p:nvSpPr>
          <p:cNvPr id="195" name="PlaceHolder 3"/>
          <p:cNvSpPr>
            <a:spLocks noGrp="1"/>
          </p:cNvSpPr>
          <p:nvPr>
            <p:ph type="body"/>
          </p:nvPr>
        </p:nvSpPr>
        <p:spPr>
          <a:xfrm>
            <a:off x="678960" y="4716720"/>
            <a:ext cx="5431320" cy="446796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232422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TextShape 1"/>
          <p:cNvSpPr txBox="1"/>
          <p:nvPr/>
        </p:nvSpPr>
        <p:spPr>
          <a:xfrm>
            <a:off x="3845880" y="9431640"/>
            <a:ext cx="2941920" cy="4960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C62E711B-B891-4500-B0F8-9D6A2D69DCC6}" type="slidenum">
              <a:rPr lang="en-US" sz="1200" b="0" strike="noStrike" spc="-1">
                <a:latin typeface="Times New Roman"/>
              </a:rPr>
              <a:t>4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97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85725" y="744538"/>
            <a:ext cx="6618288" cy="3724275"/>
          </a:xfrm>
          <a:prstGeom prst="rect">
            <a:avLst/>
          </a:prstGeom>
        </p:spPr>
      </p:sp>
      <p:sp>
        <p:nvSpPr>
          <p:cNvPr id="198" name="PlaceHolder 3"/>
          <p:cNvSpPr>
            <a:spLocks noGrp="1"/>
          </p:cNvSpPr>
          <p:nvPr>
            <p:ph type="body"/>
          </p:nvPr>
        </p:nvSpPr>
        <p:spPr>
          <a:xfrm>
            <a:off x="678960" y="4716720"/>
            <a:ext cx="5431320" cy="446796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621330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85725" y="744538"/>
            <a:ext cx="6618288" cy="3724275"/>
          </a:xfrm>
          <a:prstGeom prst="rect">
            <a:avLst/>
          </a:prstGeom>
        </p:spPr>
      </p:sp>
      <p:sp>
        <p:nvSpPr>
          <p:cNvPr id="200" name="PlaceHolder 2"/>
          <p:cNvSpPr>
            <a:spLocks noGrp="1"/>
          </p:cNvSpPr>
          <p:nvPr>
            <p:ph type="body"/>
          </p:nvPr>
        </p:nvSpPr>
        <p:spPr>
          <a:xfrm>
            <a:off x="678960" y="4716720"/>
            <a:ext cx="5431320" cy="44679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16000" indent="-216000">
              <a:lnSpc>
                <a:spcPct val="100000"/>
              </a:lnSpc>
            </a:pPr>
            <a:r>
              <a:rPr lang="en-US" sz="2000" b="0" strike="noStrike" spc="-1">
                <a:latin typeface="Arial"/>
              </a:rPr>
              <a:t>Uutena systolisen vajaatoiminnan lääkkeenä vuonna 2016 tuli käyttöön </a:t>
            </a:r>
            <a:r>
              <a:rPr lang="en-US" sz="2000" b="0" u="sng" strike="noStrike" spc="-1">
                <a:solidFill>
                  <a:srgbClr val="000000"/>
                </a:solidFill>
                <a:uFillTx/>
                <a:latin typeface="Arial"/>
                <a:hlinkClick r:id="rId3"/>
              </a:rPr>
              <a:t>ATR:n salpaaja valsartaanin ja sakubitriilin yhdistelmä</a:t>
            </a: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 (Entresto®). Sakubitriili on neprilysiinin estäjä. Neprilysiini hajottaa elimistön vasoaktiivisia (verisuoniin vaikuttavia) peptidejä, kuten natriureettisia peptidejä. Neprilysiinin esto sakubitriililla lisää näiden elimistön luonnollisten nestekuormaa keventävien ja verisuonia laajentavien yhdisteiden aktiivisuutta.</a:t>
            </a:r>
            <a:endParaRPr lang="en-US" sz="2000" b="0" strike="noStrike" spc="-1">
              <a:latin typeface="Arial"/>
            </a:endParaRPr>
          </a:p>
          <a:p>
            <a:pPr marL="216000" indent="-216000">
              <a:lnSpc>
                <a:spcPct val="100000"/>
              </a:lnSpc>
            </a:pPr>
            <a:endParaRPr lang="en-US" sz="2000" b="0" strike="noStrike" spc="-1">
              <a:latin typeface="Arial"/>
            </a:endParaRPr>
          </a:p>
          <a:p>
            <a:pPr marL="216000" indent="-216000">
              <a:lnSpc>
                <a:spcPct val="9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Digitalisglykosidit, </a:t>
            </a:r>
            <a:r>
              <a:rPr lang="en-US" sz="1200" b="1" strike="noStrike" spc="-1">
                <a:solidFill>
                  <a:srgbClr val="000000"/>
                </a:solidFill>
                <a:latin typeface="Arial"/>
              </a:rPr>
              <a:t>Digoksiini </a:t>
            </a:r>
            <a:r>
              <a:rPr lang="en-US" sz="1200" b="0" i="1" strike="noStrike" spc="-1">
                <a:solidFill>
                  <a:srgbClr val="000000"/>
                </a:solidFill>
                <a:latin typeface="Arial"/>
              </a:rPr>
              <a:t>(Digoxin</a:t>
            </a:r>
            <a:r>
              <a:rPr lang="en-US" sz="1200" b="0" i="1" strike="noStrike" spc="-1">
                <a:solidFill>
                  <a:srgbClr val="000000"/>
                </a:solidFill>
                <a:latin typeface="Times New Roman"/>
              </a:rPr>
              <a:t> ®) </a:t>
            </a:r>
            <a:r>
              <a:rPr lang="en-US" sz="1200" b="0" strike="noStrike" spc="-1">
                <a:solidFill>
                  <a:srgbClr val="000000"/>
                </a:solidFill>
                <a:latin typeface="Times New Roman"/>
              </a:rPr>
              <a:t>lisää vajaatoimintaisen sydämen pumppausvoimaa. </a:t>
            </a:r>
            <a:endParaRPr lang="en-US" sz="1200" b="0" strike="noStrike" spc="-1">
              <a:latin typeface="Arial"/>
            </a:endParaRPr>
          </a:p>
          <a:p>
            <a:pPr marL="216000" indent="-216000">
              <a:lnSpc>
                <a:spcPct val="9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</a:rPr>
              <a:t>Käytetään myös joidenkin rytmihäiriöiden esim. eteisvärinän hoidossa.</a:t>
            </a:r>
            <a:endParaRPr lang="en-US" sz="1200" b="0" strike="noStrike" spc="-1">
              <a:latin typeface="Arial"/>
            </a:endParaRPr>
          </a:p>
          <a:p>
            <a:pPr marL="216000" indent="-216000">
              <a:lnSpc>
                <a:spcPct val="9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</a:rPr>
              <a:t>Suurina annoksina digoksiini lisää sydämen rytmihäiriöalttiutta. </a:t>
            </a:r>
            <a:endParaRPr lang="en-US" sz="1200" b="0" strike="noStrike" spc="-1">
              <a:latin typeface="Arial"/>
            </a:endParaRPr>
          </a:p>
          <a:p>
            <a:pPr marL="216000" indent="-216000">
              <a:lnSpc>
                <a:spcPct val="9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</a:rPr>
              <a:t>Oikealla annoksella ei juuri haittavaikutuksia</a:t>
            </a:r>
            <a:endParaRPr lang="en-US" sz="1200" b="0" strike="noStrike" spc="-1">
              <a:latin typeface="Arial"/>
            </a:endParaRPr>
          </a:p>
          <a:p>
            <a:pPr marL="216000" indent="-216000">
              <a:lnSpc>
                <a:spcPct val="9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</a:rPr>
              <a:t>Digoksiinin pienimmän tehokkaan annoksen ja myrkytyksiä aiheutuvan annoksen välinen </a:t>
            </a:r>
            <a:r>
              <a:rPr lang="en-US" sz="1200" b="1" strike="noStrike" spc="-1">
                <a:solidFill>
                  <a:srgbClr val="000000"/>
                </a:solidFill>
                <a:latin typeface="Times New Roman"/>
              </a:rPr>
              <a:t>hoitoalue on kapea</a:t>
            </a:r>
            <a:r>
              <a:rPr lang="en-US" sz="1200" b="0" strike="noStrike" spc="-1">
                <a:solidFill>
                  <a:srgbClr val="000000"/>
                </a:solidFill>
                <a:latin typeface="Times New Roman"/>
              </a:rPr>
              <a:t>-&gt; digitalismyrkytys</a:t>
            </a:r>
            <a:endParaRPr lang="en-US" sz="1200" b="0" strike="noStrike" spc="-1">
              <a:latin typeface="Arial"/>
            </a:endParaRPr>
          </a:p>
          <a:p>
            <a:pPr marL="216000" indent="-216000">
              <a:lnSpc>
                <a:spcPct val="90000"/>
              </a:lnSpc>
            </a:pPr>
            <a:endParaRPr lang="en-US" sz="1200" b="0" strike="noStrike" spc="-1">
              <a:latin typeface="Arial"/>
            </a:endParaRPr>
          </a:p>
          <a:p>
            <a:pPr marL="216000" indent="-216000">
              <a:lnSpc>
                <a:spcPct val="9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</a:rPr>
              <a:t>Digoksiini poistuu elimistöstä munuaisten kautta virtsaan.</a:t>
            </a:r>
            <a:endParaRPr lang="en-US" sz="1200" b="0" strike="noStrike" spc="-1">
              <a:latin typeface="Arial"/>
            </a:endParaRPr>
          </a:p>
          <a:p>
            <a:pPr marL="216000" indent="-216000">
              <a:lnSpc>
                <a:spcPct val="9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</a:rPr>
              <a:t>Erityisesti vanhukset alttiita myrkytyksille (munuaisten toiminta heikkenee iän myötä).</a:t>
            </a:r>
            <a:endParaRPr lang="en-US" sz="1200" b="0" strike="noStrike" spc="-1">
              <a:latin typeface="Arial"/>
            </a:endParaRPr>
          </a:p>
          <a:p>
            <a:pPr marL="216000" indent="-216000">
              <a:lnSpc>
                <a:spcPct val="9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</a:rPr>
              <a:t>Nesteenpoistolääkkeen aiheuttama kaliumin puute altistaa myrkytyksille.</a:t>
            </a:r>
            <a:endParaRPr lang="en-US" sz="1200" b="0" strike="noStrike" spc="-1">
              <a:latin typeface="Arial"/>
            </a:endParaRPr>
          </a:p>
          <a:p>
            <a:pPr marL="216000" indent="-216000">
              <a:lnSpc>
                <a:spcPct val="9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</a:rPr>
              <a:t>Tulehduskipulääkkeiden yhteiskäyttö digoksiinin kanssa voi johtaa korkeisiin digoksiinipitoisuuksiin.</a:t>
            </a:r>
            <a:endParaRPr lang="en-US" sz="1200" b="0" strike="noStrike" spc="-1">
              <a:latin typeface="Arial"/>
            </a:endParaRPr>
          </a:p>
          <a:p>
            <a:pPr marL="216000" indent="-216000">
              <a:lnSpc>
                <a:spcPct val="90000"/>
              </a:lnSpc>
            </a:pPr>
            <a:endParaRPr lang="en-US" sz="1200" b="0" strike="noStrike" spc="-1">
              <a:latin typeface="Arial"/>
            </a:endParaRPr>
          </a:p>
          <a:p>
            <a:pPr marL="216000" indent="-216000">
              <a:lnSpc>
                <a:spcPct val="100000"/>
              </a:lnSpc>
            </a:pPr>
            <a:endParaRPr lang="en-US" sz="1200" b="0" strike="noStrike" spc="-1">
              <a:latin typeface="Arial"/>
            </a:endParaRPr>
          </a:p>
        </p:txBody>
      </p:sp>
      <p:sp>
        <p:nvSpPr>
          <p:cNvPr id="201" name="TextShape 3"/>
          <p:cNvSpPr txBox="1"/>
          <p:nvPr/>
        </p:nvSpPr>
        <p:spPr>
          <a:xfrm>
            <a:off x="3845880" y="9431640"/>
            <a:ext cx="2941920" cy="4960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AC19DE2A-09DE-4188-87F3-B15725DF58EE}" type="slidenum">
              <a:rPr lang="en-US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11</a:t>
            </a:fld>
            <a:endParaRPr lang="en-US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44179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219200" y="721351"/>
            <a:ext cx="10362720" cy="249299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Perpetua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1219200" y="3438274"/>
            <a:ext cx="10362720" cy="590931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84627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extShape 1"/>
          <p:cNvSpPr txBox="1"/>
          <p:nvPr/>
        </p:nvSpPr>
        <p:spPr>
          <a:xfrm>
            <a:off x="2895600" y="3789000"/>
            <a:ext cx="6400440" cy="15998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algn="ctr">
              <a:spcBef>
                <a:spcPts val="581"/>
              </a:spcBef>
            </a:pPr>
            <a:r>
              <a:rPr lang="en-US" sz="2600" spc="-1" dirty="0" err="1">
                <a:solidFill>
                  <a:srgbClr val="696464"/>
                </a:solidFill>
                <a:latin typeface="Perpetua"/>
              </a:rPr>
              <a:t>Hyvinvoinnin</a:t>
            </a:r>
            <a:r>
              <a:rPr lang="en-US" sz="2600" spc="-1" dirty="0">
                <a:solidFill>
                  <a:srgbClr val="696464"/>
                </a:solidFill>
                <a:latin typeface="Perpetua"/>
              </a:rPr>
              <a:t> ja </a:t>
            </a:r>
            <a:r>
              <a:rPr lang="en-US" sz="2600" spc="-1" dirty="0" err="1">
                <a:solidFill>
                  <a:srgbClr val="696464"/>
                </a:solidFill>
                <a:latin typeface="Perpetua"/>
              </a:rPr>
              <a:t>toimintakyvyn</a:t>
            </a:r>
            <a:r>
              <a:rPr lang="en-US" sz="2600" spc="-1" dirty="0">
                <a:solidFill>
                  <a:srgbClr val="696464"/>
                </a:solidFill>
                <a:latin typeface="Perpetua"/>
              </a:rPr>
              <a:t> </a:t>
            </a:r>
            <a:r>
              <a:rPr lang="en-US" sz="2600" spc="-1" dirty="0" err="1">
                <a:solidFill>
                  <a:srgbClr val="696464"/>
                </a:solidFill>
                <a:latin typeface="Perpetua"/>
              </a:rPr>
              <a:t>edistäminen</a:t>
            </a:r>
            <a:endParaRPr lang="en-US" sz="2600" spc="-1" dirty="0">
              <a:latin typeface="Arial"/>
            </a:endParaRPr>
          </a:p>
          <a:p>
            <a:pPr algn="ctr">
              <a:spcBef>
                <a:spcPts val="581"/>
              </a:spcBef>
            </a:pPr>
            <a:r>
              <a:rPr lang="en-US" sz="2600" spc="-1" dirty="0">
                <a:solidFill>
                  <a:srgbClr val="696464"/>
                </a:solidFill>
                <a:latin typeface="Perpetua"/>
              </a:rPr>
              <a:t>KSAO</a:t>
            </a:r>
            <a:endParaRPr lang="en-US" sz="2600" spc="-1" dirty="0">
              <a:latin typeface="Arial"/>
            </a:endParaRPr>
          </a:p>
          <a:p>
            <a:pPr algn="ctr">
              <a:spcBef>
                <a:spcPts val="581"/>
              </a:spcBef>
            </a:pPr>
            <a:r>
              <a:rPr lang="en-US" sz="2600" spc="-1" dirty="0">
                <a:solidFill>
                  <a:srgbClr val="696464"/>
                </a:solidFill>
                <a:latin typeface="Perpetua"/>
              </a:rPr>
              <a:t>Kaisa-Leea Kurko</a:t>
            </a:r>
            <a:endParaRPr lang="en-US" sz="2600" spc="-1" dirty="0">
              <a:latin typeface="Arial"/>
            </a:endParaRPr>
          </a:p>
        </p:txBody>
      </p:sp>
      <p:sp>
        <p:nvSpPr>
          <p:cNvPr id="141" name="TextShape 2"/>
          <p:cNvSpPr txBox="1"/>
          <p:nvPr/>
        </p:nvSpPr>
        <p:spPr>
          <a:xfrm>
            <a:off x="1981200" y="1505880"/>
            <a:ext cx="8229240" cy="1469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9144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i-FI" sz="4000" spc="-1">
                <a:solidFill>
                  <a:srgbClr val="FFFFFF"/>
                </a:solidFill>
                <a:latin typeface="Franklin Gothic Book"/>
              </a:rPr>
              <a:t>SYDÄMEN VAJAATOIMINTA</a:t>
            </a:r>
            <a:endParaRPr lang="fi-FI" sz="4000" spc="-1">
              <a:solidFill>
                <a:srgbClr val="000000"/>
              </a:solidFill>
              <a:latin typeface="Perpetua"/>
            </a:endParaRPr>
          </a:p>
        </p:txBody>
      </p:sp>
    </p:spTree>
    <p:extLst>
      <p:ext uri="{BB962C8B-B14F-4D97-AF65-F5344CB8AC3E}">
        <p14:creationId xmlns:p14="http://schemas.microsoft.com/office/powerpoint/2010/main" val="8066545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TextShape 1"/>
          <p:cNvSpPr txBox="1"/>
          <p:nvPr/>
        </p:nvSpPr>
        <p:spPr>
          <a:xfrm>
            <a:off x="1390835" y="327946"/>
            <a:ext cx="777204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9144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fi-FI" sz="4000" spc="-1" dirty="0">
                <a:solidFill>
                  <a:srgbClr val="696464"/>
                </a:solidFill>
                <a:latin typeface="Franklin Gothic Book"/>
              </a:rPr>
              <a:t>ELINTAPAHOITO</a:t>
            </a:r>
            <a:endParaRPr lang="fi-FI" sz="4000" spc="-1" dirty="0">
              <a:solidFill>
                <a:srgbClr val="000000"/>
              </a:solidFill>
              <a:latin typeface="Perpetua"/>
            </a:endParaRPr>
          </a:p>
        </p:txBody>
      </p:sp>
      <p:sp>
        <p:nvSpPr>
          <p:cNvPr id="189" name="TextShape 2"/>
          <p:cNvSpPr txBox="1"/>
          <p:nvPr/>
        </p:nvSpPr>
        <p:spPr>
          <a:xfrm>
            <a:off x="1390835" y="1958414"/>
            <a:ext cx="7772040" cy="4571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marL="274320" indent="-273960">
              <a:lnSpc>
                <a:spcPct val="9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</a:pPr>
            <a:r>
              <a:rPr lang="fi-FI" sz="2600" spc="-1" dirty="0">
                <a:solidFill>
                  <a:srgbClr val="000000"/>
                </a:solidFill>
                <a:latin typeface="Perpetua"/>
              </a:rPr>
              <a:t>juo vuorokaudessa korkeintaan 2 - 2,5 litraa nestettä</a:t>
            </a:r>
          </a:p>
          <a:p>
            <a:pPr marL="274320" indent="-273960">
              <a:lnSpc>
                <a:spcPct val="9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</a:pPr>
            <a:r>
              <a:rPr lang="fi-FI" sz="2600" spc="-1" dirty="0">
                <a:solidFill>
                  <a:srgbClr val="000000"/>
                </a:solidFill>
                <a:latin typeface="Perpetua"/>
              </a:rPr>
              <a:t>syö suolatonta tai vähäsuolaista ruokaa</a:t>
            </a:r>
          </a:p>
          <a:p>
            <a:pPr marL="274320" indent="-273960">
              <a:lnSpc>
                <a:spcPct val="9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</a:pPr>
            <a:r>
              <a:rPr lang="fi-FI" sz="2600" spc="-1" dirty="0">
                <a:solidFill>
                  <a:srgbClr val="000000"/>
                </a:solidFill>
                <a:latin typeface="Perpetua"/>
              </a:rPr>
              <a:t>liiku säännöllisesti ja maltillisesti oireiden sallimissa rajoissa. Muista levätä välillä!</a:t>
            </a:r>
          </a:p>
          <a:p>
            <a:pPr marL="274320" indent="-273960">
              <a:lnSpc>
                <a:spcPct val="9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</a:pPr>
            <a:r>
              <a:rPr lang="fi-FI" sz="2600" spc="-1" dirty="0">
                <a:solidFill>
                  <a:srgbClr val="000000"/>
                </a:solidFill>
                <a:latin typeface="Perpetua"/>
              </a:rPr>
              <a:t>pidä painosi normaalilukemissa</a:t>
            </a:r>
          </a:p>
          <a:p>
            <a:pPr marL="274320" indent="-273960">
              <a:lnSpc>
                <a:spcPct val="9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</a:pPr>
            <a:r>
              <a:rPr lang="fi-FI" sz="2600" spc="-1" dirty="0">
                <a:solidFill>
                  <a:srgbClr val="000000"/>
                </a:solidFill>
                <a:latin typeface="Perpetua"/>
              </a:rPr>
              <a:t>lopeta tupakointi, vältä myös ympäristön tupakansavua</a:t>
            </a:r>
          </a:p>
          <a:p>
            <a:pPr marL="274320" indent="-273960">
              <a:lnSpc>
                <a:spcPct val="9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</a:pPr>
            <a:r>
              <a:rPr lang="fi-FI" sz="2600" spc="-1" dirty="0">
                <a:solidFill>
                  <a:srgbClr val="000000"/>
                </a:solidFill>
                <a:latin typeface="Perpetua"/>
              </a:rPr>
              <a:t>käytä alkoholia vain harkiten</a:t>
            </a:r>
          </a:p>
        </p:txBody>
      </p:sp>
    </p:spTree>
    <p:extLst>
      <p:ext uri="{BB962C8B-B14F-4D97-AF65-F5344CB8AC3E}">
        <p14:creationId xmlns:p14="http://schemas.microsoft.com/office/powerpoint/2010/main" val="24006517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TextShape 1"/>
          <p:cNvSpPr txBox="1"/>
          <p:nvPr/>
        </p:nvSpPr>
        <p:spPr>
          <a:xfrm>
            <a:off x="1318473" y="19080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91440" anchor="b">
            <a:normAutofit fontScale="97000"/>
          </a:bodyPr>
          <a:lstStyle/>
          <a:p>
            <a:pPr>
              <a:lnSpc>
                <a:spcPct val="100000"/>
              </a:lnSpc>
            </a:pPr>
            <a:r>
              <a:rPr lang="fi-FI" sz="4000" spc="-1">
                <a:solidFill>
                  <a:srgbClr val="696464"/>
                </a:solidFill>
                <a:latin typeface="Franklin Gothic Book"/>
              </a:rPr>
              <a:t>Sydämen vajaatoiminnan lääkehoito</a:t>
            </a:r>
            <a:endParaRPr lang="fi-FI" sz="4000" spc="-1">
              <a:solidFill>
                <a:srgbClr val="000000"/>
              </a:solidFill>
              <a:latin typeface="Perpetua"/>
            </a:endParaRPr>
          </a:p>
        </p:txBody>
      </p:sp>
      <p:sp>
        <p:nvSpPr>
          <p:cNvPr id="191" name="TextShape 2"/>
          <p:cNvSpPr txBox="1"/>
          <p:nvPr/>
        </p:nvSpPr>
        <p:spPr>
          <a:xfrm>
            <a:off x="7696200" y="6191280"/>
            <a:ext cx="2476080" cy="4759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43B9DAFC-86AA-4391-984A-9DB5D4FF3D96}" type="datetime1">
              <a:rPr lang="en-US" sz="1400" spc="-1">
                <a:solidFill>
                  <a:srgbClr val="696464"/>
                </a:solidFill>
                <a:latin typeface="Perpetua"/>
              </a:rPr>
              <a:t>1/21/2022</a:t>
            </a:fld>
            <a:endParaRPr lang="en-US" sz="1400" spc="-1">
              <a:latin typeface="Times New Roman"/>
            </a:endParaRPr>
          </a:p>
        </p:txBody>
      </p:sp>
      <p:sp>
        <p:nvSpPr>
          <p:cNvPr id="192" name="TextShape 3"/>
          <p:cNvSpPr txBox="1"/>
          <p:nvPr/>
        </p:nvSpPr>
        <p:spPr>
          <a:xfrm>
            <a:off x="1318473" y="1641600"/>
            <a:ext cx="8229240" cy="4787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rmAutofit/>
          </a:bodyPr>
          <a:lstStyle/>
          <a:p>
            <a:pPr marL="609480" indent="-609120">
              <a:lnSpc>
                <a:spcPct val="90000"/>
              </a:lnSpc>
              <a:spcBef>
                <a:spcPts val="581"/>
              </a:spcBef>
            </a:pPr>
            <a:r>
              <a:rPr lang="fi-FI" sz="2600" spc="-1" dirty="0">
                <a:solidFill>
                  <a:srgbClr val="000000"/>
                </a:solidFill>
                <a:latin typeface="Perpetua"/>
              </a:rPr>
              <a:t>1. Diureetit</a:t>
            </a:r>
          </a:p>
          <a:p>
            <a:pPr marL="609480" indent="-609120">
              <a:lnSpc>
                <a:spcPct val="90000"/>
              </a:lnSpc>
              <a:spcBef>
                <a:spcPts val="581"/>
              </a:spcBef>
            </a:pPr>
            <a:r>
              <a:rPr lang="fi-FI" sz="2600" spc="-1" dirty="0">
                <a:solidFill>
                  <a:srgbClr val="000000"/>
                </a:solidFill>
                <a:latin typeface="Perpetua"/>
              </a:rPr>
              <a:t> </a:t>
            </a:r>
            <a:r>
              <a:rPr lang="fi-FI" sz="2600" spc="-1" dirty="0">
                <a:solidFill>
                  <a:srgbClr val="000000"/>
                </a:solidFill>
                <a:latin typeface="Wingdings"/>
              </a:rPr>
              <a:t></a:t>
            </a:r>
            <a:r>
              <a:rPr lang="fi-FI" sz="2600" spc="-1" dirty="0">
                <a:solidFill>
                  <a:srgbClr val="000000"/>
                </a:solidFill>
                <a:latin typeface="Perpetua"/>
              </a:rPr>
              <a:t> turvotus vähenee (seurataan S-K ja S-Na)</a:t>
            </a:r>
          </a:p>
          <a:p>
            <a:pPr marL="609480" indent="-609120">
              <a:lnSpc>
                <a:spcPct val="90000"/>
              </a:lnSpc>
              <a:spcBef>
                <a:spcPts val="581"/>
              </a:spcBef>
            </a:pPr>
            <a:r>
              <a:rPr lang="fi-FI" sz="2600" spc="-1" dirty="0">
                <a:solidFill>
                  <a:srgbClr val="000000"/>
                </a:solidFill>
                <a:latin typeface="Perpetua"/>
              </a:rPr>
              <a:t>2. Digitalis (tarkka annostelu, harvemmin enää käytössä)</a:t>
            </a:r>
          </a:p>
          <a:p>
            <a:pPr marL="609480" indent="-609120">
              <a:lnSpc>
                <a:spcPct val="9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</a:pPr>
            <a:r>
              <a:rPr lang="fi-FI" sz="2600" spc="-1" dirty="0">
                <a:solidFill>
                  <a:srgbClr val="000000"/>
                </a:solidFill>
                <a:latin typeface="Perpetua"/>
              </a:rPr>
              <a:t>lisää sydämen supistusvoimaa</a:t>
            </a:r>
          </a:p>
          <a:p>
            <a:pPr marL="609480" indent="-609120">
              <a:lnSpc>
                <a:spcPct val="9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</a:pPr>
            <a:r>
              <a:rPr lang="fi-FI" sz="2600" spc="-1" dirty="0">
                <a:solidFill>
                  <a:srgbClr val="000000"/>
                </a:solidFill>
                <a:latin typeface="Perpetua"/>
              </a:rPr>
              <a:t>harventaa sykettä </a:t>
            </a:r>
          </a:p>
          <a:p>
            <a:pPr marL="609480" indent="-609120">
              <a:lnSpc>
                <a:spcPct val="90000"/>
              </a:lnSpc>
              <a:spcBef>
                <a:spcPts val="581"/>
              </a:spcBef>
            </a:pPr>
            <a:r>
              <a:rPr lang="fi-FI" sz="2600" spc="-1" dirty="0">
                <a:solidFill>
                  <a:srgbClr val="000000"/>
                </a:solidFill>
                <a:latin typeface="Perpetua"/>
              </a:rPr>
              <a:t>3. Beetasalpaajat</a:t>
            </a:r>
          </a:p>
          <a:p>
            <a:pPr marL="609480" indent="-609120">
              <a:lnSpc>
                <a:spcPct val="90000"/>
              </a:lnSpc>
              <a:spcBef>
                <a:spcPts val="581"/>
              </a:spcBef>
            </a:pPr>
            <a:r>
              <a:rPr lang="fi-FI" sz="2600" spc="-1" dirty="0">
                <a:solidFill>
                  <a:srgbClr val="000000"/>
                </a:solidFill>
                <a:latin typeface="Perpetua"/>
              </a:rPr>
              <a:t>4.  ACE-estäjät </a:t>
            </a:r>
            <a:r>
              <a:rPr lang="fi-FI" sz="2400" spc="-1" dirty="0">
                <a:solidFill>
                  <a:srgbClr val="000000"/>
                </a:solidFill>
                <a:latin typeface="Perpetua"/>
              </a:rPr>
              <a:t> ja muut…</a:t>
            </a:r>
          </a:p>
          <a:p>
            <a:pPr marL="609480" indent="-609120">
              <a:lnSpc>
                <a:spcPct val="90000"/>
              </a:lnSpc>
              <a:spcBef>
                <a:spcPts val="581"/>
              </a:spcBef>
            </a:pPr>
            <a:r>
              <a:rPr lang="fi-FI" sz="2600" spc="-1" dirty="0">
                <a:solidFill>
                  <a:srgbClr val="000000"/>
                </a:solidFill>
                <a:latin typeface="Perpetua"/>
              </a:rPr>
              <a:t>5.  …</a:t>
            </a:r>
            <a:r>
              <a:rPr lang="fi-FI" sz="2600" spc="-1" dirty="0" err="1">
                <a:solidFill>
                  <a:srgbClr val="000000"/>
                </a:solidFill>
                <a:latin typeface="Perpetua"/>
              </a:rPr>
              <a:t>Vasodilataattorit</a:t>
            </a:r>
            <a:r>
              <a:rPr lang="fi-FI" sz="2600" spc="-1" dirty="0">
                <a:solidFill>
                  <a:srgbClr val="000000"/>
                </a:solidFill>
                <a:latin typeface="Perpetua"/>
              </a:rPr>
              <a:t> (uutena ATR+ </a:t>
            </a:r>
            <a:r>
              <a:rPr lang="fi-FI" sz="2600" spc="-1" dirty="0" err="1">
                <a:solidFill>
                  <a:srgbClr val="000000"/>
                </a:solidFill>
                <a:latin typeface="Perpetua"/>
              </a:rPr>
              <a:t>sakubitriili</a:t>
            </a:r>
            <a:r>
              <a:rPr lang="fi-FI" sz="2600" spc="-1" dirty="0">
                <a:solidFill>
                  <a:srgbClr val="000000"/>
                </a:solidFill>
                <a:latin typeface="Perpetua"/>
              </a:rPr>
              <a:t>)</a:t>
            </a:r>
          </a:p>
          <a:p>
            <a:pPr marL="609480" indent="-609120">
              <a:lnSpc>
                <a:spcPct val="9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</a:pPr>
            <a:r>
              <a:rPr lang="fi-FI" sz="2600" spc="-1" dirty="0">
                <a:solidFill>
                  <a:srgbClr val="000000"/>
                </a:solidFill>
                <a:latin typeface="Perpetua"/>
              </a:rPr>
              <a:t>laajentavat verisuonia, vähentää sydämen taakkaa, pumppaustoiminta tehostuu</a:t>
            </a:r>
          </a:p>
          <a:p>
            <a:pPr marL="609480" indent="-609120">
              <a:lnSpc>
                <a:spcPct val="90000"/>
              </a:lnSpc>
              <a:spcBef>
                <a:spcPts val="581"/>
              </a:spcBef>
            </a:pPr>
            <a:endParaRPr lang="fi-FI" sz="2600" spc="-1" dirty="0">
              <a:solidFill>
                <a:srgbClr val="000000"/>
              </a:solidFill>
              <a:latin typeface="Perpetua"/>
            </a:endParaRPr>
          </a:p>
          <a:p>
            <a:pPr marL="609480" indent="-609120">
              <a:lnSpc>
                <a:spcPct val="90000"/>
              </a:lnSpc>
              <a:spcBef>
                <a:spcPts val="581"/>
              </a:spcBef>
            </a:pPr>
            <a:endParaRPr lang="fi-FI" sz="2600" spc="-1" dirty="0">
              <a:solidFill>
                <a:srgbClr val="000000"/>
              </a:solidFill>
              <a:latin typeface="Perpetua"/>
            </a:endParaRPr>
          </a:p>
        </p:txBody>
      </p:sp>
    </p:spTree>
    <p:extLst>
      <p:ext uri="{BB962C8B-B14F-4D97-AF65-F5344CB8AC3E}">
        <p14:creationId xmlns:p14="http://schemas.microsoft.com/office/powerpoint/2010/main" val="2937438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TextShape 1"/>
          <p:cNvSpPr txBox="1"/>
          <p:nvPr/>
        </p:nvSpPr>
        <p:spPr>
          <a:xfrm>
            <a:off x="2063640" y="260640"/>
            <a:ext cx="8229240" cy="1071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9144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fi-FI" sz="4400" spc="-1">
                <a:solidFill>
                  <a:srgbClr val="696464"/>
                </a:solidFill>
                <a:latin typeface="Franklin Gothic Book"/>
              </a:rPr>
              <a:t>SYDÄMEN VAJAATOIMINTA</a:t>
            </a:r>
            <a:endParaRPr lang="fi-FI" sz="4400" spc="-1">
              <a:solidFill>
                <a:srgbClr val="000000"/>
              </a:solidFill>
              <a:latin typeface="Perpetua"/>
            </a:endParaRPr>
          </a:p>
        </p:txBody>
      </p:sp>
      <p:sp>
        <p:nvSpPr>
          <p:cNvPr id="143" name="TextShape 2"/>
          <p:cNvSpPr txBox="1"/>
          <p:nvPr/>
        </p:nvSpPr>
        <p:spPr>
          <a:xfrm>
            <a:off x="7696200" y="6191280"/>
            <a:ext cx="2476080" cy="4759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1BDA08A2-EF2A-4BF2-9798-B4E5EB8070DC}" type="datetime1">
              <a:rPr lang="en-US" sz="1400" spc="-1">
                <a:solidFill>
                  <a:srgbClr val="696464"/>
                </a:solidFill>
                <a:latin typeface="Perpetua"/>
              </a:rPr>
              <a:t>1/21/2022</a:t>
            </a:fld>
            <a:endParaRPr lang="en-US" sz="1400" spc="-1">
              <a:latin typeface="Times New Roman"/>
            </a:endParaRPr>
          </a:p>
        </p:txBody>
      </p:sp>
      <p:sp>
        <p:nvSpPr>
          <p:cNvPr id="144" name="TextShape 3"/>
          <p:cNvSpPr txBox="1"/>
          <p:nvPr/>
        </p:nvSpPr>
        <p:spPr>
          <a:xfrm>
            <a:off x="1996680" y="1857240"/>
            <a:ext cx="7772040" cy="4571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rmAutofit fontScale="94000"/>
          </a:bodyPr>
          <a:lstStyle/>
          <a:p>
            <a:pPr marL="274320" indent="-273960"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</a:pPr>
            <a:r>
              <a:rPr lang="fi-FI" sz="2800" spc="-1">
                <a:solidFill>
                  <a:srgbClr val="000000"/>
                </a:solidFill>
                <a:latin typeface="Perpetua"/>
              </a:rPr>
              <a:t>Sydämen vajaatoiminta eli </a:t>
            </a:r>
            <a:r>
              <a:rPr lang="fi-FI" sz="2800" b="1" spc="-1">
                <a:solidFill>
                  <a:srgbClr val="000000"/>
                </a:solidFill>
                <a:latin typeface="Perpetua"/>
              </a:rPr>
              <a:t>insufficientia cordis</a:t>
            </a:r>
            <a:endParaRPr lang="fi-FI" sz="2800" spc="-1">
              <a:solidFill>
                <a:srgbClr val="000000"/>
              </a:solidFill>
              <a:latin typeface="Perpetua"/>
            </a:endParaRPr>
          </a:p>
          <a:p>
            <a:pPr marL="274320" indent="-273960"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</a:pPr>
            <a:r>
              <a:rPr lang="fi-FI" sz="2800" spc="-1">
                <a:solidFill>
                  <a:srgbClr val="000000"/>
                </a:solidFill>
                <a:latin typeface="Perpetua"/>
              </a:rPr>
              <a:t>Sydän ei pysty pumppaamaan verta niin paljon, kun elimistö tarvitsee!</a:t>
            </a:r>
          </a:p>
          <a:p>
            <a:pPr marL="274320" indent="-273960"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</a:pPr>
            <a:r>
              <a:rPr lang="fi-FI" sz="2800" spc="-1">
                <a:solidFill>
                  <a:srgbClr val="000000"/>
                </a:solidFill>
                <a:latin typeface="Perpetua"/>
              </a:rPr>
              <a:t>EI itsenäinen sairaus, tavallisimmat syyt verenpainetauti ja sepelvaltimotauti (n. 80%:lla)</a:t>
            </a:r>
          </a:p>
          <a:p>
            <a:pPr marL="274320" indent="-273960"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</a:pPr>
            <a:r>
              <a:rPr lang="fi-FI" sz="2800" spc="-1">
                <a:solidFill>
                  <a:srgbClr val="000000"/>
                </a:solidFill>
                <a:latin typeface="Perpetua"/>
              </a:rPr>
              <a:t>Äkisti alkanut tai kr.vt: n akuutti ilmentymä keuhkopöhö l.</a:t>
            </a:r>
            <a:r>
              <a:rPr lang="fi-FI" sz="2800" b="1" spc="-1">
                <a:solidFill>
                  <a:srgbClr val="000000"/>
                </a:solidFill>
                <a:latin typeface="Perpetua"/>
              </a:rPr>
              <a:t> keuhkoödeema</a:t>
            </a:r>
            <a:endParaRPr lang="fi-FI" sz="2800" spc="-1">
              <a:solidFill>
                <a:srgbClr val="000000"/>
              </a:solidFill>
              <a:latin typeface="Perpetua"/>
            </a:endParaRPr>
          </a:p>
        </p:txBody>
      </p:sp>
    </p:spTree>
    <p:extLst>
      <p:ext uri="{BB962C8B-B14F-4D97-AF65-F5344CB8AC3E}">
        <p14:creationId xmlns:p14="http://schemas.microsoft.com/office/powerpoint/2010/main" val="3410319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TextShape 1"/>
          <p:cNvSpPr txBox="1"/>
          <p:nvPr/>
        </p:nvSpPr>
        <p:spPr>
          <a:xfrm>
            <a:off x="1943040" y="-35280"/>
            <a:ext cx="8229240" cy="14950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9144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fi-FI" sz="4000" spc="-1">
                <a:solidFill>
                  <a:srgbClr val="696464"/>
                </a:solidFill>
                <a:latin typeface="Franklin Gothic Book"/>
              </a:rPr>
              <a:t>	    VT:n aiheuttajia</a:t>
            </a:r>
            <a:endParaRPr lang="fi-FI" sz="4000" spc="-1">
              <a:solidFill>
                <a:srgbClr val="000000"/>
              </a:solidFill>
              <a:latin typeface="Perpetua"/>
            </a:endParaRPr>
          </a:p>
        </p:txBody>
      </p:sp>
      <p:sp>
        <p:nvSpPr>
          <p:cNvPr id="146" name="TextShape 2"/>
          <p:cNvSpPr txBox="1"/>
          <p:nvPr/>
        </p:nvSpPr>
        <p:spPr>
          <a:xfrm>
            <a:off x="7696200" y="6191280"/>
            <a:ext cx="2476080" cy="4759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367E0C46-1E52-4C05-B9DE-897D254FB1F8}" type="datetime1">
              <a:rPr lang="en-US" sz="1400" spc="-1">
                <a:solidFill>
                  <a:srgbClr val="696464"/>
                </a:solidFill>
                <a:latin typeface="Perpetua"/>
              </a:rPr>
              <a:t>1/21/2022</a:t>
            </a:fld>
            <a:endParaRPr lang="en-US" sz="1400" spc="-1">
              <a:latin typeface="Times New Roman"/>
            </a:endParaRPr>
          </a:p>
        </p:txBody>
      </p:sp>
      <p:sp>
        <p:nvSpPr>
          <p:cNvPr id="147" name="TextShape 3"/>
          <p:cNvSpPr txBox="1"/>
          <p:nvPr/>
        </p:nvSpPr>
        <p:spPr>
          <a:xfrm>
            <a:off x="1875720" y="1640657"/>
            <a:ext cx="8229240" cy="47160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rmAutofit fontScale="94000"/>
          </a:bodyPr>
          <a:lstStyle/>
          <a:p>
            <a:pPr marL="274320" indent="-273960"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</a:pPr>
            <a:r>
              <a:rPr lang="fi-FI" sz="2600" b="1" spc="-1" dirty="0">
                <a:solidFill>
                  <a:srgbClr val="000000"/>
                </a:solidFill>
                <a:latin typeface="Perpetua"/>
              </a:rPr>
              <a:t>Pumppausteho heikkenee:</a:t>
            </a:r>
            <a:endParaRPr lang="fi-FI" sz="2600" spc="-1" dirty="0">
              <a:solidFill>
                <a:srgbClr val="000000"/>
              </a:solidFill>
              <a:latin typeface="Perpetua"/>
            </a:endParaRPr>
          </a:p>
          <a:p>
            <a:pPr marL="274320" indent="-273960">
              <a:spcBef>
                <a:spcPts val="581"/>
              </a:spcBef>
            </a:pPr>
            <a:r>
              <a:rPr lang="fi-FI" sz="2600" spc="-1" dirty="0">
                <a:solidFill>
                  <a:srgbClr val="000000"/>
                </a:solidFill>
                <a:latin typeface="Perpetua"/>
              </a:rPr>
              <a:t>	</a:t>
            </a:r>
            <a:r>
              <a:rPr lang="fi-FI" sz="2000" spc="-1" dirty="0">
                <a:solidFill>
                  <a:srgbClr val="000000"/>
                </a:solidFill>
                <a:latin typeface="Perpetua"/>
              </a:rPr>
              <a:t>- sepelvaltimotauti, </a:t>
            </a:r>
            <a:r>
              <a:rPr lang="fi-FI" sz="2000" spc="-1" dirty="0" err="1">
                <a:solidFill>
                  <a:srgbClr val="000000"/>
                </a:solidFill>
                <a:latin typeface="Perpetua"/>
              </a:rPr>
              <a:t>sydäninf</a:t>
            </a:r>
            <a:r>
              <a:rPr lang="fi-FI" sz="2000" spc="-1" dirty="0">
                <a:solidFill>
                  <a:srgbClr val="000000"/>
                </a:solidFill>
                <a:latin typeface="Perpetua"/>
              </a:rPr>
              <a:t>. ja sen jälkitila</a:t>
            </a:r>
          </a:p>
          <a:p>
            <a:pPr marL="274320" indent="-273960">
              <a:spcBef>
                <a:spcPts val="581"/>
              </a:spcBef>
            </a:pPr>
            <a:r>
              <a:rPr lang="fi-FI" sz="2000" spc="-1" dirty="0">
                <a:solidFill>
                  <a:srgbClr val="000000"/>
                </a:solidFill>
                <a:latin typeface="Perpetua"/>
              </a:rPr>
              <a:t>	- läppävika</a:t>
            </a:r>
          </a:p>
          <a:p>
            <a:pPr marL="274320" indent="-273960">
              <a:spcBef>
                <a:spcPts val="581"/>
              </a:spcBef>
            </a:pPr>
            <a:r>
              <a:rPr lang="fi-FI" sz="2000" spc="-1" dirty="0">
                <a:solidFill>
                  <a:srgbClr val="000000"/>
                </a:solidFill>
                <a:latin typeface="Perpetua"/>
              </a:rPr>
              <a:t>	- sydänlihastulehdus</a:t>
            </a:r>
          </a:p>
          <a:p>
            <a:pPr marL="274320" indent="-273960">
              <a:spcBef>
                <a:spcPts val="581"/>
              </a:spcBef>
            </a:pPr>
            <a:r>
              <a:rPr lang="fi-FI" sz="2000" spc="-1" dirty="0">
                <a:solidFill>
                  <a:srgbClr val="000000"/>
                </a:solidFill>
                <a:latin typeface="Perpetua"/>
              </a:rPr>
              <a:t>	- sydänpussin tulehdus</a:t>
            </a:r>
          </a:p>
          <a:p>
            <a:pPr marL="274320" indent="-273960">
              <a:spcBef>
                <a:spcPts val="581"/>
              </a:spcBef>
            </a:pPr>
            <a:r>
              <a:rPr lang="fi-FI" sz="2000" spc="-1" dirty="0">
                <a:solidFill>
                  <a:srgbClr val="000000"/>
                </a:solidFill>
                <a:latin typeface="Perpetua"/>
              </a:rPr>
              <a:t>	- sydänlihasrappeumat</a:t>
            </a:r>
          </a:p>
          <a:p>
            <a:pPr marL="274320" indent="-273960"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</a:pPr>
            <a:r>
              <a:rPr lang="fi-FI" sz="2600" b="1" spc="-1" dirty="0">
                <a:solidFill>
                  <a:srgbClr val="000000"/>
                </a:solidFill>
                <a:latin typeface="Perpetua"/>
              </a:rPr>
              <a:t>Kuormitus suurenee:</a:t>
            </a:r>
            <a:endParaRPr lang="fi-FI" sz="2600" spc="-1" dirty="0">
              <a:solidFill>
                <a:srgbClr val="000000"/>
              </a:solidFill>
              <a:latin typeface="Perpetua"/>
            </a:endParaRPr>
          </a:p>
          <a:p>
            <a:pPr marL="274320" indent="-273960">
              <a:spcBef>
                <a:spcPts val="581"/>
              </a:spcBef>
            </a:pPr>
            <a:r>
              <a:rPr lang="fi-FI" sz="2000" spc="-1" dirty="0">
                <a:solidFill>
                  <a:srgbClr val="000000"/>
                </a:solidFill>
                <a:latin typeface="Perpetua"/>
              </a:rPr>
              <a:t>	- korkea RR</a:t>
            </a:r>
          </a:p>
          <a:p>
            <a:pPr marL="274320" indent="-273960">
              <a:spcBef>
                <a:spcPts val="581"/>
              </a:spcBef>
            </a:pPr>
            <a:r>
              <a:rPr lang="fi-FI" sz="2000" spc="-1" dirty="0">
                <a:solidFill>
                  <a:srgbClr val="000000"/>
                </a:solidFill>
                <a:latin typeface="Perpetua"/>
              </a:rPr>
              <a:t>	- </a:t>
            </a:r>
            <a:r>
              <a:rPr lang="fi-FI" sz="2000" spc="-1" dirty="0" err="1">
                <a:solidFill>
                  <a:srgbClr val="000000"/>
                </a:solidFill>
                <a:latin typeface="Perpetua"/>
              </a:rPr>
              <a:t>flimmeri</a:t>
            </a:r>
            <a:r>
              <a:rPr lang="fi-FI" sz="2000" spc="-1" dirty="0">
                <a:solidFill>
                  <a:srgbClr val="000000"/>
                </a:solidFill>
                <a:latin typeface="Perpetua"/>
              </a:rPr>
              <a:t> (l. eteisvärinä)</a:t>
            </a:r>
          </a:p>
          <a:p>
            <a:pPr marL="274320" indent="-273960">
              <a:spcBef>
                <a:spcPts val="581"/>
              </a:spcBef>
            </a:pPr>
            <a:r>
              <a:rPr lang="fi-FI" sz="2000" spc="-1" dirty="0">
                <a:solidFill>
                  <a:srgbClr val="000000"/>
                </a:solidFill>
                <a:latin typeface="Perpetua"/>
              </a:rPr>
              <a:t>	- anemia</a:t>
            </a:r>
          </a:p>
          <a:p>
            <a:pPr marL="274320" indent="-273960">
              <a:spcBef>
                <a:spcPts val="581"/>
              </a:spcBef>
            </a:pPr>
            <a:r>
              <a:rPr lang="fi-FI" sz="2000" spc="-1" dirty="0">
                <a:solidFill>
                  <a:srgbClr val="000000"/>
                </a:solidFill>
                <a:latin typeface="Perpetua"/>
              </a:rPr>
              <a:t>	- </a:t>
            </a:r>
            <a:r>
              <a:rPr lang="fi-FI" sz="2000" spc="-1" dirty="0" err="1">
                <a:solidFill>
                  <a:srgbClr val="000000"/>
                </a:solidFill>
                <a:latin typeface="Perpetua"/>
              </a:rPr>
              <a:t>hypo</a:t>
            </a:r>
            <a:r>
              <a:rPr lang="fi-FI" sz="2000" spc="-1" dirty="0">
                <a:solidFill>
                  <a:srgbClr val="000000"/>
                </a:solidFill>
                <a:latin typeface="Perpetua"/>
              </a:rPr>
              <a:t>- tai </a:t>
            </a:r>
            <a:r>
              <a:rPr lang="fi-FI" sz="2000" spc="-1" dirty="0" err="1">
                <a:solidFill>
                  <a:srgbClr val="000000"/>
                </a:solidFill>
                <a:latin typeface="Perpetua"/>
              </a:rPr>
              <a:t>hypertyreoosi</a:t>
            </a:r>
            <a:endParaRPr lang="fi-FI" sz="2000" spc="-1" dirty="0">
              <a:solidFill>
                <a:srgbClr val="000000"/>
              </a:solidFill>
              <a:latin typeface="Perpetua"/>
            </a:endParaRPr>
          </a:p>
        </p:txBody>
      </p:sp>
      <p:sp>
        <p:nvSpPr>
          <p:cNvPr id="148" name="CustomShape 4"/>
          <p:cNvSpPr/>
          <p:nvPr/>
        </p:nvSpPr>
        <p:spPr>
          <a:xfrm>
            <a:off x="1875720" y="640080"/>
            <a:ext cx="928440" cy="785520"/>
          </a:xfrm>
          <a:prstGeom prst="hear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409588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extShape 1"/>
          <p:cNvSpPr txBox="1"/>
          <p:nvPr/>
        </p:nvSpPr>
        <p:spPr>
          <a:xfrm>
            <a:off x="1969680" y="17136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9144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fi-FI" sz="4000" spc="-1">
                <a:solidFill>
                  <a:srgbClr val="696464"/>
                </a:solidFill>
                <a:latin typeface="Franklin Gothic Book"/>
              </a:rPr>
              <a:t>OIREET</a:t>
            </a:r>
            <a:endParaRPr lang="fi-FI" sz="4000" spc="-1">
              <a:solidFill>
                <a:srgbClr val="000000"/>
              </a:solidFill>
              <a:latin typeface="Perpetua"/>
            </a:endParaRPr>
          </a:p>
        </p:txBody>
      </p:sp>
      <p:sp>
        <p:nvSpPr>
          <p:cNvPr id="150" name="TextShape 2"/>
          <p:cNvSpPr txBox="1"/>
          <p:nvPr/>
        </p:nvSpPr>
        <p:spPr>
          <a:xfrm>
            <a:off x="7696200" y="6191280"/>
            <a:ext cx="2476080" cy="4759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7D18BE71-3EFB-4EED-84F6-151421108A31}" type="datetime1">
              <a:rPr lang="en-US" sz="1400" spc="-1">
                <a:solidFill>
                  <a:srgbClr val="696464"/>
                </a:solidFill>
                <a:latin typeface="Perpetua"/>
              </a:rPr>
              <a:t>1/21/2022</a:t>
            </a:fld>
            <a:endParaRPr lang="en-US" sz="1400" spc="-1">
              <a:latin typeface="Times New Roman"/>
            </a:endParaRPr>
          </a:p>
        </p:txBody>
      </p:sp>
      <p:sp>
        <p:nvSpPr>
          <p:cNvPr id="151" name="TextShape 3"/>
          <p:cNvSpPr txBox="1"/>
          <p:nvPr/>
        </p:nvSpPr>
        <p:spPr>
          <a:xfrm>
            <a:off x="1991640" y="1314360"/>
            <a:ext cx="8229240" cy="48589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rmAutofit fontScale="95500"/>
          </a:bodyPr>
          <a:lstStyle/>
          <a:p>
            <a:pPr marL="274320" indent="-273960">
              <a:spcBef>
                <a:spcPts val="581"/>
              </a:spcBef>
            </a:pPr>
            <a:endParaRPr lang="fi-FI" sz="2600" spc="-1">
              <a:solidFill>
                <a:srgbClr val="000000"/>
              </a:solidFill>
              <a:latin typeface="Perpetua"/>
            </a:endParaRPr>
          </a:p>
          <a:p>
            <a:pPr marL="274320" indent="-273960"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</a:pPr>
            <a:r>
              <a:rPr lang="fi-FI" sz="3200" b="1" spc="-1">
                <a:solidFill>
                  <a:srgbClr val="000000"/>
                </a:solidFill>
                <a:latin typeface="Perpetua"/>
              </a:rPr>
              <a:t>VÄSYMYS</a:t>
            </a:r>
            <a:endParaRPr lang="fi-FI" sz="3200" spc="-1">
              <a:solidFill>
                <a:srgbClr val="000000"/>
              </a:solidFill>
              <a:latin typeface="Perpetua"/>
            </a:endParaRPr>
          </a:p>
          <a:p>
            <a:pPr marL="274320" indent="-273960"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</a:pPr>
            <a:r>
              <a:rPr lang="fi-FI" sz="3200" b="1" spc="-1">
                <a:solidFill>
                  <a:srgbClr val="000000"/>
                </a:solidFill>
                <a:latin typeface="Perpetua"/>
              </a:rPr>
              <a:t>Hengenahdistus</a:t>
            </a:r>
            <a:r>
              <a:rPr lang="fi-FI" sz="3200" spc="-1">
                <a:solidFill>
                  <a:srgbClr val="000000"/>
                </a:solidFill>
                <a:latin typeface="Perpetua"/>
              </a:rPr>
              <a:t> (dyspnea) rasituksessa </a:t>
            </a:r>
            <a:r>
              <a:rPr lang="fi-FI" sz="3200" spc="-1">
                <a:solidFill>
                  <a:srgbClr val="000000"/>
                </a:solidFill>
                <a:latin typeface="Wingdings"/>
              </a:rPr>
              <a:t></a:t>
            </a:r>
            <a:r>
              <a:rPr lang="fi-FI" sz="3200" spc="-1">
                <a:solidFill>
                  <a:srgbClr val="000000"/>
                </a:solidFill>
                <a:latin typeface="Perpetua"/>
              </a:rPr>
              <a:t> verentungos keuhkoissa, sydän ei jaksa pumpata keuhkoista tulevaa verta eteenpäin.</a:t>
            </a:r>
          </a:p>
          <a:p>
            <a:pPr marL="274320" indent="-273960"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</a:pPr>
            <a:r>
              <a:rPr lang="fi-FI" sz="3200" spc="-1">
                <a:solidFill>
                  <a:srgbClr val="000000"/>
                </a:solidFill>
                <a:latin typeface="Perpetua"/>
              </a:rPr>
              <a:t>Nilkka</a:t>
            </a:r>
            <a:r>
              <a:rPr lang="fi-FI" sz="3200" b="1" spc="-1">
                <a:solidFill>
                  <a:srgbClr val="000000"/>
                </a:solidFill>
                <a:latin typeface="Perpetua"/>
              </a:rPr>
              <a:t>turvotukset</a:t>
            </a:r>
            <a:r>
              <a:rPr lang="fi-FI" sz="3200" spc="-1">
                <a:solidFill>
                  <a:srgbClr val="000000"/>
                </a:solidFill>
                <a:latin typeface="Perpetua"/>
              </a:rPr>
              <a:t>, kaulalaskimon pullistuminen, maksan suureneminen (</a:t>
            </a:r>
            <a:r>
              <a:rPr lang="fi-FI" sz="3200" spc="-1">
                <a:solidFill>
                  <a:srgbClr val="000000"/>
                </a:solidFill>
                <a:latin typeface="Wingdings"/>
              </a:rPr>
              <a:t></a:t>
            </a:r>
            <a:r>
              <a:rPr lang="fi-FI" sz="3200" spc="-1">
                <a:solidFill>
                  <a:srgbClr val="000000"/>
                </a:solidFill>
                <a:latin typeface="Perpetua"/>
              </a:rPr>
              <a:t> seurausta veden ja natriumin kertymisestä)</a:t>
            </a:r>
          </a:p>
        </p:txBody>
      </p:sp>
    </p:spTree>
    <p:extLst>
      <p:ext uri="{BB962C8B-B14F-4D97-AF65-F5344CB8AC3E}">
        <p14:creationId xmlns:p14="http://schemas.microsoft.com/office/powerpoint/2010/main" val="3248636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TextShape 1"/>
          <p:cNvSpPr txBox="1"/>
          <p:nvPr/>
        </p:nvSpPr>
        <p:spPr>
          <a:xfrm>
            <a:off x="1889760" y="17640"/>
            <a:ext cx="8290800" cy="13539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9144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fi-FI" sz="4000" spc="-1">
                <a:solidFill>
                  <a:srgbClr val="696464"/>
                </a:solidFill>
                <a:latin typeface="Franklin Gothic Book"/>
              </a:rPr>
              <a:t>OIREET</a:t>
            </a:r>
            <a:endParaRPr lang="fi-FI" sz="4000" spc="-1">
              <a:solidFill>
                <a:srgbClr val="000000"/>
              </a:solidFill>
              <a:latin typeface="Perpetua"/>
            </a:endParaRPr>
          </a:p>
        </p:txBody>
      </p:sp>
      <p:sp>
        <p:nvSpPr>
          <p:cNvPr id="153" name="TextShape 2"/>
          <p:cNvSpPr txBox="1"/>
          <p:nvPr/>
        </p:nvSpPr>
        <p:spPr>
          <a:xfrm>
            <a:off x="2438400" y="1628640"/>
            <a:ext cx="7772040" cy="4571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marL="274320" indent="-273960"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</a:pPr>
            <a:r>
              <a:rPr lang="fi-FI" sz="3200" spc="-1">
                <a:solidFill>
                  <a:srgbClr val="000000"/>
                </a:solidFill>
                <a:latin typeface="Perpetua"/>
              </a:rPr>
              <a:t>Hengenahdistus yöllä (erityisesti aamuyöllä)</a:t>
            </a:r>
          </a:p>
          <a:p>
            <a:pPr marL="274320" indent="-273960"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</a:pPr>
            <a:r>
              <a:rPr lang="fi-FI" sz="3200" spc="-1">
                <a:solidFill>
                  <a:srgbClr val="000000"/>
                </a:solidFill>
                <a:latin typeface="Perpetua"/>
              </a:rPr>
              <a:t>Ärsytys</a:t>
            </a:r>
            <a:r>
              <a:rPr lang="fi-FI" sz="3200" b="1" spc="-1">
                <a:solidFill>
                  <a:srgbClr val="000000"/>
                </a:solidFill>
                <a:latin typeface="Perpetua"/>
              </a:rPr>
              <a:t>yskä</a:t>
            </a:r>
            <a:r>
              <a:rPr lang="fi-FI" sz="3200" spc="-1">
                <a:solidFill>
                  <a:srgbClr val="000000"/>
                </a:solidFill>
                <a:latin typeface="Perpetua"/>
              </a:rPr>
              <a:t> </a:t>
            </a:r>
            <a:r>
              <a:rPr lang="fi-FI" sz="3200" spc="-1">
                <a:solidFill>
                  <a:srgbClr val="000000"/>
                </a:solidFill>
                <a:latin typeface="Wingdings"/>
              </a:rPr>
              <a:t></a:t>
            </a:r>
            <a:r>
              <a:rPr lang="fi-FI" sz="3200" spc="-1">
                <a:solidFill>
                  <a:srgbClr val="000000"/>
                </a:solidFill>
                <a:latin typeface="Perpetua"/>
              </a:rPr>
              <a:t> keuhkoverenkierron paine kasvaa vasemman kammion pettäessä, makuuasento lisää painetta </a:t>
            </a:r>
            <a:r>
              <a:rPr lang="fi-FI" sz="3200" spc="-1">
                <a:solidFill>
                  <a:srgbClr val="000000"/>
                </a:solidFill>
                <a:latin typeface="Wingdings"/>
              </a:rPr>
              <a:t></a:t>
            </a:r>
            <a:r>
              <a:rPr lang="fi-FI" sz="3200" spc="-1">
                <a:solidFill>
                  <a:srgbClr val="000000"/>
                </a:solidFill>
                <a:latin typeface="Perpetua"/>
              </a:rPr>
              <a:t> hengityksen rohina tilan vaikeutuessa</a:t>
            </a:r>
          </a:p>
          <a:p>
            <a:pPr marL="274320" indent="-273960"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</a:pPr>
            <a:r>
              <a:rPr lang="fi-FI" sz="3200" spc="-1">
                <a:solidFill>
                  <a:srgbClr val="000000"/>
                </a:solidFill>
                <a:latin typeface="Perpetua"/>
              </a:rPr>
              <a:t>Akuutti keuhkopöhö eli keuhkoödeema vaarana </a:t>
            </a:r>
            <a:r>
              <a:rPr lang="fi-FI" sz="3200" spc="-1">
                <a:solidFill>
                  <a:srgbClr val="000000"/>
                </a:solidFill>
                <a:latin typeface="Wingdings"/>
              </a:rPr>
              <a:t></a:t>
            </a:r>
            <a:r>
              <a:rPr lang="fi-FI" sz="3200" spc="-1">
                <a:solidFill>
                  <a:srgbClr val="000000"/>
                </a:solidFill>
                <a:latin typeface="Perpetua"/>
              </a:rPr>
              <a:t> hengenvaarallinen tila</a:t>
            </a:r>
          </a:p>
          <a:p>
            <a:pPr>
              <a:spcBef>
                <a:spcPts val="581"/>
              </a:spcBef>
            </a:pPr>
            <a:endParaRPr lang="fi-FI" sz="3200" spc="-1">
              <a:solidFill>
                <a:srgbClr val="000000"/>
              </a:solidFill>
              <a:latin typeface="Perpetua"/>
            </a:endParaRPr>
          </a:p>
        </p:txBody>
      </p:sp>
    </p:spTree>
    <p:extLst>
      <p:ext uri="{BB962C8B-B14F-4D97-AF65-F5344CB8AC3E}">
        <p14:creationId xmlns:p14="http://schemas.microsoft.com/office/powerpoint/2010/main" val="3379345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TextShape 1"/>
          <p:cNvSpPr txBox="1"/>
          <p:nvPr/>
        </p:nvSpPr>
        <p:spPr>
          <a:xfrm>
            <a:off x="1991640" y="332640"/>
            <a:ext cx="8229240" cy="1071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9144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fi-FI" sz="4000" spc="-1">
                <a:solidFill>
                  <a:srgbClr val="696464"/>
                </a:solidFill>
                <a:latin typeface="Franklin Gothic Book"/>
              </a:rPr>
              <a:t>Keuhkoödeema</a:t>
            </a:r>
            <a:endParaRPr lang="fi-FI" sz="4000" spc="-1">
              <a:solidFill>
                <a:srgbClr val="000000"/>
              </a:solidFill>
              <a:latin typeface="Perpetua"/>
            </a:endParaRPr>
          </a:p>
        </p:txBody>
      </p:sp>
      <p:sp>
        <p:nvSpPr>
          <p:cNvPr id="155" name="TextShape 2"/>
          <p:cNvSpPr txBox="1"/>
          <p:nvPr/>
        </p:nvSpPr>
        <p:spPr>
          <a:xfrm>
            <a:off x="7696200" y="6191280"/>
            <a:ext cx="2476080" cy="4759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70241336-18F9-4765-83C2-5FF68CEF6F5A}" type="datetime1">
              <a:rPr lang="en-US" sz="1400" spc="-1">
                <a:solidFill>
                  <a:srgbClr val="696464"/>
                </a:solidFill>
                <a:latin typeface="Perpetua"/>
              </a:rPr>
              <a:t>1/21/2022</a:t>
            </a:fld>
            <a:endParaRPr lang="en-US" sz="1400" spc="-1">
              <a:latin typeface="Times New Roman"/>
            </a:endParaRPr>
          </a:p>
        </p:txBody>
      </p:sp>
      <p:sp>
        <p:nvSpPr>
          <p:cNvPr id="156" name="TextShape 3"/>
          <p:cNvSpPr txBox="1"/>
          <p:nvPr/>
        </p:nvSpPr>
        <p:spPr>
          <a:xfrm>
            <a:off x="1981200" y="1643040"/>
            <a:ext cx="8229240" cy="4930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rmAutofit/>
          </a:bodyPr>
          <a:lstStyle/>
          <a:p>
            <a:pPr>
              <a:spcBef>
                <a:spcPts val="581"/>
              </a:spcBef>
            </a:pPr>
            <a:r>
              <a:rPr lang="fi-FI" sz="2600" spc="-1">
                <a:solidFill>
                  <a:srgbClr val="000000"/>
                </a:solidFill>
                <a:latin typeface="Perpetua"/>
              </a:rPr>
              <a:t>        vasemman puolen toiminta pettää </a:t>
            </a:r>
            <a:r>
              <a:rPr lang="fi-FI" sz="2600" spc="-1">
                <a:solidFill>
                  <a:srgbClr val="000000"/>
                </a:solidFill>
                <a:latin typeface="Wingdings"/>
              </a:rPr>
              <a:t></a:t>
            </a:r>
            <a:endParaRPr lang="fi-FI" sz="2600" spc="-1">
              <a:solidFill>
                <a:srgbClr val="000000"/>
              </a:solidFill>
              <a:latin typeface="Perpetua"/>
            </a:endParaRPr>
          </a:p>
          <a:p>
            <a:pPr marL="274320" indent="-273960"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</a:pPr>
            <a:r>
              <a:rPr lang="fi-FI" sz="2600" spc="-1">
                <a:solidFill>
                  <a:srgbClr val="000000"/>
                </a:solidFill>
                <a:latin typeface="Perpetua"/>
              </a:rPr>
              <a:t>Keuhkolaskimopaine suurenee </a:t>
            </a:r>
            <a:r>
              <a:rPr lang="fi-FI" sz="2600" spc="-1">
                <a:solidFill>
                  <a:srgbClr val="000000"/>
                </a:solidFill>
                <a:latin typeface="Wingdings"/>
              </a:rPr>
              <a:t></a:t>
            </a:r>
            <a:endParaRPr lang="fi-FI" sz="2600" spc="-1">
              <a:solidFill>
                <a:srgbClr val="000000"/>
              </a:solidFill>
              <a:latin typeface="Perpetua"/>
            </a:endParaRPr>
          </a:p>
          <a:p>
            <a:pPr marL="274320" indent="-273960"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</a:pPr>
            <a:r>
              <a:rPr lang="fi-FI" sz="2600" spc="-1">
                <a:solidFill>
                  <a:srgbClr val="000000"/>
                </a:solidFill>
                <a:latin typeface="Perpetua"/>
              </a:rPr>
              <a:t>Keuhkokapillaarien seinämien läpi tihkuu nestettä keuhkorakkuloihin ja kudokseen </a:t>
            </a:r>
            <a:r>
              <a:rPr lang="fi-FI" sz="2600" spc="-1">
                <a:solidFill>
                  <a:srgbClr val="000000"/>
                </a:solidFill>
                <a:latin typeface="Wingdings"/>
              </a:rPr>
              <a:t></a:t>
            </a:r>
            <a:endParaRPr lang="fi-FI" sz="2600" spc="-1">
              <a:solidFill>
                <a:srgbClr val="000000"/>
              </a:solidFill>
              <a:latin typeface="Perpetua"/>
            </a:endParaRPr>
          </a:p>
          <a:p>
            <a:pPr marL="274320" indent="-273960">
              <a:spcBef>
                <a:spcPts val="581"/>
              </a:spcBef>
            </a:pPr>
            <a:endParaRPr lang="fi-FI" sz="2600" spc="-1">
              <a:solidFill>
                <a:srgbClr val="000000"/>
              </a:solidFill>
              <a:latin typeface="Perpetua"/>
            </a:endParaRPr>
          </a:p>
          <a:p>
            <a:pPr>
              <a:spcBef>
                <a:spcPts val="581"/>
              </a:spcBef>
            </a:pPr>
            <a:r>
              <a:rPr lang="fi-FI" sz="2600" spc="-1">
                <a:solidFill>
                  <a:srgbClr val="000000"/>
                </a:solidFill>
                <a:latin typeface="Perpetua"/>
              </a:rPr>
              <a:t>Oireet: HA, yskökset, rohina, vaahtoa suusta, kaulalaskimot voivat pullistua, syke nopea, periferia viileä </a:t>
            </a:r>
            <a:r>
              <a:rPr lang="fi-FI" sz="2600" spc="-1">
                <a:solidFill>
                  <a:srgbClr val="000000"/>
                </a:solidFill>
                <a:latin typeface="Wingdings"/>
              </a:rPr>
              <a:t></a:t>
            </a:r>
            <a:endParaRPr lang="fi-FI" sz="2600" spc="-1">
              <a:solidFill>
                <a:srgbClr val="000000"/>
              </a:solidFill>
              <a:latin typeface="Perpetua"/>
            </a:endParaRPr>
          </a:p>
          <a:p>
            <a:pPr>
              <a:spcBef>
                <a:spcPts val="581"/>
              </a:spcBef>
            </a:pPr>
            <a:endParaRPr lang="fi-FI" sz="2600" spc="-1">
              <a:solidFill>
                <a:srgbClr val="000000"/>
              </a:solidFill>
              <a:latin typeface="Perpetua"/>
            </a:endParaRPr>
          </a:p>
          <a:p>
            <a:pPr>
              <a:spcBef>
                <a:spcPts val="581"/>
              </a:spcBef>
            </a:pPr>
            <a:r>
              <a:rPr lang="fi-FI" sz="2600" spc="-1">
                <a:solidFill>
                  <a:srgbClr val="000000"/>
                </a:solidFill>
                <a:latin typeface="Perpetua"/>
              </a:rPr>
              <a:t>Hoito: puoli-istuva asento, lisähappi, päivystys!</a:t>
            </a:r>
          </a:p>
        </p:txBody>
      </p:sp>
      <p:sp>
        <p:nvSpPr>
          <p:cNvPr id="157" name="CustomShape 4"/>
          <p:cNvSpPr/>
          <p:nvPr/>
        </p:nvSpPr>
        <p:spPr>
          <a:xfrm>
            <a:off x="2135640" y="1662840"/>
            <a:ext cx="428400" cy="356760"/>
          </a:xfrm>
          <a:prstGeom prst="hear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2668003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TextShape 1"/>
          <p:cNvSpPr txBox="1"/>
          <p:nvPr/>
        </p:nvSpPr>
        <p:spPr>
          <a:xfrm>
            <a:off x="1766966" y="443356"/>
            <a:ext cx="777204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9144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fi-FI" sz="4000" spc="-1" dirty="0">
                <a:solidFill>
                  <a:srgbClr val="696464"/>
                </a:solidFill>
                <a:latin typeface="Franklin Gothic Book"/>
              </a:rPr>
              <a:t>Lääkehoito</a:t>
            </a:r>
            <a:endParaRPr lang="fi-FI" sz="4000" spc="-1" dirty="0">
              <a:solidFill>
                <a:srgbClr val="000000"/>
              </a:solidFill>
              <a:latin typeface="Perpetua"/>
            </a:endParaRPr>
          </a:p>
        </p:txBody>
      </p:sp>
      <p:sp>
        <p:nvSpPr>
          <p:cNvPr id="176" name="TextShape 2"/>
          <p:cNvSpPr txBox="1"/>
          <p:nvPr/>
        </p:nvSpPr>
        <p:spPr>
          <a:xfrm>
            <a:off x="1766966" y="1843004"/>
            <a:ext cx="7772040" cy="4571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marL="274320" indent="-273960"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</a:pPr>
            <a:r>
              <a:rPr lang="fi-FI" sz="2600" spc="-1" dirty="0">
                <a:solidFill>
                  <a:srgbClr val="000000"/>
                </a:solidFill>
                <a:latin typeface="Perpetua"/>
              </a:rPr>
              <a:t>särky- tai kuumelääkkeeksi kannattaa valita </a:t>
            </a:r>
            <a:r>
              <a:rPr lang="fi-FI" sz="2600" b="1" spc="-1" dirty="0" err="1">
                <a:solidFill>
                  <a:srgbClr val="000000"/>
                </a:solidFill>
                <a:latin typeface="Perpetua"/>
              </a:rPr>
              <a:t>parasetamolia</a:t>
            </a:r>
            <a:endParaRPr lang="fi-FI" sz="2600" spc="-1" dirty="0">
              <a:solidFill>
                <a:srgbClr val="000000"/>
              </a:solidFill>
              <a:latin typeface="Perpetua"/>
            </a:endParaRPr>
          </a:p>
          <a:p>
            <a:pPr marL="274320" indent="-273960">
              <a:spcBef>
                <a:spcPts val="581"/>
              </a:spcBef>
            </a:pPr>
            <a:endParaRPr lang="fi-FI" sz="2600" spc="-1" dirty="0">
              <a:solidFill>
                <a:srgbClr val="000000"/>
              </a:solidFill>
              <a:latin typeface="Perpetua"/>
            </a:endParaRPr>
          </a:p>
          <a:p>
            <a:pPr marL="274320" indent="-273960"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</a:pPr>
            <a:r>
              <a:rPr lang="fi-FI" sz="2600" spc="-1" dirty="0">
                <a:solidFill>
                  <a:srgbClr val="000000"/>
                </a:solidFill>
                <a:latin typeface="Perpetua"/>
              </a:rPr>
              <a:t>tulehduskipulääkkeet hidastavat munuaisten toimintaa ja voivat kerätä nestettä elimistöön</a:t>
            </a:r>
          </a:p>
        </p:txBody>
      </p:sp>
      <p:pic>
        <p:nvPicPr>
          <p:cNvPr id="177" name="Picture 6"/>
          <p:cNvPicPr/>
          <p:nvPr/>
        </p:nvPicPr>
        <p:blipFill>
          <a:blip r:embed="rId2"/>
          <a:stretch/>
        </p:blipFill>
        <p:spPr>
          <a:xfrm>
            <a:off x="7656566" y="3797485"/>
            <a:ext cx="1882440" cy="169200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206095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TextShape 1"/>
          <p:cNvSpPr txBox="1"/>
          <p:nvPr/>
        </p:nvSpPr>
        <p:spPr>
          <a:xfrm>
            <a:off x="1524000" y="341820"/>
            <a:ext cx="777204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9144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fi-FI" sz="4000" spc="-1" dirty="0">
                <a:solidFill>
                  <a:srgbClr val="696464"/>
                </a:solidFill>
                <a:latin typeface="Franklin Gothic Book"/>
              </a:rPr>
              <a:t>Seuranta ja hoito</a:t>
            </a:r>
            <a:endParaRPr lang="fi-FI" sz="4000" spc="-1" dirty="0">
              <a:solidFill>
                <a:srgbClr val="000000"/>
              </a:solidFill>
              <a:latin typeface="Perpetua"/>
            </a:endParaRPr>
          </a:p>
        </p:txBody>
      </p:sp>
      <p:sp>
        <p:nvSpPr>
          <p:cNvPr id="179" name="TextShape 2"/>
          <p:cNvSpPr txBox="1"/>
          <p:nvPr/>
        </p:nvSpPr>
        <p:spPr>
          <a:xfrm>
            <a:off x="1603900" y="1783836"/>
            <a:ext cx="7772040" cy="4571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marL="274320" indent="-273960">
              <a:lnSpc>
                <a:spcPct val="90000"/>
              </a:lnSpc>
              <a:spcBef>
                <a:spcPts val="581"/>
              </a:spcBef>
            </a:pPr>
            <a:r>
              <a:rPr lang="fi-FI" sz="2600" spc="-1" dirty="0">
                <a:solidFill>
                  <a:srgbClr val="000000"/>
                </a:solidFill>
                <a:latin typeface="Perpetua"/>
              </a:rPr>
              <a:t>Painon seuranta!</a:t>
            </a:r>
          </a:p>
          <a:p>
            <a:pPr marL="274320" indent="-273960">
              <a:lnSpc>
                <a:spcPct val="90000"/>
              </a:lnSpc>
              <a:spcBef>
                <a:spcPts val="581"/>
              </a:spcBef>
            </a:pPr>
            <a:endParaRPr lang="fi-FI" sz="2600" spc="-1" dirty="0">
              <a:solidFill>
                <a:srgbClr val="000000"/>
              </a:solidFill>
              <a:latin typeface="Perpetua"/>
            </a:endParaRPr>
          </a:p>
          <a:p>
            <a:pPr marL="274320" indent="-273960">
              <a:lnSpc>
                <a:spcPct val="90000"/>
              </a:lnSpc>
              <a:spcBef>
                <a:spcPts val="581"/>
              </a:spcBef>
            </a:pPr>
            <a:r>
              <a:rPr lang="fi-FI" sz="2600" spc="-1" dirty="0">
                <a:solidFill>
                  <a:srgbClr val="000000"/>
                </a:solidFill>
                <a:latin typeface="Perpetua"/>
              </a:rPr>
              <a:t>Punnituksessa huomioitava:</a:t>
            </a:r>
          </a:p>
          <a:p>
            <a:pPr marL="274320" indent="-273960">
              <a:lnSpc>
                <a:spcPct val="90000"/>
              </a:lnSpc>
              <a:spcBef>
                <a:spcPts val="581"/>
              </a:spcBef>
            </a:pPr>
            <a:r>
              <a:rPr lang="fi-FI" sz="2600" spc="-1" dirty="0">
                <a:solidFill>
                  <a:srgbClr val="000000"/>
                </a:solidFill>
                <a:latin typeface="Perpetua"/>
              </a:rPr>
              <a:t>- aina sama vaaka</a:t>
            </a:r>
          </a:p>
          <a:p>
            <a:pPr marL="274320" indent="-273960">
              <a:lnSpc>
                <a:spcPct val="90000"/>
              </a:lnSpc>
              <a:spcBef>
                <a:spcPts val="581"/>
              </a:spcBef>
            </a:pPr>
            <a:r>
              <a:rPr lang="fi-FI" sz="2600" spc="-1" dirty="0">
                <a:solidFill>
                  <a:srgbClr val="000000"/>
                </a:solidFill>
                <a:latin typeface="Perpetua"/>
              </a:rPr>
              <a:t>- virtsauksen jälkeen</a:t>
            </a:r>
          </a:p>
          <a:p>
            <a:pPr marL="274320" indent="-273960">
              <a:lnSpc>
                <a:spcPct val="90000"/>
              </a:lnSpc>
              <a:spcBef>
                <a:spcPts val="581"/>
              </a:spcBef>
            </a:pPr>
            <a:r>
              <a:rPr lang="fi-FI" sz="2600" spc="-1" dirty="0">
                <a:solidFill>
                  <a:srgbClr val="000000"/>
                </a:solidFill>
                <a:latin typeface="Perpetua"/>
              </a:rPr>
              <a:t>- ennen aamupalaa </a:t>
            </a:r>
          </a:p>
          <a:p>
            <a:pPr marL="274320" indent="-273960">
              <a:lnSpc>
                <a:spcPct val="90000"/>
              </a:lnSpc>
              <a:spcBef>
                <a:spcPts val="581"/>
              </a:spcBef>
            </a:pPr>
            <a:endParaRPr lang="fi-FI" sz="2600" spc="-1" dirty="0">
              <a:solidFill>
                <a:srgbClr val="000000"/>
              </a:solidFill>
              <a:latin typeface="Perpetua"/>
            </a:endParaRPr>
          </a:p>
          <a:p>
            <a:pPr marL="274320" indent="-273960">
              <a:lnSpc>
                <a:spcPct val="90000"/>
              </a:lnSpc>
              <a:spcBef>
                <a:spcPts val="581"/>
              </a:spcBef>
            </a:pPr>
            <a:r>
              <a:rPr lang="fi-FI" sz="2600" spc="-1" dirty="0">
                <a:solidFill>
                  <a:srgbClr val="000000"/>
                </a:solidFill>
                <a:latin typeface="Perpetua"/>
              </a:rPr>
              <a:t>Ohjataan seuraamaan painoa </a:t>
            </a:r>
          </a:p>
          <a:p>
            <a:pPr marL="274320" indent="-273960">
              <a:lnSpc>
                <a:spcPct val="90000"/>
              </a:lnSpc>
              <a:spcBef>
                <a:spcPts val="581"/>
              </a:spcBef>
            </a:pPr>
            <a:r>
              <a:rPr lang="fi-FI" sz="2600" spc="-1" dirty="0">
                <a:solidFill>
                  <a:srgbClr val="000000"/>
                </a:solidFill>
                <a:latin typeface="Perpetua"/>
              </a:rPr>
              <a:t>päivittäin tai vähintään kaksi kertaa viikossa</a:t>
            </a:r>
          </a:p>
        </p:txBody>
      </p:sp>
      <p:pic>
        <p:nvPicPr>
          <p:cNvPr id="180" name="Picture 6"/>
          <p:cNvPicPr/>
          <p:nvPr/>
        </p:nvPicPr>
        <p:blipFill>
          <a:blip r:embed="rId2"/>
          <a:stretch/>
        </p:blipFill>
        <p:spPr>
          <a:xfrm>
            <a:off x="7608720" y="1628640"/>
            <a:ext cx="2800080" cy="304776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58062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TextShape 1"/>
          <p:cNvSpPr txBox="1"/>
          <p:nvPr/>
        </p:nvSpPr>
        <p:spPr>
          <a:xfrm>
            <a:off x="1497367" y="372334"/>
            <a:ext cx="777204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9144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fi-FI" sz="4000" spc="-1" dirty="0">
                <a:solidFill>
                  <a:srgbClr val="696464"/>
                </a:solidFill>
                <a:latin typeface="Franklin Gothic Book"/>
              </a:rPr>
              <a:t>Seuranta ja hoito</a:t>
            </a:r>
            <a:endParaRPr lang="fi-FI" sz="4000" spc="-1" dirty="0">
              <a:solidFill>
                <a:srgbClr val="000000"/>
              </a:solidFill>
              <a:latin typeface="Perpetua"/>
            </a:endParaRPr>
          </a:p>
        </p:txBody>
      </p:sp>
      <p:sp>
        <p:nvSpPr>
          <p:cNvPr id="182" name="TextShape 2"/>
          <p:cNvSpPr txBox="1"/>
          <p:nvPr/>
        </p:nvSpPr>
        <p:spPr>
          <a:xfrm>
            <a:off x="1497367" y="2094889"/>
            <a:ext cx="7772040" cy="3151814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marL="274320" indent="-273960">
              <a:spcBef>
                <a:spcPts val="581"/>
              </a:spcBef>
            </a:pPr>
            <a:r>
              <a:rPr lang="fi-FI" sz="2600" spc="-1" dirty="0">
                <a:solidFill>
                  <a:srgbClr val="000000"/>
                </a:solidFill>
                <a:latin typeface="Perpetua"/>
              </a:rPr>
              <a:t>RR</a:t>
            </a:r>
          </a:p>
          <a:p>
            <a:pPr marL="274320" indent="-273960">
              <a:spcBef>
                <a:spcPts val="581"/>
              </a:spcBef>
            </a:pPr>
            <a:r>
              <a:rPr lang="fi-FI" sz="2600" spc="-1" dirty="0">
                <a:solidFill>
                  <a:srgbClr val="000000"/>
                </a:solidFill>
                <a:latin typeface="Perpetua"/>
              </a:rPr>
              <a:t>- erityisesti akuuteissa tilanteissa </a:t>
            </a:r>
          </a:p>
          <a:p>
            <a:pPr marL="274320" indent="-273960">
              <a:spcBef>
                <a:spcPts val="581"/>
              </a:spcBef>
            </a:pPr>
            <a:r>
              <a:rPr lang="fi-FI" sz="2600" spc="-1" dirty="0">
                <a:solidFill>
                  <a:srgbClr val="000000"/>
                </a:solidFill>
                <a:latin typeface="Perpetua"/>
              </a:rPr>
              <a:t>ja lääkemuutosten yhteydessä</a:t>
            </a:r>
          </a:p>
          <a:p>
            <a:pPr marL="274320" indent="-273960">
              <a:spcBef>
                <a:spcPts val="581"/>
              </a:spcBef>
            </a:pPr>
            <a:endParaRPr lang="fi-FI" sz="2600" spc="-1" dirty="0">
              <a:solidFill>
                <a:srgbClr val="000000"/>
              </a:solidFill>
              <a:latin typeface="Perpetua"/>
            </a:endParaRPr>
          </a:p>
          <a:p>
            <a:pPr marL="274320" indent="-273960">
              <a:spcBef>
                <a:spcPts val="581"/>
              </a:spcBef>
            </a:pPr>
            <a:r>
              <a:rPr lang="fi-FI" sz="2600" spc="-1" dirty="0">
                <a:solidFill>
                  <a:srgbClr val="000000"/>
                </a:solidFill>
                <a:latin typeface="Perpetua"/>
              </a:rPr>
              <a:t>NTP seuranta tarvittaessa(2 – 2,5l/vrk, joskus rajoitus 1,5l/vrk)</a:t>
            </a:r>
          </a:p>
          <a:p>
            <a:pPr marL="274320" indent="-273960">
              <a:spcBef>
                <a:spcPts val="581"/>
              </a:spcBef>
            </a:pPr>
            <a:endParaRPr lang="fi-FI" sz="2600" spc="-1" dirty="0">
              <a:solidFill>
                <a:srgbClr val="000000"/>
              </a:solidFill>
              <a:latin typeface="Perpetua"/>
            </a:endParaRPr>
          </a:p>
          <a:p>
            <a:pPr marL="274320" indent="-273960">
              <a:spcBef>
                <a:spcPts val="581"/>
              </a:spcBef>
            </a:pPr>
            <a:endParaRPr lang="fi-FI" sz="2600" spc="-1" dirty="0">
              <a:solidFill>
                <a:srgbClr val="000000"/>
              </a:solidFill>
              <a:latin typeface="Perpetua"/>
            </a:endParaRPr>
          </a:p>
          <a:p>
            <a:pPr marL="274320" indent="-273960">
              <a:spcBef>
                <a:spcPts val="581"/>
              </a:spcBef>
            </a:pPr>
            <a:endParaRPr lang="fi-FI" sz="2600" spc="-1" dirty="0">
              <a:solidFill>
                <a:srgbClr val="000000"/>
              </a:solidFill>
              <a:latin typeface="Perpetua"/>
            </a:endParaRPr>
          </a:p>
          <a:p>
            <a:pPr marL="274320" indent="-273960">
              <a:spcBef>
                <a:spcPts val="581"/>
              </a:spcBef>
            </a:pPr>
            <a:endParaRPr lang="fi-FI" sz="2600" spc="-1" dirty="0">
              <a:solidFill>
                <a:srgbClr val="000000"/>
              </a:solidFill>
              <a:latin typeface="Perpetua"/>
            </a:endParaRPr>
          </a:p>
        </p:txBody>
      </p:sp>
      <p:pic>
        <p:nvPicPr>
          <p:cNvPr id="183" name="Picture 8"/>
          <p:cNvPicPr/>
          <p:nvPr/>
        </p:nvPicPr>
        <p:blipFill>
          <a:blip r:embed="rId2"/>
          <a:stretch/>
        </p:blipFill>
        <p:spPr>
          <a:xfrm>
            <a:off x="8422783" y="1138646"/>
            <a:ext cx="2847600" cy="204768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01938699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TM10001114[[fn=Galleria]]</Template>
  <TotalTime>44</TotalTime>
  <Words>540</Words>
  <Application>Microsoft Office PowerPoint</Application>
  <PresentationFormat>Laajakuva</PresentationFormat>
  <Paragraphs>97</Paragraphs>
  <Slides>11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8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20" baseType="lpstr">
      <vt:lpstr>Arial</vt:lpstr>
      <vt:lpstr>Calibri</vt:lpstr>
      <vt:lpstr>Franklin Gothic Book</vt:lpstr>
      <vt:lpstr>Gill Sans MT</vt:lpstr>
      <vt:lpstr>Perpetua</vt:lpstr>
      <vt:lpstr>Times New Roman</vt:lpstr>
      <vt:lpstr>Wingdings</vt:lpstr>
      <vt:lpstr>Wingdings 2</vt:lpstr>
      <vt:lpstr>Gallery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Kurko Kaisa-Leea</dc:creator>
  <cp:lastModifiedBy>Kurko Kaisa-Leea</cp:lastModifiedBy>
  <cp:revision>2</cp:revision>
  <dcterms:created xsi:type="dcterms:W3CDTF">2020-09-03T11:20:35Z</dcterms:created>
  <dcterms:modified xsi:type="dcterms:W3CDTF">2022-01-21T08:28:09Z</dcterms:modified>
</cp:coreProperties>
</file>