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9" r:id="rId9"/>
    <p:sldId id="270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8ABE3C1-DBE1-495D-B57B-2849774B866A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267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05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58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34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0578ACC-22D6-47C1-A373-4FD133E34F3C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720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0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5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80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63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3686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63EFA5E-FA76-400D-B3DC-F0BA90E6D107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91115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6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TARTUNNAT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6338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https://peda.net/oppimateriaalit/e-oppi/ylakoulu/biologia/ihminen/taudinaiheuttajat/kuvamappi/kuvagalleria/vttmeopbvshkaj2jtb3j:file/download/11dd02144669b666ebbe2b23eaff740fe5451e91/bi_9_valkosoluj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11113"/>
            <a:ext cx="4140200" cy="6832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Tekstiruutu 3"/>
          <p:cNvSpPr txBox="1">
            <a:spLocks noChangeArrowheads="1"/>
          </p:cNvSpPr>
          <p:nvPr/>
        </p:nvSpPr>
        <p:spPr bwMode="auto">
          <a:xfrm>
            <a:off x="5865814" y="2405063"/>
            <a:ext cx="439102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400" b="1" dirty="0"/>
              <a:t>1,2</a:t>
            </a:r>
            <a:r>
              <a:rPr lang="fi-FI" altLang="fi-FI" sz="2400" dirty="0"/>
              <a:t> = valkosolut siirtyvät hiussuonesta kudosnesteeseen ja muuttuvat </a:t>
            </a:r>
            <a:r>
              <a:rPr lang="fi-FI" altLang="fi-FI" sz="2400" dirty="0" err="1"/>
              <a:t>makrofageiksi</a:t>
            </a:r>
            <a:endParaRPr lang="fi-FI" altLang="fi-FI" sz="2400" dirty="0"/>
          </a:p>
          <a:p>
            <a:pPr eaLnBrk="1" hangingPunct="1"/>
            <a:endParaRPr lang="fi-FI" altLang="fi-FI" sz="2400" dirty="0"/>
          </a:p>
          <a:p>
            <a:pPr eaLnBrk="1" hangingPunct="1"/>
            <a:endParaRPr lang="fi-FI" altLang="fi-FI" sz="2400" dirty="0"/>
          </a:p>
          <a:p>
            <a:pPr eaLnBrk="1" hangingPunct="1"/>
            <a:r>
              <a:rPr lang="fi-FI" altLang="fi-FI" sz="2400" b="1" dirty="0"/>
              <a:t>3,4</a:t>
            </a:r>
            <a:r>
              <a:rPr lang="fi-FI" altLang="fi-FI" sz="2400" dirty="0"/>
              <a:t> = valkosolut syövät (=</a:t>
            </a:r>
            <a:r>
              <a:rPr lang="fi-FI" altLang="fi-FI" sz="2400" dirty="0" err="1"/>
              <a:t>fagosytoivat</a:t>
            </a:r>
            <a:r>
              <a:rPr lang="fi-FI" altLang="fi-FI" sz="2400" dirty="0"/>
              <a:t> bakteerit)</a:t>
            </a:r>
          </a:p>
        </p:txBody>
      </p:sp>
    </p:spTree>
    <p:extLst>
      <p:ext uri="{BB962C8B-B14F-4D97-AF65-F5344CB8AC3E}">
        <p14:creationId xmlns:p14="http://schemas.microsoft.com/office/powerpoint/2010/main" val="2952718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i-FI" altLang="fi-FI" smtClean="0"/>
              <a:t>Tulehdusreaktio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fi-FI" altLang="fi-FI" sz="2800" i="1" dirty="0"/>
              <a:t>”</a:t>
            </a:r>
            <a:r>
              <a:rPr lang="fi-FI" altLang="fi-FI" sz="2800" i="1" dirty="0" err="1"/>
              <a:t>rubor</a:t>
            </a:r>
            <a:r>
              <a:rPr lang="fi-FI" altLang="fi-FI" sz="2800" i="1" dirty="0"/>
              <a:t>, </a:t>
            </a:r>
            <a:r>
              <a:rPr lang="fi-FI" altLang="fi-FI" sz="2800" i="1" dirty="0" err="1"/>
              <a:t>tumor</a:t>
            </a:r>
            <a:r>
              <a:rPr lang="fi-FI" altLang="fi-FI" sz="2800" i="1" dirty="0"/>
              <a:t>, </a:t>
            </a:r>
            <a:r>
              <a:rPr lang="fi-FI" altLang="fi-FI" sz="2800" i="1" dirty="0" err="1"/>
              <a:t>calor</a:t>
            </a:r>
            <a:r>
              <a:rPr lang="fi-FI" altLang="fi-FI" sz="2800" i="1" dirty="0"/>
              <a:t>, </a:t>
            </a:r>
            <a:r>
              <a:rPr lang="fi-FI" altLang="fi-FI" sz="2800" i="1" dirty="0" err="1"/>
              <a:t>dolor</a:t>
            </a:r>
            <a:r>
              <a:rPr lang="fi-FI" altLang="fi-FI" sz="2800" i="1" dirty="0"/>
              <a:t> , </a:t>
            </a:r>
            <a:r>
              <a:rPr lang="fi-FI" altLang="fi-FI" sz="2800" i="1" dirty="0" err="1"/>
              <a:t>functio</a:t>
            </a:r>
            <a:r>
              <a:rPr lang="fi-FI" altLang="fi-FI" sz="2800" i="1" dirty="0"/>
              <a:t> </a:t>
            </a:r>
            <a:r>
              <a:rPr lang="fi-FI" altLang="fi-FI" sz="2800" i="1" dirty="0" err="1"/>
              <a:t>laesa</a:t>
            </a:r>
            <a:r>
              <a:rPr lang="fi-FI" altLang="fi-FI" sz="2800" i="1" dirty="0"/>
              <a:t>”  </a:t>
            </a:r>
            <a:r>
              <a:rPr lang="fi-FI" altLang="fi-FI" sz="2800" dirty="0"/>
              <a:t>(punoitus, turvotus, kuumotus, kipu, toiminnan muutos)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fi-FI" altLang="fi-FI" sz="2800" dirty="0"/>
          </a:p>
          <a:p>
            <a:pPr eaLnBrk="1" hangingPunct="1"/>
            <a:r>
              <a:rPr lang="fi-FI" altLang="fi-FI" sz="2800" dirty="0"/>
              <a:t>yleensä </a:t>
            </a:r>
            <a:r>
              <a:rPr lang="fi-FI" altLang="fi-FI" sz="2800" b="1" dirty="0"/>
              <a:t>akuutissa tulehduksessa</a:t>
            </a:r>
            <a:r>
              <a:rPr lang="fi-FI" altLang="fi-FI" sz="2800" dirty="0"/>
              <a:t> todetaan kolme samanlaista reaktiota -&gt; verisuonimuutokset, kudosnesteen lisääntyminen, tulehdussolujen kertyminen paikalle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fi-FI" altLang="fi-FI" sz="2800" dirty="0"/>
          </a:p>
          <a:p>
            <a:pPr eaLnBrk="1" hangingPunct="1"/>
            <a:r>
              <a:rPr lang="fi-FI" altLang="fi-FI" sz="2800" b="1" dirty="0"/>
              <a:t>kroonisessa tulehduksessa</a:t>
            </a:r>
            <a:r>
              <a:rPr lang="fi-FI" altLang="fi-FI" sz="2800" dirty="0"/>
              <a:t> lymfosyytit ja plasmasolut koholla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fi-FI" altLang="fi-FI" dirty="0" smtClean="0"/>
          </a:p>
          <a:p>
            <a:pPr eaLnBrk="1" hangingPunct="1"/>
            <a:endParaRPr lang="fi-FI" altLang="fi-FI" i="1" dirty="0" smtClean="0"/>
          </a:p>
        </p:txBody>
      </p:sp>
    </p:spTree>
    <p:extLst>
      <p:ext uri="{BB962C8B-B14F-4D97-AF65-F5344CB8AC3E}">
        <p14:creationId xmlns:p14="http://schemas.microsoft.com/office/powerpoint/2010/main" val="319044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i-FI" altLang="fi-FI" smtClean="0"/>
              <a:t>Tulehdus eli inflammaatio</a:t>
            </a:r>
          </a:p>
        </p:txBody>
      </p:sp>
      <p:sp>
        <p:nvSpPr>
          <p:cNvPr id="40963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fi-FI" altLang="fi-FI" smtClean="0"/>
          </a:p>
        </p:txBody>
      </p:sp>
      <p:pic>
        <p:nvPicPr>
          <p:cNvPr id="40964" name="Picture 7" descr="inflamm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387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fi-FI"/>
              <a:t>IHMINEN INFEKTIOIDEN LEVITTÄJÄNÄ</a:t>
            </a:r>
            <a:endParaRPr lang="en-US" altLang="fi-FI"/>
          </a:p>
        </p:txBody>
      </p:sp>
      <p:sp>
        <p:nvSpPr>
          <p:cNvPr id="891907" name="Rectangle 3"/>
          <p:cNvSpPr>
            <a:spLocks noGrp="1" noChangeArrowheads="1"/>
          </p:cNvSpPr>
          <p:nvPr>
            <p:ph idx="1"/>
          </p:nvPr>
        </p:nvSpPr>
        <p:spPr>
          <a:xfrm>
            <a:off x="680321" y="2336872"/>
            <a:ext cx="9613861" cy="418749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altLang="fi-FI" dirty="0" smtClean="0"/>
              <a:t>Tartunnalla </a:t>
            </a:r>
            <a:r>
              <a:rPr lang="fi-FI" altLang="fi-FI" sz="2000" dirty="0"/>
              <a:t>(infektio) tarkoitetaan taudinaiheuttajien siirtymistä henkilöstä toiseen</a:t>
            </a:r>
          </a:p>
          <a:p>
            <a:pPr>
              <a:lnSpc>
                <a:spcPct val="80000"/>
              </a:lnSpc>
            </a:pPr>
            <a:r>
              <a:rPr lang="fi-FI" altLang="fi-FI" sz="2000" dirty="0"/>
              <a:t>V</a:t>
            </a:r>
            <a:r>
              <a:rPr lang="fi-FI" altLang="fi-FI" sz="2000" dirty="0" smtClean="0"/>
              <a:t>oi </a:t>
            </a:r>
            <a:r>
              <a:rPr lang="fi-FI" altLang="fi-FI" sz="2000" dirty="0"/>
              <a:t>olla myös sisäsyntyinen, jolloin lähteenä on ihmisen oma mikrobikanta </a:t>
            </a:r>
            <a:endParaRPr lang="fi-FI" altLang="fi-FI" sz="2000" b="1" dirty="0"/>
          </a:p>
          <a:p>
            <a:pPr>
              <a:lnSpc>
                <a:spcPct val="80000"/>
              </a:lnSpc>
            </a:pPr>
            <a:r>
              <a:rPr lang="fi-FI" altLang="fi-FI" sz="2000" dirty="0" smtClean="0"/>
              <a:t>Tartuntaa </a:t>
            </a:r>
            <a:r>
              <a:rPr lang="fi-FI" altLang="fi-FI" sz="2000" dirty="0"/>
              <a:t>aiheuttavia </a:t>
            </a:r>
            <a:r>
              <a:rPr lang="fi-FI" altLang="fi-FI" sz="2000" dirty="0" smtClean="0"/>
              <a:t>mikrobeja (S. </a:t>
            </a:r>
            <a:r>
              <a:rPr lang="fi-FI" altLang="fi-FI" sz="2000" dirty="0" smtClean="0"/>
              <a:t>160</a:t>
            </a:r>
            <a:r>
              <a:rPr lang="fi-FI" altLang="fi-FI" sz="2000" dirty="0" smtClean="0"/>
              <a:t>) </a:t>
            </a:r>
            <a:r>
              <a:rPr lang="fi-FI" altLang="fi-FI" sz="2000" dirty="0"/>
              <a:t>ovat:</a:t>
            </a:r>
          </a:p>
          <a:p>
            <a:pPr lvl="1">
              <a:lnSpc>
                <a:spcPct val="80000"/>
              </a:lnSpc>
            </a:pPr>
            <a:r>
              <a:rPr lang="fi-FI" altLang="fi-FI" dirty="0"/>
              <a:t>alkueläimet  </a:t>
            </a:r>
          </a:p>
          <a:p>
            <a:pPr lvl="1">
              <a:lnSpc>
                <a:spcPct val="80000"/>
              </a:lnSpc>
            </a:pPr>
            <a:r>
              <a:rPr lang="fi-FI" altLang="fi-FI" dirty="0"/>
              <a:t>bakteerit  </a:t>
            </a:r>
          </a:p>
          <a:p>
            <a:pPr lvl="1">
              <a:lnSpc>
                <a:spcPct val="80000"/>
              </a:lnSpc>
            </a:pPr>
            <a:r>
              <a:rPr lang="fi-FI" altLang="fi-FI" dirty="0"/>
              <a:t>sienet  </a:t>
            </a:r>
          </a:p>
          <a:p>
            <a:pPr lvl="1">
              <a:lnSpc>
                <a:spcPct val="80000"/>
              </a:lnSpc>
            </a:pPr>
            <a:r>
              <a:rPr lang="fi-FI" altLang="fi-FI" dirty="0"/>
              <a:t>virukset</a:t>
            </a:r>
          </a:p>
          <a:p>
            <a:pPr>
              <a:lnSpc>
                <a:spcPct val="80000"/>
              </a:lnSpc>
            </a:pPr>
            <a:r>
              <a:rPr lang="fi-FI" altLang="fi-FI" sz="2000" dirty="0" smtClean="0"/>
              <a:t>Ihmisessä </a:t>
            </a:r>
            <a:r>
              <a:rPr lang="fi-FI" altLang="fi-FI" sz="2000" dirty="0"/>
              <a:t>ja hänen normaalissa elinympäristössään on runsaasti mikrobeja</a:t>
            </a:r>
          </a:p>
          <a:p>
            <a:pPr>
              <a:lnSpc>
                <a:spcPct val="80000"/>
              </a:lnSpc>
            </a:pPr>
            <a:r>
              <a:rPr lang="fi-FI" altLang="fi-FI" sz="2000" dirty="0"/>
              <a:t>I</a:t>
            </a:r>
            <a:r>
              <a:rPr lang="fi-FI" altLang="fi-FI" sz="2000" dirty="0" smtClean="0"/>
              <a:t>holla </a:t>
            </a:r>
            <a:r>
              <a:rPr lang="fi-FI" altLang="fi-FI" sz="2000" dirty="0"/>
              <a:t>kasvavat mikrobit muodostavat ns. </a:t>
            </a:r>
            <a:r>
              <a:rPr lang="fi-FI" altLang="fi-FI" sz="2000" b="1" dirty="0"/>
              <a:t>normaaliflooran</a:t>
            </a:r>
            <a:r>
              <a:rPr lang="fi-FI" altLang="fi-FI" sz="2000" dirty="0"/>
              <a:t>, joka</a:t>
            </a:r>
          </a:p>
          <a:p>
            <a:pPr lvl="1">
              <a:lnSpc>
                <a:spcPct val="80000"/>
              </a:lnSpc>
            </a:pPr>
            <a:r>
              <a:rPr lang="fi-FI" altLang="fi-FI" dirty="0" smtClean="0"/>
              <a:t>lähes </a:t>
            </a:r>
            <a:r>
              <a:rPr lang="fi-FI" altLang="fi-FI" dirty="0"/>
              <a:t>muuttumattomana </a:t>
            </a:r>
            <a:endParaRPr lang="fi-FI" altLang="fi-FI" dirty="0" smtClean="0"/>
          </a:p>
          <a:p>
            <a:pPr lvl="1">
              <a:lnSpc>
                <a:spcPct val="80000"/>
              </a:lnSpc>
            </a:pPr>
            <a:r>
              <a:rPr lang="fi-FI" altLang="fi-FI" dirty="0" smtClean="0"/>
              <a:t>ehkäisee infektiotauteja, koska sen bakteereilla on paremmat mahdollisuudet ravinnon saantiin kuin vierailla mikrobeilla</a:t>
            </a:r>
            <a:endParaRPr lang="fi-FI" altLang="fi-FI" sz="2000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31C0-92EC-4053-BF47-71F4CC81AEB4}" type="slidenum">
              <a:rPr lang="en-US" altLang="fi-FI"/>
              <a:pPr/>
              <a:t>2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428795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9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fi-FI"/>
              <a:t>MIKROBIEN TUNKEUTUMISTEITÄ ELIMISTÖÖN / TARTUNTAPORTIT</a:t>
            </a:r>
            <a:endParaRPr lang="en-US" altLang="fi-FI"/>
          </a:p>
        </p:txBody>
      </p:sp>
      <p:sp>
        <p:nvSpPr>
          <p:cNvPr id="893955" name="Rectangle 3"/>
          <p:cNvSpPr>
            <a:spLocks noGrp="1" noChangeArrowheads="1"/>
          </p:cNvSpPr>
          <p:nvPr>
            <p:ph idx="1"/>
          </p:nvPr>
        </p:nvSpPr>
        <p:spPr>
          <a:xfrm>
            <a:off x="1905001" y="2281880"/>
            <a:ext cx="5343525" cy="3814119"/>
          </a:xfrm>
        </p:spPr>
        <p:txBody>
          <a:bodyPr>
            <a:normAutofit/>
          </a:bodyPr>
          <a:lstStyle/>
          <a:p>
            <a:r>
              <a:rPr lang="fi-FI" altLang="fi-FI" dirty="0"/>
              <a:t>silmän sidekalvo  </a:t>
            </a:r>
          </a:p>
          <a:p>
            <a:r>
              <a:rPr lang="fi-FI" altLang="fi-FI" dirty="0"/>
              <a:t>suu  </a:t>
            </a:r>
          </a:p>
          <a:p>
            <a:r>
              <a:rPr lang="fi-FI" altLang="fi-FI" dirty="0"/>
              <a:t>hengityselimet  </a:t>
            </a:r>
          </a:p>
          <a:p>
            <a:r>
              <a:rPr lang="fi-FI" altLang="fi-FI" dirty="0"/>
              <a:t>peräaukko  </a:t>
            </a:r>
          </a:p>
          <a:p>
            <a:r>
              <a:rPr lang="fi-FI" altLang="fi-FI" dirty="0"/>
              <a:t>virtsaelimet  </a:t>
            </a:r>
          </a:p>
          <a:p>
            <a:r>
              <a:rPr lang="fi-FI" altLang="fi-FI" dirty="0" smtClean="0"/>
              <a:t>Ihon lävistävät instrumentit </a:t>
            </a:r>
            <a:r>
              <a:rPr lang="fi-FI" altLang="fi-FI" dirty="0" smtClean="0"/>
              <a:t>(hyönteisten </a:t>
            </a:r>
            <a:r>
              <a:rPr lang="fi-FI" altLang="fi-FI" dirty="0"/>
              <a:t>pistot) </a:t>
            </a:r>
          </a:p>
          <a:p>
            <a:r>
              <a:rPr lang="fi-FI" altLang="fi-FI" dirty="0"/>
              <a:t>iho (vamma, haava) </a:t>
            </a:r>
            <a:br>
              <a:rPr lang="fi-FI" altLang="fi-FI" dirty="0"/>
            </a:br>
            <a:endParaRPr lang="fi-FI" alt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35A4A-227A-42AC-B1CD-4C8CB8DC1AA8}" type="slidenum">
              <a:rPr lang="en-US" altLang="fi-FI"/>
              <a:pPr/>
              <a:t>3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891585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TARTUNTAMUODOT</a:t>
            </a:r>
            <a:br>
              <a:rPr lang="fi-FI" altLang="fi-FI" dirty="0"/>
            </a:br>
            <a:r>
              <a:rPr lang="fi-FI" altLang="fi-FI" sz="2000" dirty="0"/>
              <a:t>KOSKETUSTARTUNTA</a:t>
            </a:r>
            <a:endParaRPr lang="en-US" altLang="fi-FI" sz="2000" dirty="0"/>
          </a:p>
        </p:txBody>
      </p:sp>
      <p:sp>
        <p:nvSpPr>
          <p:cNvPr id="894979" name="Rectangle 3"/>
          <p:cNvSpPr>
            <a:spLocks noGrp="1" noChangeArrowheads="1"/>
          </p:cNvSpPr>
          <p:nvPr>
            <p:ph idx="1"/>
          </p:nvPr>
        </p:nvSpPr>
        <p:spPr>
          <a:xfrm>
            <a:off x="608613" y="2362973"/>
            <a:ext cx="6673594" cy="4028302"/>
          </a:xfrm>
        </p:spPr>
        <p:txBody>
          <a:bodyPr/>
          <a:lstStyle/>
          <a:p>
            <a:r>
              <a:rPr lang="fi-FI" altLang="fi-FI" sz="2200" i="1" dirty="0" smtClean="0"/>
              <a:t>Suorassa </a:t>
            </a:r>
            <a:r>
              <a:rPr lang="fi-FI" altLang="fi-FI" sz="2200" i="1" dirty="0"/>
              <a:t>kosketuksessa </a:t>
            </a:r>
            <a:r>
              <a:rPr lang="fi-FI" altLang="fi-FI" sz="2200" dirty="0"/>
              <a:t>tartunta leviää käsien välityksellä</a:t>
            </a:r>
          </a:p>
          <a:p>
            <a:r>
              <a:rPr lang="fi-FI" altLang="fi-FI" sz="2200" i="1" dirty="0" smtClean="0"/>
              <a:t>Välillisessä </a:t>
            </a:r>
            <a:r>
              <a:rPr lang="fi-FI" altLang="fi-FI" sz="2200" i="1" dirty="0"/>
              <a:t>kosketuksessa </a:t>
            </a:r>
            <a:r>
              <a:rPr lang="fi-FI" altLang="fi-FI" sz="2200" dirty="0"/>
              <a:t>tartuntaa levittävät välineet, joihin sekä tartunnankantaja että -levittäjä koskevat, esim. </a:t>
            </a:r>
          </a:p>
          <a:p>
            <a:pPr lvl="1"/>
            <a:r>
              <a:rPr lang="fi-FI" altLang="fi-FI" sz="2200" dirty="0"/>
              <a:t>R</a:t>
            </a:r>
            <a:r>
              <a:rPr lang="fi-FI" altLang="fi-FI" sz="2200" dirty="0" smtClean="0"/>
              <a:t>uokailuvälineet</a:t>
            </a:r>
            <a:endParaRPr lang="fi-FI" altLang="fi-FI" sz="2200" dirty="0"/>
          </a:p>
          <a:p>
            <a:pPr lvl="1"/>
            <a:r>
              <a:rPr lang="fi-FI" altLang="fi-FI" sz="2200" dirty="0"/>
              <a:t>V</a:t>
            </a:r>
            <a:r>
              <a:rPr lang="fi-FI" altLang="fi-FI" sz="2200" dirty="0" smtClean="0"/>
              <a:t>uodevaatteet</a:t>
            </a:r>
            <a:endParaRPr lang="fi-FI" altLang="fi-FI" sz="2200" dirty="0"/>
          </a:p>
          <a:p>
            <a:pPr lvl="1"/>
            <a:r>
              <a:rPr lang="fi-FI" altLang="fi-FI" sz="2200" dirty="0" smtClean="0"/>
              <a:t>Ovenkahvat</a:t>
            </a:r>
          </a:p>
          <a:p>
            <a:pPr lvl="1"/>
            <a:r>
              <a:rPr lang="fi-FI" altLang="fi-FI" sz="2200" dirty="0" smtClean="0"/>
              <a:t>Alusastia</a:t>
            </a:r>
            <a:endParaRPr lang="fi-FI" altLang="fi-FI" sz="2200" dirty="0"/>
          </a:p>
          <a:p>
            <a:pPr lvl="1"/>
            <a:r>
              <a:rPr lang="fi-FI" altLang="fi-FI" sz="2200" dirty="0" smtClean="0"/>
              <a:t>Haavasiteet</a:t>
            </a:r>
          </a:p>
          <a:p>
            <a:pPr lvl="1"/>
            <a:endParaRPr lang="fi-FI" altLang="fi-FI" sz="2200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altLang="fi-FI"/>
              <a:t>Tuula Hovilainen-Kilpinen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8806D-508C-487A-9EB6-E223533B2040}" type="slidenum">
              <a:rPr lang="en-US" altLang="fi-FI"/>
              <a:pPr/>
              <a:t>4</a:t>
            </a:fld>
            <a:endParaRPr lang="en-US" altLang="fi-FI"/>
          </a:p>
        </p:txBody>
      </p:sp>
      <p:pic>
        <p:nvPicPr>
          <p:cNvPr id="8949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463" y="1196976"/>
            <a:ext cx="238125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9498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0325"/>
            <a:ext cx="238125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9498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4581525"/>
            <a:ext cx="2381250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8809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TARTUNTAMUODOT</a:t>
            </a:r>
            <a:br>
              <a:rPr lang="fi-FI" altLang="fi-FI"/>
            </a:br>
            <a:r>
              <a:rPr lang="fi-FI" altLang="fi-FI" sz="2000"/>
              <a:t>PISARATARTUNTA</a:t>
            </a:r>
            <a:endParaRPr lang="en-US" altLang="fi-FI" sz="2000"/>
          </a:p>
        </p:txBody>
      </p:sp>
      <p:sp>
        <p:nvSpPr>
          <p:cNvPr id="896003" name="Rectangle 3"/>
          <p:cNvSpPr>
            <a:spLocks noGrp="1" noChangeArrowheads="1"/>
          </p:cNvSpPr>
          <p:nvPr>
            <p:ph idx="1"/>
          </p:nvPr>
        </p:nvSpPr>
        <p:spPr>
          <a:xfrm>
            <a:off x="1007075" y="2347784"/>
            <a:ext cx="5703888" cy="4572000"/>
          </a:xfrm>
        </p:spPr>
        <p:txBody>
          <a:bodyPr/>
          <a:lstStyle/>
          <a:p>
            <a:r>
              <a:rPr lang="fi-FI" altLang="fi-FI" sz="2200" dirty="0" smtClean="0"/>
              <a:t>Pisaratartunta </a:t>
            </a:r>
            <a:r>
              <a:rPr lang="fi-FI" altLang="fi-FI" sz="2200" dirty="0"/>
              <a:t>leviää hengitysteiden eritteiden mukana ihmisen aivastaessa, yskiessä, hengittäessä ja puhuessa </a:t>
            </a:r>
          </a:p>
          <a:p>
            <a:r>
              <a:rPr lang="fi-FI" altLang="fi-FI" sz="2200" dirty="0" smtClean="0"/>
              <a:t>Pisaran </a:t>
            </a:r>
            <a:r>
              <a:rPr lang="fi-FI" altLang="fi-FI" sz="2200" dirty="0"/>
              <a:t>kuivuttua sen sisällä oleva taudinaiheuttaja jää ilmaan </a:t>
            </a:r>
            <a:r>
              <a:rPr lang="fi-FI" altLang="fi-FI" sz="2200" dirty="0" smtClean="0">
                <a:sym typeface="Wingdings" panose="05000000000000000000" pitchFamily="2" charset="2"/>
              </a:rPr>
              <a:t> </a:t>
            </a:r>
          </a:p>
          <a:p>
            <a:pPr marL="0" indent="0">
              <a:buNone/>
            </a:pPr>
            <a:r>
              <a:rPr lang="fi-FI" altLang="fi-FI" sz="2200" dirty="0" smtClean="0">
                <a:sym typeface="Wingdings" panose="05000000000000000000" pitchFamily="2" charset="2"/>
              </a:rPr>
              <a:t>ILMATARTUNTA</a:t>
            </a:r>
            <a:endParaRPr lang="fi-FI" altLang="fi-FI" sz="2200" dirty="0"/>
          </a:p>
          <a:p>
            <a:pPr lvl="1"/>
            <a:r>
              <a:rPr lang="fi-FI" altLang="fi-FI" sz="2200" dirty="0"/>
              <a:t>pölyhiukkasiin sitoutuneena se voi leijailla pitkiäkin matkoja ja tartuttaa kohteensa (esim. hengitystieinfektio, vesirokko, </a:t>
            </a:r>
            <a:r>
              <a:rPr lang="fi-FI" altLang="fi-FI" sz="2200" dirty="0" smtClean="0"/>
              <a:t>vyöruusu) </a:t>
            </a:r>
            <a:endParaRPr lang="fi-FI" altLang="fi-FI" sz="220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FBEE-17C7-4520-89AF-CD73193478DF}" type="slidenum">
              <a:rPr lang="en-US" altLang="fi-FI"/>
              <a:pPr/>
              <a:t>5</a:t>
            </a:fld>
            <a:endParaRPr lang="en-US" altLang="fi-FI"/>
          </a:p>
        </p:txBody>
      </p:sp>
      <p:pic>
        <p:nvPicPr>
          <p:cNvPr id="8960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663" y="2708276"/>
            <a:ext cx="238125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4047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TARTUNTAMUODOT</a:t>
            </a:r>
            <a:br>
              <a:rPr lang="fi-FI" altLang="fi-FI"/>
            </a:br>
            <a:r>
              <a:rPr lang="fi-FI" altLang="fi-FI" sz="2000"/>
              <a:t>TARTUNTA SUUN KAUTTA JA VERITARTUNTA</a:t>
            </a:r>
            <a:endParaRPr lang="en-US" altLang="fi-FI" sz="2000"/>
          </a:p>
        </p:txBody>
      </p:sp>
      <p:sp>
        <p:nvSpPr>
          <p:cNvPr id="897027" name="Rectangle 3"/>
          <p:cNvSpPr>
            <a:spLocks noGrp="1" noChangeArrowheads="1"/>
          </p:cNvSpPr>
          <p:nvPr>
            <p:ph idx="1"/>
          </p:nvPr>
        </p:nvSpPr>
        <p:spPr>
          <a:xfrm>
            <a:off x="1559010" y="2191264"/>
            <a:ext cx="5703888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sz="2200" b="1" dirty="0" smtClean="0"/>
              <a:t>Tartunta </a:t>
            </a:r>
            <a:r>
              <a:rPr lang="fi-FI" altLang="fi-FI" sz="2200" b="1" dirty="0"/>
              <a:t>suun kautta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R</a:t>
            </a:r>
            <a:r>
              <a:rPr lang="fi-FI" altLang="fi-FI" dirty="0" smtClean="0"/>
              <a:t>uokamyrkytysten </a:t>
            </a:r>
            <a:r>
              <a:rPr lang="fi-FI" altLang="fi-FI" dirty="0"/>
              <a:t>yhteydessä, kun tartunta leviää ruokailuvälineiden, pilaantuneiden ruoka-aineiden tai huonon käsihygienian vuoksi</a:t>
            </a:r>
          </a:p>
          <a:p>
            <a:pPr lvl="1">
              <a:lnSpc>
                <a:spcPct val="90000"/>
              </a:lnSpc>
            </a:pPr>
            <a:r>
              <a:rPr lang="fi-FI" altLang="fi-FI" dirty="0" err="1"/>
              <a:t>Esim</a:t>
            </a:r>
            <a:r>
              <a:rPr lang="fi-FI" altLang="fi-FI" dirty="0"/>
              <a:t> </a:t>
            </a:r>
            <a:r>
              <a:rPr lang="fi-FI" altLang="fi-FI" dirty="0" smtClean="0"/>
              <a:t>A-hepatiitti</a:t>
            </a:r>
          </a:p>
          <a:p>
            <a:pPr>
              <a:lnSpc>
                <a:spcPct val="90000"/>
              </a:lnSpc>
            </a:pPr>
            <a:r>
              <a:rPr lang="fi-FI" altLang="fi-FI" sz="2200" b="1" dirty="0"/>
              <a:t>V</a:t>
            </a:r>
            <a:r>
              <a:rPr lang="fi-FI" altLang="fi-FI" sz="2200" b="1" dirty="0" smtClean="0"/>
              <a:t>eritartunta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T</a:t>
            </a:r>
            <a:r>
              <a:rPr lang="fi-FI" altLang="fi-FI" dirty="0" smtClean="0"/>
              <a:t>artunnan </a:t>
            </a:r>
            <a:r>
              <a:rPr lang="fi-FI" altLang="fi-FI" dirty="0"/>
              <a:t>kantajan verta joutuu toisen henkilön limakalvoille, haavaan tai verenkiertoon eritteiden tai esim. injektion antamisen tai verinäytteen ottamisen yhteydessä. </a:t>
            </a:r>
            <a:r>
              <a:rPr lang="fi-FI" altLang="fi-FI" dirty="0" smtClean="0"/>
              <a:t>(esim. HIV)</a:t>
            </a:r>
            <a:endParaRPr lang="fi-FI" altLang="fi-FI" dirty="0"/>
          </a:p>
          <a:p>
            <a:pPr marL="457200" lvl="1" indent="0">
              <a:lnSpc>
                <a:spcPct val="90000"/>
              </a:lnSpc>
              <a:buNone/>
            </a:pPr>
            <a:endParaRPr lang="fi-FI" alt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A68E4-F614-481E-BC9B-31F2654224CE}" type="slidenum">
              <a:rPr lang="en-US" altLang="fi-FI"/>
              <a:pPr/>
              <a:t>6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568189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TARTUNTAMUODOT</a:t>
            </a:r>
            <a:br>
              <a:rPr lang="fi-FI" altLang="fi-FI"/>
            </a:br>
            <a:r>
              <a:rPr lang="fi-FI" altLang="fi-FI" sz="2000"/>
              <a:t>TARTUNTA VÄLI-ISÄNNÄN KAUTTA</a:t>
            </a:r>
            <a:endParaRPr lang="en-US" altLang="fi-FI" sz="2000"/>
          </a:p>
        </p:txBody>
      </p:sp>
      <p:sp>
        <p:nvSpPr>
          <p:cNvPr id="898051" name="Rectangle 3"/>
          <p:cNvSpPr>
            <a:spLocks noGrp="1" noChangeArrowheads="1"/>
          </p:cNvSpPr>
          <p:nvPr>
            <p:ph idx="1"/>
          </p:nvPr>
        </p:nvSpPr>
        <p:spPr>
          <a:xfrm>
            <a:off x="606180" y="2822905"/>
            <a:ext cx="9613861" cy="3599316"/>
          </a:xfrm>
        </p:spPr>
        <p:txBody>
          <a:bodyPr/>
          <a:lstStyle/>
          <a:p>
            <a:r>
              <a:rPr lang="fi-FI" altLang="fi-FI" sz="2200" b="1" dirty="0" smtClean="0"/>
              <a:t>Väli-isännän </a:t>
            </a:r>
            <a:r>
              <a:rPr lang="fi-FI" altLang="fi-FI" sz="2200" b="1" dirty="0"/>
              <a:t>kautta </a:t>
            </a:r>
            <a:r>
              <a:rPr lang="fi-FI" altLang="fi-FI" sz="2200" dirty="0"/>
              <a:t>tapahtuvassa tartunnassa (vektori-tartunta) eläin kuljettaa tartunnanaiheuttajan ihmiseen,  esim.</a:t>
            </a:r>
          </a:p>
          <a:p>
            <a:pPr lvl="1"/>
            <a:r>
              <a:rPr lang="fi-FI" altLang="fi-FI" sz="2200" dirty="0"/>
              <a:t>puutiaisen aiheuttama </a:t>
            </a:r>
            <a:r>
              <a:rPr lang="fi-FI" altLang="fi-FI" sz="2200" dirty="0" err="1"/>
              <a:t>punkkienkefaliitti</a:t>
            </a:r>
            <a:r>
              <a:rPr lang="fi-FI" altLang="fi-FI" sz="2200" dirty="0"/>
              <a:t>, </a:t>
            </a:r>
            <a:r>
              <a:rPr lang="fi-FI" altLang="fi-FI" sz="2200" dirty="0" err="1"/>
              <a:t>Lymen</a:t>
            </a:r>
            <a:r>
              <a:rPr lang="fi-FI" altLang="fi-FI" sz="2200" dirty="0"/>
              <a:t> tauti</a:t>
            </a:r>
          </a:p>
          <a:p>
            <a:pPr lvl="1"/>
            <a:r>
              <a:rPr lang="fi-FI" altLang="fi-FI" sz="2200" dirty="0"/>
              <a:t>jyrsijöiden levittämä jänisrutto</a:t>
            </a:r>
          </a:p>
          <a:p>
            <a:pPr lvl="1"/>
            <a:r>
              <a:rPr lang="fi-FI" altLang="fi-FI" sz="2200" dirty="0"/>
              <a:t>metsämyyrän aiheuttama myyräkuume</a:t>
            </a:r>
          </a:p>
          <a:p>
            <a:r>
              <a:rPr lang="fi-FI" altLang="fi-FI" sz="2200" b="1" dirty="0" smtClean="0"/>
              <a:t>Tartunta sukupuoliteitse</a:t>
            </a:r>
            <a:endParaRPr lang="fi-FI" altLang="fi-FI" sz="2200" b="1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95E0-D88F-442F-BEFD-8FA889A3C574}" type="slidenum">
              <a:rPr lang="en-US" altLang="fi-FI"/>
              <a:pPr/>
              <a:t>7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4007298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9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fi-FI"/>
              <a:t>IHMINEN INFEKTIOIDEN LEVITTÄJÄNÄ</a:t>
            </a:r>
            <a:endParaRPr lang="en-US" altLang="fi-FI"/>
          </a:p>
        </p:txBody>
      </p:sp>
      <p:sp>
        <p:nvSpPr>
          <p:cNvPr id="892931" name="Rectangle 3"/>
          <p:cNvSpPr>
            <a:spLocks noGrp="1" noChangeArrowheads="1"/>
          </p:cNvSpPr>
          <p:nvPr>
            <p:ph idx="1"/>
          </p:nvPr>
        </p:nvSpPr>
        <p:spPr>
          <a:xfrm>
            <a:off x="680321" y="2336872"/>
            <a:ext cx="9613861" cy="439344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altLang="fi-FI" dirty="0" smtClean="0"/>
              <a:t>Tartunnan </a:t>
            </a:r>
            <a:r>
              <a:rPr lang="fi-FI" altLang="fi-FI" dirty="0"/>
              <a:t>lähteenä on ihminen, mutta tartuntaa levittävät myös mm. kylpyhuoneen lattiakaivot, vesihanat, ilmastointijärjestelmät, hoitovälineet jne.  </a:t>
            </a:r>
            <a:endParaRPr lang="fi-FI" altLang="fi-FI" b="1" dirty="0"/>
          </a:p>
          <a:p>
            <a:pPr>
              <a:lnSpc>
                <a:spcPct val="90000"/>
              </a:lnSpc>
            </a:pPr>
            <a:r>
              <a:rPr lang="fi-FI" altLang="fi-FI" dirty="0" smtClean="0"/>
              <a:t>Ihmisen </a:t>
            </a:r>
            <a:r>
              <a:rPr lang="fi-FI" altLang="fi-FI" dirty="0"/>
              <a:t>immuniteetista (vastustuskyky) riippuu aiheuttaako tartunta varsinaisen </a:t>
            </a:r>
            <a:r>
              <a:rPr lang="fi-FI" altLang="fi-FI" dirty="0" smtClean="0"/>
              <a:t>taudin</a:t>
            </a:r>
          </a:p>
          <a:p>
            <a:pPr marL="0" indent="0">
              <a:lnSpc>
                <a:spcPct val="90000"/>
              </a:lnSpc>
              <a:buNone/>
            </a:pPr>
            <a:endParaRPr lang="fi-FI" altLang="fi-FI" dirty="0" smtClean="0"/>
          </a:p>
          <a:p>
            <a:pPr lvl="1"/>
            <a:r>
              <a:rPr lang="fi-FI" altLang="fi-FI" b="1" dirty="0"/>
              <a:t>Luonnollinen immuniteetti </a:t>
            </a:r>
          </a:p>
          <a:p>
            <a:pPr lvl="2"/>
            <a:r>
              <a:rPr lang="fi-FI" altLang="fi-FI" dirty="0"/>
              <a:t>Yleiskunto, ravitsemus, puhdas / ehjä </a:t>
            </a:r>
            <a:r>
              <a:rPr lang="fi-FI" altLang="fi-FI" dirty="0" smtClean="0"/>
              <a:t>iho</a:t>
            </a:r>
            <a:endParaRPr lang="fi-FI" altLang="fi-FI" dirty="0"/>
          </a:p>
          <a:p>
            <a:pPr lvl="1">
              <a:lnSpc>
                <a:spcPct val="90000"/>
              </a:lnSpc>
            </a:pPr>
            <a:r>
              <a:rPr lang="fi-FI" altLang="fi-FI" b="1" dirty="0" smtClean="0"/>
              <a:t>Hankittu </a:t>
            </a:r>
            <a:r>
              <a:rPr lang="fi-FI" altLang="fi-FI" b="1" dirty="0"/>
              <a:t>immuniteetti</a:t>
            </a:r>
          </a:p>
          <a:p>
            <a:pPr lvl="2">
              <a:lnSpc>
                <a:spcPct val="90000"/>
              </a:lnSpc>
            </a:pPr>
            <a:r>
              <a:rPr lang="fi-FI" altLang="fi-FI" dirty="0"/>
              <a:t>saadaan aikaan joko rokotuksella tai sillä, että ihminen on tekemisissä ko. taudinaiheuttajien kanssa ja hänen elimistönsä kehittää vasta-aineita</a:t>
            </a:r>
          </a:p>
          <a:p>
            <a:pPr>
              <a:lnSpc>
                <a:spcPct val="90000"/>
              </a:lnSpc>
            </a:pPr>
            <a:endParaRPr lang="fi-FI" altLang="fi-FI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46F3-9C70-4AD8-99F8-44CC7401AE51}" type="slidenum">
              <a:rPr lang="en-US" altLang="fi-FI"/>
              <a:pPr/>
              <a:t>8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45894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00163" y="714375"/>
            <a:ext cx="8229600" cy="769937"/>
          </a:xfrm>
        </p:spPr>
        <p:txBody>
          <a:bodyPr/>
          <a:lstStyle/>
          <a:p>
            <a:pPr algn="ctr" eaLnBrk="1" hangingPunct="1"/>
            <a:r>
              <a:rPr lang="fi-FI" altLang="fi-FI" dirty="0" smtClean="0"/>
              <a:t>Elimistön puolustuskeinot</a:t>
            </a:r>
          </a:p>
        </p:txBody>
      </p:sp>
      <p:graphicFrame>
        <p:nvGraphicFramePr>
          <p:cNvPr id="35843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881589" y="2103438"/>
          <a:ext cx="8428822" cy="393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Kaavio" r:id="rId3" imgW="8819971" imgH="4114705" progId="MSGraph.Chart.8">
                  <p:embed followColorScheme="full"/>
                </p:oleObj>
              </mc:Choice>
              <mc:Fallback>
                <p:oleObj name="Kaavio" r:id="rId3" imgW="8819971" imgH="411470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589" y="2103438"/>
                        <a:ext cx="8428822" cy="3932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1500190" y="2273301"/>
            <a:ext cx="4248150" cy="1152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i-FI" altLang="fi-FI" sz="2400" b="1" dirty="0">
                <a:latin typeface="Times New Roman" panose="02020603050405020304" pitchFamily="18" charset="0"/>
              </a:rPr>
              <a:t>Luonnollinen immuniteetti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lang="fi-FI" altLang="fi-FI" sz="1600" b="1" dirty="0">
                <a:latin typeface="Times New Roman" panose="02020603050405020304" pitchFamily="18" charset="0"/>
              </a:rPr>
              <a:t> </a:t>
            </a:r>
            <a:r>
              <a:rPr lang="fi-FI" altLang="fi-FI" sz="1600" dirty="0">
                <a:latin typeface="Times New Roman" panose="02020603050405020304" pitchFamily="18" charset="0"/>
              </a:rPr>
              <a:t>synnynnäinen, </a:t>
            </a:r>
            <a:r>
              <a:rPr lang="fi-FI" altLang="fi-FI" sz="1600" dirty="0" err="1">
                <a:latin typeface="Times New Roman" panose="02020603050405020304" pitchFamily="18" charset="0"/>
              </a:rPr>
              <a:t>epäspesifinen</a:t>
            </a:r>
            <a:r>
              <a:rPr lang="fi-FI" altLang="fi-FI" sz="1600" dirty="0">
                <a:latin typeface="Times New Roman" panose="02020603050405020304" pitchFamily="18" charset="0"/>
              </a:rPr>
              <a:t> ensilinjan puolustus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lang="fi-FI" altLang="fi-FI" sz="1600" dirty="0">
                <a:latin typeface="Times New Roman" panose="02020603050405020304" pitchFamily="18" charset="0"/>
              </a:rPr>
              <a:t> toimii iholla, limakalvolla, veressä, 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lang="fi-FI" altLang="fi-FI" sz="1600" dirty="0">
                <a:latin typeface="Times New Roman" panose="02020603050405020304" pitchFamily="18" charset="0"/>
              </a:rPr>
              <a:t> kudoksissa ja kudosnesteessä</a:t>
            </a:r>
          </a:p>
        </p:txBody>
      </p:sp>
      <p:sp>
        <p:nvSpPr>
          <p:cNvPr id="35845" name="Rectangle 6"/>
          <p:cNvSpPr>
            <a:spLocks noChangeArrowheads="1"/>
          </p:cNvSpPr>
          <p:nvPr/>
        </p:nvSpPr>
        <p:spPr bwMode="auto">
          <a:xfrm>
            <a:off x="6134103" y="2278066"/>
            <a:ext cx="4105275" cy="11525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i-FI" altLang="fi-FI" sz="2400" b="1" dirty="0">
                <a:latin typeface="Times New Roman" panose="02020603050405020304" pitchFamily="18" charset="0"/>
              </a:rPr>
              <a:t>Hankittu immuniteetti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lang="fi-FI" altLang="fi-FI" sz="1400" b="1" dirty="0">
                <a:latin typeface="Times New Roman" panose="02020603050405020304" pitchFamily="18" charset="0"/>
              </a:rPr>
              <a:t> on rokottamalla tai sairastamalla hankittu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fi-FI" altLang="fi-FI" sz="1400" b="1" dirty="0">
                <a:latin typeface="Times New Roman" panose="02020603050405020304" pitchFamily="18" charset="0"/>
              </a:rPr>
              <a:t>spesifinen toisen linjan puolustus 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lang="fi-FI" altLang="fi-FI" sz="1400" b="1" dirty="0">
                <a:latin typeface="Times New Roman" panose="02020603050405020304" pitchFamily="18" charset="0"/>
              </a:rPr>
              <a:t> puolustaa elimistöä lymfosyyttien ja vasta-aineiden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fi-FI" altLang="fi-FI" sz="1400" b="1" dirty="0">
                <a:latin typeface="Times New Roman" panose="02020603050405020304" pitchFamily="18" charset="0"/>
              </a:rPr>
              <a:t>avulla</a:t>
            </a:r>
          </a:p>
        </p:txBody>
      </p:sp>
      <p:sp>
        <p:nvSpPr>
          <p:cNvPr id="35846" name="Rectangle 10"/>
          <p:cNvSpPr>
            <a:spLocks noChangeArrowheads="1"/>
          </p:cNvSpPr>
          <p:nvPr/>
        </p:nvSpPr>
        <p:spPr bwMode="auto">
          <a:xfrm>
            <a:off x="1083868" y="3760789"/>
            <a:ext cx="2016125" cy="5048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 err="1">
                <a:latin typeface="Times New Roman" panose="02020603050405020304" pitchFamily="18" charset="0"/>
              </a:rPr>
              <a:t>Humoraalinen</a:t>
            </a:r>
            <a:endParaRPr lang="fi-FI" altLang="fi-FI" sz="1800" b="1" dirty="0">
              <a:latin typeface="Times New Roman" panose="02020603050405020304" pitchFamily="18" charset="0"/>
            </a:endParaRPr>
          </a:p>
        </p:txBody>
      </p:sp>
      <p:sp>
        <p:nvSpPr>
          <p:cNvPr id="35847" name="Rectangle 11"/>
          <p:cNvSpPr>
            <a:spLocks noChangeArrowheads="1"/>
          </p:cNvSpPr>
          <p:nvPr/>
        </p:nvSpPr>
        <p:spPr bwMode="auto">
          <a:xfrm>
            <a:off x="3932235" y="3760788"/>
            <a:ext cx="1944687" cy="5048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>
                <a:latin typeface="Times New Roman" panose="02020603050405020304" pitchFamily="18" charset="0"/>
              </a:rPr>
              <a:t>Soluvälitteinen</a:t>
            </a:r>
          </a:p>
        </p:txBody>
      </p:sp>
      <p:sp>
        <p:nvSpPr>
          <p:cNvPr id="35848" name="Rectangle 13"/>
          <p:cNvSpPr>
            <a:spLocks noChangeArrowheads="1"/>
          </p:cNvSpPr>
          <p:nvPr/>
        </p:nvSpPr>
        <p:spPr bwMode="auto">
          <a:xfrm>
            <a:off x="6238078" y="3760788"/>
            <a:ext cx="1800225" cy="50323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 err="1">
                <a:latin typeface="Times New Roman" panose="02020603050405020304" pitchFamily="18" charset="0"/>
              </a:rPr>
              <a:t>Humoraalinen</a:t>
            </a:r>
            <a:endParaRPr lang="fi-FI" altLang="fi-FI" sz="1800" b="1" dirty="0">
              <a:latin typeface="Times New Roman" panose="02020603050405020304" pitchFamily="18" charset="0"/>
            </a:endParaRPr>
          </a:p>
        </p:txBody>
      </p:sp>
      <p:sp>
        <p:nvSpPr>
          <p:cNvPr id="35849" name="Rectangle 15"/>
          <p:cNvSpPr>
            <a:spLocks noChangeArrowheads="1"/>
          </p:cNvSpPr>
          <p:nvPr/>
        </p:nvSpPr>
        <p:spPr bwMode="auto">
          <a:xfrm>
            <a:off x="8433990" y="3760788"/>
            <a:ext cx="2016125" cy="50323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>
                <a:latin typeface="Times New Roman" panose="02020603050405020304" pitchFamily="18" charset="0"/>
              </a:rPr>
              <a:t>Soluvälitteinen</a:t>
            </a:r>
          </a:p>
        </p:txBody>
      </p:sp>
      <p:sp>
        <p:nvSpPr>
          <p:cNvPr id="35850" name="Rectangle 16"/>
          <p:cNvSpPr>
            <a:spLocks noChangeArrowheads="1"/>
          </p:cNvSpPr>
          <p:nvPr/>
        </p:nvSpPr>
        <p:spPr bwMode="auto">
          <a:xfrm>
            <a:off x="1429546" y="4849020"/>
            <a:ext cx="2016125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>
                <a:latin typeface="Times New Roman" panose="02020603050405020304" pitchFamily="18" charset="0"/>
              </a:rPr>
              <a:t>Komplementti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fi-FI" altLang="fi-FI" sz="1800" b="1" dirty="0"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>
                <a:latin typeface="Times New Roman" panose="02020603050405020304" pitchFamily="18" charset="0"/>
              </a:rPr>
              <a:t>Välittäjäaineet</a:t>
            </a:r>
          </a:p>
        </p:txBody>
      </p:sp>
      <p:sp>
        <p:nvSpPr>
          <p:cNvPr id="35851" name="Rectangle 17"/>
          <p:cNvSpPr>
            <a:spLocks noChangeArrowheads="1"/>
          </p:cNvSpPr>
          <p:nvPr/>
        </p:nvSpPr>
        <p:spPr bwMode="auto">
          <a:xfrm>
            <a:off x="3917755" y="4849020"/>
            <a:ext cx="2016125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 err="1">
                <a:latin typeface="Times New Roman" panose="02020603050405020304" pitchFamily="18" charset="0"/>
              </a:rPr>
              <a:t>Makrofagit</a:t>
            </a:r>
            <a:endParaRPr lang="fi-FI" altLang="fi-FI" sz="1800" b="1" dirty="0"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 err="1">
                <a:latin typeface="Times New Roman" panose="02020603050405020304" pitchFamily="18" charset="0"/>
              </a:rPr>
              <a:t>Monosyytit</a:t>
            </a:r>
            <a:endParaRPr lang="fi-FI" altLang="fi-FI" sz="1800" b="1" dirty="0"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 err="1">
                <a:latin typeface="Times New Roman" panose="02020603050405020304" pitchFamily="18" charset="0"/>
              </a:rPr>
              <a:t>Neutrofiilit</a:t>
            </a:r>
            <a:endParaRPr lang="fi-FI" altLang="fi-FI" sz="1800" b="1" dirty="0">
              <a:latin typeface="Times New Roman" panose="02020603050405020304" pitchFamily="18" charset="0"/>
            </a:endParaRPr>
          </a:p>
        </p:txBody>
      </p:sp>
      <p:sp>
        <p:nvSpPr>
          <p:cNvPr id="35852" name="Rectangle 19"/>
          <p:cNvSpPr>
            <a:spLocks noChangeArrowheads="1"/>
          </p:cNvSpPr>
          <p:nvPr/>
        </p:nvSpPr>
        <p:spPr bwMode="auto">
          <a:xfrm>
            <a:off x="6278267" y="4844260"/>
            <a:ext cx="1871662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>
                <a:latin typeface="Times New Roman" panose="02020603050405020304" pitchFamily="18" charset="0"/>
              </a:rPr>
              <a:t>B –lymfosyytit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fi-FI" altLang="fi-FI" sz="1800" b="1" dirty="0"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>
                <a:latin typeface="Times New Roman" panose="02020603050405020304" pitchFamily="18" charset="0"/>
              </a:rPr>
              <a:t>Vasta-aineet</a:t>
            </a:r>
          </a:p>
        </p:txBody>
      </p:sp>
      <p:sp>
        <p:nvSpPr>
          <p:cNvPr id="35853" name="Rectangle 20"/>
          <p:cNvSpPr>
            <a:spLocks noChangeArrowheads="1"/>
          </p:cNvSpPr>
          <p:nvPr/>
        </p:nvSpPr>
        <p:spPr bwMode="auto">
          <a:xfrm>
            <a:off x="8511770" y="4841872"/>
            <a:ext cx="1765300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i-FI" altLang="fi-FI" sz="1800" b="1" dirty="0">
                <a:latin typeface="Times New Roman" panose="02020603050405020304" pitchFamily="18" charset="0"/>
              </a:rPr>
              <a:t>T -lymfosyytit</a:t>
            </a:r>
          </a:p>
        </p:txBody>
      </p:sp>
      <p:sp>
        <p:nvSpPr>
          <p:cNvPr id="35854" name="Line 23"/>
          <p:cNvSpPr>
            <a:spLocks noChangeShapeType="1"/>
          </p:cNvSpPr>
          <p:nvPr/>
        </p:nvSpPr>
        <p:spPr bwMode="auto">
          <a:xfrm flipH="1">
            <a:off x="2185990" y="3453605"/>
            <a:ext cx="503238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5855" name="Line 24"/>
          <p:cNvSpPr>
            <a:spLocks noChangeShapeType="1"/>
          </p:cNvSpPr>
          <p:nvPr/>
        </p:nvSpPr>
        <p:spPr bwMode="auto">
          <a:xfrm>
            <a:off x="4220766" y="3453605"/>
            <a:ext cx="504825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5856" name="Line 25"/>
          <p:cNvSpPr>
            <a:spLocks noChangeShapeType="1"/>
          </p:cNvSpPr>
          <p:nvPr/>
        </p:nvSpPr>
        <p:spPr bwMode="auto">
          <a:xfrm flipH="1">
            <a:off x="7138191" y="3453609"/>
            <a:ext cx="433388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5857" name="Line 26"/>
          <p:cNvSpPr>
            <a:spLocks noChangeShapeType="1"/>
          </p:cNvSpPr>
          <p:nvPr/>
        </p:nvSpPr>
        <p:spPr bwMode="auto">
          <a:xfrm>
            <a:off x="9034058" y="3502822"/>
            <a:ext cx="360362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5858" name="Line 32"/>
          <p:cNvSpPr>
            <a:spLocks noChangeShapeType="1"/>
          </p:cNvSpPr>
          <p:nvPr/>
        </p:nvSpPr>
        <p:spPr bwMode="auto">
          <a:xfrm>
            <a:off x="2437608" y="4310063"/>
            <a:ext cx="0" cy="433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5859" name="Line 33"/>
          <p:cNvSpPr>
            <a:spLocks noChangeShapeType="1"/>
          </p:cNvSpPr>
          <p:nvPr/>
        </p:nvSpPr>
        <p:spPr bwMode="auto">
          <a:xfrm>
            <a:off x="4746229" y="4264025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5860" name="Line 34"/>
          <p:cNvSpPr>
            <a:spLocks noChangeShapeType="1"/>
          </p:cNvSpPr>
          <p:nvPr/>
        </p:nvSpPr>
        <p:spPr bwMode="auto">
          <a:xfrm>
            <a:off x="7113581" y="4311651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5861" name="Line 35"/>
          <p:cNvSpPr>
            <a:spLocks noChangeShapeType="1"/>
          </p:cNvSpPr>
          <p:nvPr/>
        </p:nvSpPr>
        <p:spPr bwMode="auto">
          <a:xfrm>
            <a:off x="9228135" y="4323557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5862" name="Line 40"/>
          <p:cNvSpPr>
            <a:spLocks noChangeShapeType="1"/>
          </p:cNvSpPr>
          <p:nvPr/>
        </p:nvSpPr>
        <p:spPr bwMode="auto">
          <a:xfrm>
            <a:off x="7391400" y="4652964"/>
            <a:ext cx="0" cy="287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614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1158</TotalTime>
  <Words>476</Words>
  <Application>Microsoft Office PowerPoint</Application>
  <PresentationFormat>Laajakuva</PresentationFormat>
  <Paragraphs>97</Paragraphs>
  <Slides>12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9" baseType="lpstr">
      <vt:lpstr>Arial</vt:lpstr>
      <vt:lpstr>Century Gothic</vt:lpstr>
      <vt:lpstr>Garamond</vt:lpstr>
      <vt:lpstr>Times New Roman</vt:lpstr>
      <vt:lpstr>Wingdings</vt:lpstr>
      <vt:lpstr>Savon</vt:lpstr>
      <vt:lpstr>Kaavio</vt:lpstr>
      <vt:lpstr>TARTUNNAT</vt:lpstr>
      <vt:lpstr>IHMINEN INFEKTIOIDEN LEVITTÄJÄNÄ</vt:lpstr>
      <vt:lpstr>MIKROBIEN TUNKEUTUMISTEITÄ ELIMISTÖÖN / TARTUNTAPORTIT</vt:lpstr>
      <vt:lpstr>TARTUNTAMUODOT KOSKETUSTARTUNTA</vt:lpstr>
      <vt:lpstr>TARTUNTAMUODOT PISARATARTUNTA</vt:lpstr>
      <vt:lpstr>TARTUNTAMUODOT TARTUNTA SUUN KAUTTA JA VERITARTUNTA</vt:lpstr>
      <vt:lpstr>TARTUNTAMUODOT TARTUNTA VÄLI-ISÄNNÄN KAUTTA</vt:lpstr>
      <vt:lpstr>IHMINEN INFEKTIOIDEN LEVITTÄJÄNÄ</vt:lpstr>
      <vt:lpstr>Elimistön puolustuskeinot</vt:lpstr>
      <vt:lpstr>PowerPoint-esitys</vt:lpstr>
      <vt:lpstr>Tulehdusreaktio</vt:lpstr>
      <vt:lpstr>Tulehdus eli inflammaatio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TARTUNNAT</dc:title>
  <dc:creator>Kurko Kaisa-Leea</dc:creator>
  <cp:lastModifiedBy>Kurko Kaisa-Leea</cp:lastModifiedBy>
  <cp:revision>10</cp:revision>
  <dcterms:created xsi:type="dcterms:W3CDTF">2015-12-09T07:23:17Z</dcterms:created>
  <dcterms:modified xsi:type="dcterms:W3CDTF">2020-08-07T05:06:26Z</dcterms:modified>
</cp:coreProperties>
</file>