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comments/comment1.xml" ContentType="application/vnd.openxmlformats-officedocument.presentationml.comment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ttula Koulu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comments" Target="comments/comment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80"/>
      <c:hPercent val="55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Alue 1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prstDash val="solid"/>
              <a:miter lim="400000"/>
            </a:ln>
            <a:effectLst>
              <a:outerShdw sx="100000" sy="100000" kx="0" ky="0" algn="tl" rotWithShape="1" blurRad="76200" dist="12700" dir="2700000">
                <a:srgbClr val="000000">
                  <a:alpha val="80000"/>
                </a:srgbClr>
              </a:outerShdw>
            </a:effectLst>
            <a:sp3d prstMaterial="matte"/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prstDash val="solid"/>
                <a:miter lim="400000"/>
              </a:ln>
              <a:effectLst>
                <a:outerShdw sx="100000" sy="100000" kx="0" ky="0" algn="tl" rotWithShape="1" blurRad="76200" dist="12700" dir="2700000">
                  <a:srgbClr val="000000">
                    <a:alpha val="80000"/>
                  </a:srgbClr>
                </a:outerShdw>
              </a:effectLst>
              <a:sp3d prstMaterial="matte"/>
            </c:spPr>
          </c:dPt>
          <c:dPt>
            <c:idx val="1"/>
            <c:explosion val="0"/>
            <c:spPr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12700" cap="flat">
                <a:noFill/>
                <a:prstDash val="solid"/>
                <a:miter lim="400000"/>
              </a:ln>
              <a:effectLst>
                <a:outerShdw sx="100000" sy="100000" kx="0" ky="0" algn="tl" rotWithShape="1" blurRad="76200" dist="12700" dir="2700000">
                  <a:srgbClr val="000000">
                    <a:alpha val="80000"/>
                  </a:srgbClr>
                </a:outerShdw>
              </a:effectLst>
              <a:sp3d prstMaterial="matte"/>
            </c:spPr>
          </c:dPt>
          <c:dPt>
            <c:idx val="2"/>
            <c:explosion val="0"/>
            <c:spPr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prstDash val="solid"/>
                <a:miter lim="400000"/>
              </a:ln>
              <a:effectLst>
                <a:outerShdw sx="100000" sy="100000" kx="0" ky="0" algn="tl" rotWithShape="1" blurRad="76200" dist="12700" dir="2700000">
                  <a:srgbClr val="000000">
                    <a:alpha val="80000"/>
                  </a:srgbClr>
                </a:outerShdw>
              </a:effectLst>
              <a:sp3d prstMaterial="matte"/>
            </c:spPr>
          </c:dPt>
          <c:dPt>
            <c:idx val="3"/>
            <c:explosion val="0"/>
            <c:spPr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prstDash val="solid"/>
                <a:miter lim="400000"/>
              </a:ln>
              <a:effectLst>
                <a:outerShdw sx="100000" sy="100000" kx="0" ky="0" algn="tl" rotWithShape="1" blurRad="76200" dist="12700" dir="2700000">
                  <a:srgbClr val="000000">
                    <a:alpha val="80000"/>
                  </a:srgbClr>
                </a:outerShdw>
              </a:effectLst>
              <a:sp3d prstMaterial="matte"/>
            </c:spPr>
          </c:dPt>
          <c:dPt>
            <c:idx val="4"/>
            <c:explosion val="0"/>
            <c:spPr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prstDash val="solid"/>
                <a:miter lim="400000"/>
              </a:ln>
              <a:effectLst>
                <a:outerShdw sx="100000" sy="100000" kx="0" ky="0" algn="tl" rotWithShape="1" blurRad="76200" dist="12700" dir="2700000">
                  <a:srgbClr val="000000">
                    <a:alpha val="80000"/>
                  </a:srgbClr>
                </a:outerShdw>
              </a:effectLst>
              <a:sp3d prstMaterial="matte"/>
            </c:spPr>
          </c:dPt>
          <c:dPt>
            <c:idx val="5"/>
            <c:explosion val="0"/>
            <c:spPr>
              <a:blipFill rotWithShape="1">
                <a:blip r:embed="rId7"/>
                <a:srcRect l="0" t="0" r="0" b="0"/>
                <a:stretch>
                  <a:fillRect/>
                </a:stretch>
              </a:blipFill>
              <a:ln w="12700" cap="flat">
                <a:noFill/>
                <a:prstDash val="solid"/>
                <a:miter lim="400000"/>
              </a:ln>
              <a:effectLst>
                <a:outerShdw sx="100000" sy="100000" kx="0" ky="0" algn="tl" rotWithShape="1" blurRad="76200" dist="12700" dir="2700000">
                  <a:srgbClr val="000000">
                    <a:alpha val="80000"/>
                  </a:srgbClr>
                </a:outerShdw>
              </a:effectLst>
              <a:sp3d prstMaterial="matte"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90500" dist="41769" dir="5390317">
                          <a:srgbClr val="000000">
                            <a:alpha val="64951"/>
                          </a:srgbClr>
                        </a:outerShdw>
                      </a:effectLst>
                      <a:latin typeface="Avenir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90500" dist="41769" dir="5390317">
                          <a:srgbClr val="000000">
                            <a:alpha val="64951"/>
                          </a:srgbClr>
                        </a:outerShdw>
                      </a:effectLst>
                      <a:latin typeface="Avenir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90500" dist="41769" dir="5390317">
                          <a:srgbClr val="000000">
                            <a:alpha val="64951"/>
                          </a:srgbClr>
                        </a:outerShdw>
                      </a:effectLst>
                      <a:latin typeface="Avenir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3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90500" dist="41769" dir="5390317">
                          <a:srgbClr val="000000">
                            <a:alpha val="64951"/>
                          </a:srgbClr>
                        </a:outerShdw>
                      </a:effectLst>
                      <a:latin typeface="Avenir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3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90500" dist="41769" dir="5390317">
                          <a:srgbClr val="000000">
                            <a:alpha val="64951"/>
                          </a:srgbClr>
                        </a:outerShdw>
                      </a:effectLst>
                      <a:latin typeface="Avenir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txPr>
                <a:bodyPr/>
                <a:lstStyle/>
                <a:p>
                  <a:pPr>
                    <a:defRPr b="0" i="0" strike="noStrike" sz="30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90500" dist="41769" dir="5390317">
                          <a:srgbClr val="000000">
                            <a:alpha val="64951"/>
                          </a:srgbClr>
                        </a:outerShdw>
                      </a:effectLst>
                      <a:latin typeface="Avenir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41769" dir="5390317">
                        <a:srgbClr val="000000">
                          <a:alpha val="64951"/>
                        </a:srgbClr>
                      </a:outerShdw>
                    </a:effectLst>
                    <a:latin typeface="Avenir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huhtikuu</c:v>
                </c:pt>
                <c:pt idx="1">
                  <c:v>toukokuu</c:v>
                </c:pt>
                <c:pt idx="2">
                  <c:v>kesäkuu</c:v>
                </c:pt>
                <c:pt idx="3">
                  <c:v>heinäkuu</c:v>
                </c:pt>
                <c:pt idx="4">
                  <c:v>elokuu</c:v>
                </c:pt>
                <c:pt idx="5">
                  <c:v>syyskuu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-9"/>
      <c:hPercent val="99"/>
      <c:rotY val="5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Alue 1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41769" dir="5390317">
                        <a:srgbClr val="000000">
                          <a:alpha val="64951"/>
                        </a:srgbClr>
                      </a:outerShdw>
                    </a:effectLst>
                    <a:latin typeface="Avenir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huhtikuu</c:v>
                </c:pt>
                <c:pt idx="1">
                  <c:v>toukokuu</c:v>
                </c:pt>
                <c:pt idx="2">
                  <c:v>kesäkuu</c:v>
                </c:pt>
                <c:pt idx="3">
                  <c:v>heinäkuu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Alue 2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254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41769" dir="5390317">
                        <a:srgbClr val="000000">
                          <a:alpha val="64951"/>
                        </a:srgbClr>
                      </a:outerShdw>
                    </a:effectLst>
                    <a:latin typeface="Avenir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huhtikuu</c:v>
                </c:pt>
                <c:pt idx="1">
                  <c:v>toukokuu</c:v>
                </c:pt>
                <c:pt idx="2">
                  <c:v>kesäkuu</c:v>
                </c:pt>
                <c:pt idx="3">
                  <c:v>heinäkuu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FFFFFF"/>
                </a:solidFill>
                <a:latin typeface="Avenir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5E5E5E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FFFFFF"/>
                </a:solidFill>
                <a:latin typeface="Avenir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-9"/>
      <c:hPercent val="50"/>
      <c:rotY val="40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Alue 1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41769" dir="5390317">
                        <a:srgbClr val="000000">
                          <a:alpha val="64951"/>
                        </a:srgbClr>
                      </a:outerShdw>
                    </a:effectLst>
                    <a:latin typeface="Avenir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huhtikuu</c:v>
                </c:pt>
                <c:pt idx="1">
                  <c:v>toukokuu</c:v>
                </c:pt>
                <c:pt idx="2">
                  <c:v>kesäkuu</c:v>
                </c:pt>
                <c:pt idx="3">
                  <c:v>heinäkuu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Alue 2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254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41769" dir="5390317">
                        <a:srgbClr val="000000">
                          <a:alpha val="64951"/>
                        </a:srgbClr>
                      </a:outerShdw>
                    </a:effectLst>
                    <a:latin typeface="Avenir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huhtikuu</c:v>
                </c:pt>
                <c:pt idx="1">
                  <c:v>toukokuu</c:v>
                </c:pt>
                <c:pt idx="2">
                  <c:v>kesäkuu</c:v>
                </c:pt>
                <c:pt idx="3">
                  <c:v>heinäkuu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FFFFFF"/>
                </a:solidFill>
                <a:latin typeface="Avenir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5E5E5E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FFFFFF"/>
                </a:solidFill>
                <a:latin typeface="Avenir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12T10:19:34.778" idx="1">
    <p:pos x="-8214" y="-11529"/>
    <p:text>u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hape 95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13" name="Shape 113"/>
          <p:cNvSpPr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14" name="Shape 114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ordstorm.galleria.fi" TargetMode="External"/><Relationship Id="rId3" Type="http://schemas.openxmlformats.org/officeDocument/2006/relationships/hyperlink" Target="http://vastavalo.fi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ordstorm.galleria.fi" TargetMode="External"/><Relationship Id="rId3" Type="http://schemas.openxmlformats.org/officeDocument/2006/relationships/image" Target="../media/image1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ctrTitle"/>
          </p:nvPr>
        </p:nvSpPr>
        <p:spPr>
          <a:xfrm>
            <a:off x="-9523401" y="-16427450"/>
            <a:ext cx="11684001" cy="2222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/>
        </p:nvSpPr>
        <p:spPr>
          <a:xfrm>
            <a:off x="4087487" y="1431227"/>
            <a:ext cx="4829826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 Huuhkaja by Mr. Mikael ja Mr. Juho</a:t>
            </a:r>
          </a:p>
          <a:p>
            <a:pPr/>
          </a:p>
        </p:txBody>
      </p:sp>
      <p:pic>
        <p:nvPicPr>
          <p:cNvPr id="141" name="1888413E-F73B-4CC2-837B-74C2D799070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6265" y="3333877"/>
            <a:ext cx="7532306" cy="5686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Chart 221"/>
          <p:cNvGraphicFramePr/>
          <p:nvPr/>
        </p:nvGraphicFramePr>
        <p:xfrm>
          <a:off x="14716023" y="-6119032"/>
          <a:ext cx="1536701" cy="131776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222" name="Chart 222"/>
          <p:cNvGraphicFramePr/>
          <p:nvPr/>
        </p:nvGraphicFramePr>
        <p:xfrm>
          <a:off x="-1966517" y="-1713536"/>
          <a:ext cx="2241805" cy="175895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223" name="Chart 223"/>
          <p:cNvGraphicFramePr/>
          <p:nvPr/>
        </p:nvGraphicFramePr>
        <p:xfrm>
          <a:off x="-14731177" y="-1708017"/>
          <a:ext cx="8681470" cy="643728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24" name="Shape 224"/>
          <p:cNvSpPr/>
          <p:nvPr/>
        </p:nvSpPr>
        <p:spPr>
          <a:xfrm>
            <a:off x="1713172" y="1110575"/>
            <a:ext cx="86273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Vanhin huukaja on 22 vuotias es jonne</a:t>
            </a:r>
          </a:p>
        </p:txBody>
      </p:sp>
      <p:pic>
        <p:nvPicPr>
          <p:cNvPr id="225" name="498852A6-1985-4C62-93AC-DA3B065932DD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400" y="2926580"/>
            <a:ext cx="6069463" cy="563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ctrTitle"/>
          </p:nvPr>
        </p:nvSpPr>
        <p:spPr>
          <a:xfrm>
            <a:off x="16403508" y="-16320443"/>
            <a:ext cx="11684001" cy="22225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/>
        </p:nvSpPr>
        <p:spPr>
          <a:xfrm>
            <a:off x="8792596" y="1506108"/>
            <a:ext cx="370027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Eagle owl eagle</a:t>
            </a:r>
          </a:p>
        </p:txBody>
      </p:sp>
      <p:sp>
        <p:nvSpPr>
          <p:cNvPr id="229" name="Shape 229"/>
          <p:cNvSpPr/>
          <p:nvPr/>
        </p:nvSpPr>
        <p:spPr>
          <a:xfrm>
            <a:off x="6400511" y="6124075"/>
            <a:ext cx="238353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Wikipedia</a:t>
            </a:r>
          </a:p>
        </p:txBody>
      </p:sp>
      <p:sp>
        <p:nvSpPr>
          <p:cNvPr id="230" name="Shape 230"/>
          <p:cNvSpPr/>
          <p:nvPr/>
        </p:nvSpPr>
        <p:spPr>
          <a:xfrm>
            <a:off x="5720587" y="1258812"/>
            <a:ext cx="181762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  <p:sp>
        <p:nvSpPr>
          <p:cNvPr id="231" name="Shape 231"/>
          <p:cNvSpPr/>
          <p:nvPr/>
        </p:nvSpPr>
        <p:spPr>
          <a:xfrm>
            <a:off x="8983171" y="5206451"/>
            <a:ext cx="304139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Shuttershock</a:t>
            </a:r>
          </a:p>
        </p:txBody>
      </p:sp>
      <p:sp>
        <p:nvSpPr>
          <p:cNvPr id="232" name="Shape 232"/>
          <p:cNvSpPr/>
          <p:nvPr/>
        </p:nvSpPr>
        <p:spPr>
          <a:xfrm>
            <a:off x="1743843" y="5010150"/>
            <a:ext cx="49631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Suomen luonto linnut</a:t>
            </a:r>
          </a:p>
        </p:txBody>
      </p:sp>
      <p:sp>
        <p:nvSpPr>
          <p:cNvPr id="233" name="Shape 233"/>
          <p:cNvSpPr/>
          <p:nvPr/>
        </p:nvSpPr>
        <p:spPr>
          <a:xfrm>
            <a:off x="511557" y="2362343"/>
            <a:ext cx="465023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nordstorm.galleria.fi</a:t>
            </a:r>
          </a:p>
        </p:txBody>
      </p:sp>
      <p:sp>
        <p:nvSpPr>
          <p:cNvPr id="234" name="Shape 234"/>
          <p:cNvSpPr/>
          <p:nvPr/>
        </p:nvSpPr>
        <p:spPr>
          <a:xfrm>
            <a:off x="5050079" y="8481958"/>
            <a:ext cx="182778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Google</a:t>
            </a:r>
          </a:p>
        </p:txBody>
      </p:sp>
      <p:sp>
        <p:nvSpPr>
          <p:cNvPr id="235" name="Shape 235"/>
          <p:cNvSpPr/>
          <p:nvPr/>
        </p:nvSpPr>
        <p:spPr>
          <a:xfrm>
            <a:off x="8136342" y="3174901"/>
            <a:ext cx="229768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Cc search</a:t>
            </a:r>
          </a:p>
        </p:txBody>
      </p:sp>
      <p:sp>
        <p:nvSpPr>
          <p:cNvPr id="236" name="Shape 236"/>
          <p:cNvSpPr/>
          <p:nvPr/>
        </p:nvSpPr>
        <p:spPr>
          <a:xfrm>
            <a:off x="7254304" y="7238002"/>
            <a:ext cx="524408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Photostock </a:t>
            </a:r>
            <a:r>
              <a:rPr u="sng">
                <a:hlinkClick r:id="rId3" invalidUrl="" action="" tgtFrame="" tooltip="" history="1" highlightClick="0" endSnd="0"/>
              </a:rPr>
              <a:t>vastavalo.fi</a:t>
            </a:r>
          </a:p>
        </p:txBody>
      </p:sp>
      <p:sp>
        <p:nvSpPr>
          <p:cNvPr id="237" name="Shape 237"/>
          <p:cNvSpPr/>
          <p:nvPr/>
        </p:nvSpPr>
        <p:spPr>
          <a:xfrm>
            <a:off x="908641" y="6882272"/>
            <a:ext cx="359613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Strix nebulouse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33121600" y="-254000"/>
            <a:ext cx="13004801" cy="9753600"/>
          </a:xfrm>
          <a:prstGeom prst="rect">
            <a:avLst/>
          </a:prstGeom>
        </p:spPr>
      </p:pic>
      <p:pic>
        <p:nvPicPr>
          <p:cNvPr id="144" name="A178B1DA-56F5-4231-8160-5D8ED72F052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73" y="612117"/>
            <a:ext cx="5508882" cy="827625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8295361" y="3149302"/>
            <a:ext cx="2649866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Huuhkaja on yksin </a:t>
            </a:r>
          </a:p>
          <a:p>
            <a:pPr/>
            <a:r>
              <a:t>ELÄJÄ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7996122" y="2413000"/>
            <a:ext cx="4774693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Huuhkajan lento on </a:t>
            </a:r>
          </a:p>
          <a:p>
            <a:pPr/>
            <a:r>
              <a:t>äänetön</a:t>
            </a:r>
          </a:p>
          <a:p>
            <a:pPr/>
            <a:r>
              <a:t>hyöhenpeitteen </a:t>
            </a:r>
          </a:p>
          <a:p>
            <a:pPr/>
            <a:r>
              <a:t>ansiota</a:t>
            </a:r>
          </a:p>
        </p:txBody>
      </p:sp>
      <p:pic>
        <p:nvPicPr>
          <p:cNvPr id="148" name="E8483F97-751C-4350-93D4-D0D08A9F768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311" y="2322390"/>
            <a:ext cx="6409317" cy="426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7201119" y="-20231714"/>
            <a:ext cx="13004801" cy="9753601"/>
          </a:xfrm>
          <a:prstGeom prst="rect">
            <a:avLst/>
          </a:prstGeom>
        </p:spPr>
      </p:pic>
      <p:sp>
        <p:nvSpPr>
          <p:cNvPr id="151" name="Shape 151"/>
          <p:cNvSpPr/>
          <p:nvPr>
            <p:ph type="title"/>
          </p:nvPr>
        </p:nvSpPr>
        <p:spPr>
          <a:xfrm>
            <a:off x="322915" y="-2218140"/>
            <a:ext cx="11684001" cy="14605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Huuhkaja syö pieniä eläimiä kuten myyriä</a:t>
            </a:r>
          </a:p>
        </p:txBody>
      </p:sp>
      <p:pic>
        <p:nvPicPr>
          <p:cNvPr id="153" name="95AD32F5-1DC1-44A7-BD40-4FB581A34A6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534" y="1810114"/>
            <a:ext cx="8906177" cy="6531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156" name="Shape 156"/>
          <p:cNvSpPr/>
          <p:nvPr/>
        </p:nvSpPr>
        <p:spPr>
          <a:xfrm>
            <a:off x="2758085" y="507919"/>
            <a:ext cx="77119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Huuhkaja on Suomen suurin pöllö</a:t>
            </a:r>
          </a:p>
        </p:txBody>
      </p:sp>
      <p:pic>
        <p:nvPicPr>
          <p:cNvPr id="157" name="DB4D2F0D-D6A2-4EB2-874E-2ED2F5CD645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6265" y="248315"/>
            <a:ext cx="10226331" cy="6391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62997" y="261839"/>
            <a:ext cx="757986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Huuhkajan pituus on: 64cm-73cm</a:t>
            </a:r>
          </a:p>
        </p:txBody>
      </p:sp>
      <p:sp>
        <p:nvSpPr>
          <p:cNvPr id="160" name="Shape 160"/>
          <p:cNvSpPr/>
          <p:nvPr/>
        </p:nvSpPr>
        <p:spPr>
          <a:xfrm>
            <a:off x="533202" y="1055887"/>
            <a:ext cx="518871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Siipiväli: 160cm-190cm</a:t>
            </a:r>
          </a:p>
        </p:txBody>
      </p:sp>
      <p:sp>
        <p:nvSpPr>
          <p:cNvPr id="161" name="Shape 161"/>
          <p:cNvSpPr/>
          <p:nvPr/>
        </p:nvSpPr>
        <p:spPr>
          <a:xfrm>
            <a:off x="547440" y="1860726"/>
            <a:ext cx="4853433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Paino</a:t>
            </a:r>
          </a:p>
          <a:p>
            <a:pPr/>
            <a:r>
              <a:t>Koiras: 1600g-3000g</a:t>
            </a:r>
          </a:p>
          <a:p>
            <a:pPr/>
            <a:r>
              <a:t>Naaras: 2200g-4000g</a:t>
            </a:r>
          </a:p>
        </p:txBody>
      </p:sp>
      <p:pic>
        <p:nvPicPr>
          <p:cNvPr id="162" name="95B27881-B7CA-49F7-A247-B3138686F35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074" y="4084137"/>
            <a:ext cx="6305088" cy="4199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6057CD2E-5203-4DB4-9D8E-A9730C7EA6D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07526" y="-6108689"/>
            <a:ext cx="876553" cy="66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DAF5C7B5-3383-4FB3-ADF8-048ADCEF177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3940" y="1170518"/>
            <a:ext cx="4672593" cy="3116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pc="284" sz="1776"/>
            </a:lvl1pPr>
          </a:lstStyle>
          <a:p>
            <a:pPr/>
            <a:r>
              <a:t>Huuhkajan soidin ääni on huhuile jolla koiraat houkuttelevat naaraita</a:t>
            </a:r>
          </a:p>
        </p:txBody>
      </p:sp>
      <p:pic>
        <p:nvPicPr>
          <p:cNvPr id="167" name="41BF07C9-EC37-414D-972E-6AC9C852F59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8405" y="5463193"/>
            <a:ext cx="7797801" cy="416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1AEC51B1-CBD3-494A-90EC-CE0DB269BA4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6233" y="3236024"/>
            <a:ext cx="5721991" cy="380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926322" y="472960"/>
            <a:ext cx="94589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Huuhkajan elinpaikka on yleisesti etelässä</a:t>
            </a:r>
          </a:p>
        </p:txBody>
      </p:sp>
      <p:pic>
        <p:nvPicPr>
          <p:cNvPr id="171" name="9A43EA8F-F760-43EF-9C60-1E446A3507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9140" y="-10495617"/>
            <a:ext cx="4904787" cy="326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E3433F97-DFCE-43D9-9299-EBE40775EAF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7141" y="1337218"/>
            <a:ext cx="6149384" cy="461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5716671A-6F9C-4239-B8B7-2582D7C8D9D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24186" y="-7709889"/>
            <a:ext cx="3325632" cy="2217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B7C4CBDC-FE8A-4499-9037-B1577976F5EF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6205" y="1365276"/>
            <a:ext cx="5109716" cy="383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95DB905-22BF-44DD-BACD-01DDB2BC612F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51043" y="5630202"/>
            <a:ext cx="4457524" cy="3655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6057CD2E-5203-4DB4-9D8E-A9730C7EA6D4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19821" y="6182202"/>
            <a:ext cx="4544335" cy="3471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7109948" y="15398750"/>
            <a:ext cx="194970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Lähteet:</a:t>
            </a:r>
          </a:p>
        </p:txBody>
      </p:sp>
      <p:sp>
        <p:nvSpPr>
          <p:cNvPr id="179" name="Shape 179"/>
          <p:cNvSpPr/>
          <p:nvPr/>
        </p:nvSpPr>
        <p:spPr>
          <a:xfrm>
            <a:off x="5146069" y="-6092844"/>
            <a:ext cx="419049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Google kuvahaku</a:t>
            </a:r>
          </a:p>
        </p:txBody>
      </p:sp>
      <p:sp>
        <p:nvSpPr>
          <p:cNvPr id="180" name="Shape 180"/>
          <p:cNvSpPr/>
          <p:nvPr/>
        </p:nvSpPr>
        <p:spPr>
          <a:xfrm>
            <a:off x="28251664" y="3460750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81" name="Shape 181"/>
          <p:cNvSpPr/>
          <p:nvPr/>
        </p:nvSpPr>
        <p:spPr>
          <a:xfrm>
            <a:off x="13170738" y="2124718"/>
            <a:ext cx="454497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82" name="Shape 182"/>
          <p:cNvSpPr/>
          <p:nvPr/>
        </p:nvSpPr>
        <p:spPr>
          <a:xfrm>
            <a:off x="22597314" y="-16456128"/>
            <a:ext cx="193192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Mr.Juho</a:t>
            </a:r>
          </a:p>
        </p:txBody>
      </p:sp>
      <p:sp>
        <p:nvSpPr>
          <p:cNvPr id="183" name="Shape 183"/>
          <p:cNvSpPr/>
          <p:nvPr/>
        </p:nvSpPr>
        <p:spPr>
          <a:xfrm>
            <a:off x="-7061857" y="10844202"/>
            <a:ext cx="2439417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Eagle owl</a:t>
            </a:r>
          </a:p>
        </p:txBody>
      </p:sp>
      <p:sp>
        <p:nvSpPr>
          <p:cNvPr id="184" name="Shape 184"/>
          <p:cNvSpPr/>
          <p:nvPr/>
        </p:nvSpPr>
        <p:spPr>
          <a:xfrm>
            <a:off x="-10079483" y="7915918"/>
            <a:ext cx="242976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Cc search</a:t>
            </a:r>
          </a:p>
        </p:txBody>
      </p:sp>
      <p:sp>
        <p:nvSpPr>
          <p:cNvPr id="185" name="Shape 185"/>
          <p:cNvSpPr/>
          <p:nvPr/>
        </p:nvSpPr>
        <p:spPr>
          <a:xfrm>
            <a:off x="328640" y="-4601760"/>
            <a:ext cx="463499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Huuhkaja</a:t>
            </a:r>
          </a:p>
        </p:txBody>
      </p:sp>
      <p:sp>
        <p:nvSpPr>
          <p:cNvPr id="186" name="Shape 186"/>
          <p:cNvSpPr/>
          <p:nvPr/>
        </p:nvSpPr>
        <p:spPr>
          <a:xfrm>
            <a:off x="21478557" y="-10557694"/>
            <a:ext cx="2256537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Wikipedia</a:t>
            </a:r>
          </a:p>
        </p:txBody>
      </p:sp>
      <p:sp>
        <p:nvSpPr>
          <p:cNvPr id="187" name="Shape 187"/>
          <p:cNvSpPr/>
          <p:nvPr/>
        </p:nvSpPr>
        <p:spPr>
          <a:xfrm>
            <a:off x="27377299" y="-16419178"/>
            <a:ext cx="243840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Mr.Mikael</a:t>
            </a:r>
          </a:p>
        </p:txBody>
      </p:sp>
      <p:sp>
        <p:nvSpPr>
          <p:cNvPr id="188" name="Shape 188"/>
          <p:cNvSpPr/>
          <p:nvPr/>
        </p:nvSpPr>
        <p:spPr>
          <a:xfrm>
            <a:off x="-9091787" y="13773150"/>
            <a:ext cx="522681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Suomen luonto: Linnut</a:t>
            </a:r>
          </a:p>
        </p:txBody>
      </p:sp>
      <p:sp>
        <p:nvSpPr>
          <p:cNvPr id="189" name="Shape 189"/>
          <p:cNvSpPr/>
          <p:nvPr/>
        </p:nvSpPr>
        <p:spPr>
          <a:xfrm>
            <a:off x="-2534381" y="-16071888"/>
            <a:ext cx="16205202" cy="538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solidFill>
                  <a:srgbClr val="2B4617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190" name="Shape 190"/>
          <p:cNvSpPr/>
          <p:nvPr/>
        </p:nvSpPr>
        <p:spPr>
          <a:xfrm>
            <a:off x="4177283" y="12221753"/>
            <a:ext cx="465023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nordstorm.galleria.fi</a:t>
            </a:r>
          </a:p>
        </p:txBody>
      </p:sp>
      <p:sp>
        <p:nvSpPr>
          <p:cNvPr id="191" name="Shape 191"/>
          <p:cNvSpPr/>
          <p:nvPr/>
        </p:nvSpPr>
        <p:spPr>
          <a:xfrm>
            <a:off x="12720497" y="-7982702"/>
            <a:ext cx="4229101" cy="800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192" name="AE38CA36-D519-4059-9445-B3B3F842BED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490333">
            <a:off x="3269099" y="2347703"/>
            <a:ext cx="7117665" cy="474511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16941800" y="1921518"/>
            <a:ext cx="2286000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0" y="0"/>
                </a:moveTo>
                <a:cubicBezTo>
                  <a:pt x="3869" y="0"/>
                  <a:pt x="3600" y="322"/>
                  <a:pt x="3600" y="72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880"/>
                </a:lnTo>
                <a:cubicBezTo>
                  <a:pt x="3600" y="21278"/>
                  <a:pt x="3869" y="21600"/>
                  <a:pt x="4200" y="21600"/>
                </a:cubicBezTo>
                <a:lnTo>
                  <a:pt x="21000" y="21600"/>
                </a:lnTo>
                <a:cubicBezTo>
                  <a:pt x="21331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331" y="0"/>
                  <a:pt x="21000" y="0"/>
                </a:cubicBezTo>
                <a:lnTo>
                  <a:pt x="4200" y="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15323912" y="-1904470"/>
            <a:ext cx="2286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0" y="0"/>
                </a:moveTo>
                <a:cubicBezTo>
                  <a:pt x="3869" y="0"/>
                  <a:pt x="3600" y="322"/>
                  <a:pt x="3600" y="72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880"/>
                </a:lnTo>
                <a:cubicBezTo>
                  <a:pt x="3600" y="21278"/>
                  <a:pt x="3869" y="21600"/>
                  <a:pt x="4200" y="21600"/>
                </a:cubicBezTo>
                <a:lnTo>
                  <a:pt x="21000" y="21600"/>
                </a:lnTo>
                <a:cubicBezTo>
                  <a:pt x="21331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331" y="0"/>
                  <a:pt x="21000" y="0"/>
                </a:cubicBezTo>
                <a:lnTo>
                  <a:pt x="4200" y="0"/>
                </a:lnTo>
                <a:close/>
              </a:path>
            </a:pathLst>
          </a:custGeom>
          <a:gradFill>
            <a:gsLst>
              <a:gs pos="0">
                <a:srgbClr val="A6AAA8">
                  <a:alpha val="44000"/>
                </a:srgbClr>
              </a:gs>
              <a:gs pos="100000">
                <a:srgbClr val="53585F">
                  <a:alpha val="3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7397335" y="3767758"/>
            <a:ext cx="3145235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53" y="0"/>
                </a:moveTo>
                <a:cubicBezTo>
                  <a:pt x="2812" y="0"/>
                  <a:pt x="2617" y="322"/>
                  <a:pt x="2617" y="720"/>
                </a:cubicBezTo>
                <a:lnTo>
                  <a:pt x="2617" y="8640"/>
                </a:lnTo>
                <a:lnTo>
                  <a:pt x="0" y="10800"/>
                </a:lnTo>
                <a:lnTo>
                  <a:pt x="2617" y="12960"/>
                </a:lnTo>
                <a:lnTo>
                  <a:pt x="2617" y="20880"/>
                </a:lnTo>
                <a:cubicBezTo>
                  <a:pt x="2617" y="21278"/>
                  <a:pt x="2812" y="21600"/>
                  <a:pt x="3053" y="21600"/>
                </a:cubicBezTo>
                <a:lnTo>
                  <a:pt x="21164" y="21600"/>
                </a:lnTo>
                <a:cubicBezTo>
                  <a:pt x="21405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405" y="0"/>
                  <a:pt x="21164" y="0"/>
                </a:cubicBezTo>
                <a:lnTo>
                  <a:pt x="3053" y="0"/>
                </a:lnTo>
                <a:close/>
              </a:path>
            </a:pathLst>
          </a:cu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Kukkuu!</a:t>
            </a:r>
          </a:p>
        </p:txBody>
      </p:sp>
      <p:sp>
        <p:nvSpPr>
          <p:cNvPr id="196" name="Shape 196"/>
          <p:cNvSpPr/>
          <p:nvPr/>
        </p:nvSpPr>
        <p:spPr>
          <a:xfrm>
            <a:off x="4876069" y="13970534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97" name="Shape 197"/>
          <p:cNvSpPr/>
          <p:nvPr/>
        </p:nvSpPr>
        <p:spPr>
          <a:xfrm>
            <a:off x="3180904" y="12392964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98" name="Shape 198"/>
          <p:cNvSpPr/>
          <p:nvPr/>
        </p:nvSpPr>
        <p:spPr>
          <a:xfrm>
            <a:off x="2800990" y="12808239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99" name="Shape 199"/>
          <p:cNvSpPr/>
          <p:nvPr/>
        </p:nvSpPr>
        <p:spPr>
          <a:xfrm>
            <a:off x="-18448" y="13431715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00" name="Shape 200"/>
          <p:cNvSpPr/>
          <p:nvPr/>
        </p:nvSpPr>
        <p:spPr>
          <a:xfrm>
            <a:off x="1048846" y="1097860"/>
            <a:ext cx="67594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Huuhkaja ei ole uhan-alainen </a:t>
            </a:r>
          </a:p>
        </p:txBody>
      </p:sp>
      <p:sp>
        <p:nvSpPr>
          <p:cNvPr id="201" name="Shape 201"/>
          <p:cNvSpPr/>
          <p:nvPr/>
        </p:nvSpPr>
        <p:spPr>
          <a:xfrm>
            <a:off x="-524819" y="14347843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02" name="Shape 202"/>
          <p:cNvSpPr/>
          <p:nvPr/>
        </p:nvSpPr>
        <p:spPr>
          <a:xfrm>
            <a:off x="-6174232" y="3460750"/>
            <a:ext cx="30901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Lololololoolo</a:t>
            </a:r>
          </a:p>
        </p:txBody>
      </p:sp>
      <p:sp>
        <p:nvSpPr>
          <p:cNvPr id="203" name="Shape 203"/>
          <p:cNvSpPr/>
          <p:nvPr/>
        </p:nvSpPr>
        <p:spPr>
          <a:xfrm>
            <a:off x="12370351" y="-4478216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04" name="Shape 204"/>
          <p:cNvSpPr/>
          <p:nvPr/>
        </p:nvSpPr>
        <p:spPr>
          <a:xfrm>
            <a:off x="13352769" y="-3314883"/>
            <a:ext cx="1384301" cy="800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05" name="Shape 205"/>
          <p:cNvSpPr/>
          <p:nvPr/>
        </p:nvSpPr>
        <p:spPr>
          <a:xfrm>
            <a:off x="397054" y="12399314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15514412" y="3168272"/>
            <a:ext cx="1905001" cy="5983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02" y="21600"/>
                </a:moveTo>
                <a:lnTo>
                  <a:pt x="18298" y="21600"/>
                </a:lnTo>
                <a:cubicBezTo>
                  <a:pt x="19245" y="21600"/>
                  <a:pt x="19725" y="21600"/>
                  <a:pt x="20236" y="21548"/>
                </a:cubicBezTo>
                <a:cubicBezTo>
                  <a:pt x="20795" y="21484"/>
                  <a:pt x="21235" y="21344"/>
                  <a:pt x="21438" y="21166"/>
                </a:cubicBezTo>
                <a:cubicBezTo>
                  <a:pt x="21600" y="21003"/>
                  <a:pt x="21600" y="20850"/>
                  <a:pt x="21600" y="20544"/>
                </a:cubicBezTo>
                <a:lnTo>
                  <a:pt x="21600" y="1051"/>
                </a:lnTo>
                <a:cubicBezTo>
                  <a:pt x="21600" y="750"/>
                  <a:pt x="21600" y="597"/>
                  <a:pt x="21438" y="434"/>
                </a:cubicBezTo>
                <a:cubicBezTo>
                  <a:pt x="21235" y="256"/>
                  <a:pt x="20795" y="116"/>
                  <a:pt x="20236" y="52"/>
                </a:cubicBezTo>
                <a:cubicBezTo>
                  <a:pt x="19725" y="0"/>
                  <a:pt x="19245" y="0"/>
                  <a:pt x="18283" y="0"/>
                </a:cubicBezTo>
                <a:lnTo>
                  <a:pt x="3302" y="0"/>
                </a:lnTo>
                <a:cubicBezTo>
                  <a:pt x="2355" y="0"/>
                  <a:pt x="1875" y="0"/>
                  <a:pt x="1364" y="52"/>
                </a:cubicBezTo>
                <a:cubicBezTo>
                  <a:pt x="805" y="116"/>
                  <a:pt x="365" y="256"/>
                  <a:pt x="162" y="434"/>
                </a:cubicBezTo>
                <a:cubicBezTo>
                  <a:pt x="0" y="597"/>
                  <a:pt x="0" y="750"/>
                  <a:pt x="0" y="1056"/>
                </a:cubicBezTo>
                <a:lnTo>
                  <a:pt x="0" y="20549"/>
                </a:lnTo>
                <a:cubicBezTo>
                  <a:pt x="0" y="20850"/>
                  <a:pt x="0" y="21003"/>
                  <a:pt x="162" y="21166"/>
                </a:cubicBezTo>
                <a:cubicBezTo>
                  <a:pt x="365" y="21344"/>
                  <a:pt x="805" y="21484"/>
                  <a:pt x="1364" y="21548"/>
                </a:cubicBezTo>
                <a:cubicBezTo>
                  <a:pt x="1875" y="21600"/>
                  <a:pt x="2355" y="21600"/>
                  <a:pt x="3317" y="21600"/>
                </a:cubicBezTo>
                <a:close/>
              </a:path>
            </a:pathLst>
          </a:cu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4151708" y="13220700"/>
            <a:ext cx="1905001" cy="1905000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-4777360" y="-4042345"/>
            <a:ext cx="1905001" cy="6672565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9" name="Shape 209"/>
          <p:cNvSpPr/>
          <p:nvPr/>
        </p:nvSpPr>
        <p:spPr>
          <a:xfrm>
            <a:off x="16671413" y="7712718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1084076" y="11840514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2540640" y="10641002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397054" y="11669303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3" name="Shape 213"/>
          <p:cNvSpPr/>
          <p:nvPr/>
        </p:nvSpPr>
        <p:spPr>
          <a:xfrm>
            <a:off x="397054" y="11098221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397054" y="11098221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-4777360" y="8484207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2920554" y="12814589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17633590" y="8810949"/>
            <a:ext cx="1905001" cy="3484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02" y="21600"/>
                </a:moveTo>
                <a:lnTo>
                  <a:pt x="18298" y="21600"/>
                </a:lnTo>
                <a:cubicBezTo>
                  <a:pt x="19245" y="21600"/>
                  <a:pt x="19725" y="21600"/>
                  <a:pt x="20236" y="21512"/>
                </a:cubicBezTo>
                <a:cubicBezTo>
                  <a:pt x="20795" y="21400"/>
                  <a:pt x="21235" y="21160"/>
                  <a:pt x="21438" y="20854"/>
                </a:cubicBezTo>
                <a:cubicBezTo>
                  <a:pt x="21600" y="20575"/>
                  <a:pt x="21600" y="20312"/>
                  <a:pt x="21600" y="19787"/>
                </a:cubicBezTo>
                <a:lnTo>
                  <a:pt x="21600" y="1805"/>
                </a:lnTo>
                <a:cubicBezTo>
                  <a:pt x="21600" y="1288"/>
                  <a:pt x="21600" y="1025"/>
                  <a:pt x="21438" y="746"/>
                </a:cubicBezTo>
                <a:cubicBezTo>
                  <a:pt x="21235" y="440"/>
                  <a:pt x="20795" y="200"/>
                  <a:pt x="20236" y="88"/>
                </a:cubicBezTo>
                <a:cubicBezTo>
                  <a:pt x="19725" y="0"/>
                  <a:pt x="19245" y="0"/>
                  <a:pt x="18283" y="0"/>
                </a:cubicBezTo>
                <a:lnTo>
                  <a:pt x="3302" y="0"/>
                </a:lnTo>
                <a:cubicBezTo>
                  <a:pt x="2355" y="0"/>
                  <a:pt x="1875" y="0"/>
                  <a:pt x="1364" y="88"/>
                </a:cubicBezTo>
                <a:cubicBezTo>
                  <a:pt x="805" y="200"/>
                  <a:pt x="365" y="440"/>
                  <a:pt x="162" y="746"/>
                </a:cubicBezTo>
                <a:cubicBezTo>
                  <a:pt x="0" y="1025"/>
                  <a:pt x="0" y="1288"/>
                  <a:pt x="0" y="1813"/>
                </a:cubicBezTo>
                <a:lnTo>
                  <a:pt x="0" y="19795"/>
                </a:lnTo>
                <a:cubicBezTo>
                  <a:pt x="0" y="20312"/>
                  <a:pt x="0" y="20575"/>
                  <a:pt x="162" y="20854"/>
                </a:cubicBezTo>
                <a:cubicBezTo>
                  <a:pt x="365" y="21160"/>
                  <a:pt x="805" y="21400"/>
                  <a:pt x="1364" y="21512"/>
                </a:cubicBezTo>
                <a:cubicBezTo>
                  <a:pt x="1875" y="21600"/>
                  <a:pt x="2355" y="21600"/>
                  <a:pt x="3317" y="21600"/>
                </a:cubicBezTo>
                <a:close/>
              </a:path>
            </a:pathLst>
          </a:cu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7327900" y="11194523"/>
            <a:ext cx="1238129" cy="56223"/>
          </a:xfrm>
          <a:prstGeom prst="roundRect">
            <a:avLst>
              <a:gd name="adj" fmla="val 5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8848914" y="12399314"/>
            <a:ext cx="1905001" cy="1905001"/>
          </a:xfrm>
          <a:prstGeom prst="roundRect">
            <a:avLst>
              <a:gd name="adj" fmla="val 10000"/>
            </a:avLst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