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23E9A1-EAA5-4C7A-BF06-857EF763A3B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590D83-1DC0-492B-80FA-6C3EEB804028}">
      <dgm:prSet/>
      <dgm:spPr/>
      <dgm:t>
        <a:bodyPr/>
        <a:lstStyle/>
        <a:p>
          <a:pPr>
            <a:lnSpc>
              <a:spcPct val="100000"/>
            </a:lnSpc>
          </a:pPr>
          <a:r>
            <a:rPr lang="fi-FI" dirty="0"/>
            <a:t>Hapan vesi liuottaa maaperästä eliöille myrkyllisiä aineita.</a:t>
          </a:r>
          <a:endParaRPr lang="en-US" dirty="0"/>
        </a:p>
      </dgm:t>
    </dgm:pt>
    <dgm:pt modelId="{3D356C65-94AB-4C1A-B5E9-15A46CBD573F}" type="parTrans" cxnId="{CA29249E-95C5-40E1-BEF6-CEE30EE5EABC}">
      <dgm:prSet/>
      <dgm:spPr/>
      <dgm:t>
        <a:bodyPr/>
        <a:lstStyle/>
        <a:p>
          <a:endParaRPr lang="en-US"/>
        </a:p>
      </dgm:t>
    </dgm:pt>
    <dgm:pt modelId="{D2479F81-D668-4ACF-BA4F-2E8CCCBED9FD}" type="sibTrans" cxnId="{CA29249E-95C5-40E1-BEF6-CEE30EE5EABC}">
      <dgm:prSet/>
      <dgm:spPr/>
      <dgm:t>
        <a:bodyPr/>
        <a:lstStyle/>
        <a:p>
          <a:endParaRPr lang="en-US"/>
        </a:p>
      </dgm:t>
    </dgm:pt>
    <dgm:pt modelId="{07983686-704E-4557-813E-4B8E60E6EAD9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Hapan sade tuhoaa kasvustoja.</a:t>
          </a:r>
          <a:endParaRPr lang="en-US"/>
        </a:p>
      </dgm:t>
    </dgm:pt>
    <dgm:pt modelId="{85CBEEF9-8192-4548-BF3F-22ECB8F29B94}" type="parTrans" cxnId="{439AE522-5A30-4A49-A34E-A86E3D9ED654}">
      <dgm:prSet/>
      <dgm:spPr/>
      <dgm:t>
        <a:bodyPr/>
        <a:lstStyle/>
        <a:p>
          <a:endParaRPr lang="en-US"/>
        </a:p>
      </dgm:t>
    </dgm:pt>
    <dgm:pt modelId="{F3F79682-8A9B-4912-8EC3-0940F271A3C5}" type="sibTrans" cxnId="{439AE522-5A30-4A49-A34E-A86E3D9ED654}">
      <dgm:prSet/>
      <dgm:spPr/>
      <dgm:t>
        <a:bodyPr/>
        <a:lstStyle/>
        <a:p>
          <a:endParaRPr lang="en-US"/>
        </a:p>
      </dgm:t>
    </dgm:pt>
    <dgm:pt modelId="{A8A5C532-0004-486A-AE8D-5F4E468AE567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Eliö- ja kasvilajeja häviää ; esim. pölyttäjät katoavat -&gt; ruokapula?</a:t>
          </a:r>
          <a:endParaRPr lang="en-US"/>
        </a:p>
      </dgm:t>
    </dgm:pt>
    <dgm:pt modelId="{2359899D-E70A-4725-B539-77DBB8C8E003}" type="parTrans" cxnId="{F2388420-88A9-4E28-878F-1110F33F4F52}">
      <dgm:prSet/>
      <dgm:spPr/>
      <dgm:t>
        <a:bodyPr/>
        <a:lstStyle/>
        <a:p>
          <a:endParaRPr lang="en-US"/>
        </a:p>
      </dgm:t>
    </dgm:pt>
    <dgm:pt modelId="{2D5B66F5-1950-4BA7-8490-AFE96DE12686}" type="sibTrans" cxnId="{F2388420-88A9-4E28-878F-1110F33F4F52}">
      <dgm:prSet/>
      <dgm:spPr/>
      <dgm:t>
        <a:bodyPr/>
        <a:lstStyle/>
        <a:p>
          <a:endParaRPr lang="en-US"/>
        </a:p>
      </dgm:t>
    </dgm:pt>
    <dgm:pt modelId="{178FC863-6BB4-4E28-9806-E8C2CDC8756D}" type="pres">
      <dgm:prSet presAssocID="{E223E9A1-EAA5-4C7A-BF06-857EF763A3BD}" presName="root" presStyleCnt="0">
        <dgm:presLayoutVars>
          <dgm:dir/>
          <dgm:resizeHandles val="exact"/>
        </dgm:presLayoutVars>
      </dgm:prSet>
      <dgm:spPr/>
    </dgm:pt>
    <dgm:pt modelId="{AC09C339-C6ED-43C5-BFC9-83D2025C617B}" type="pres">
      <dgm:prSet presAssocID="{E7590D83-1DC0-492B-80FA-6C3EEB804028}" presName="compNode" presStyleCnt="0"/>
      <dgm:spPr/>
    </dgm:pt>
    <dgm:pt modelId="{35906D4F-1512-4BC9-9756-248AF1C3C30C}" type="pres">
      <dgm:prSet presAssocID="{E7590D83-1DC0-492B-80FA-6C3EEB804028}" presName="bgRect" presStyleLbl="bgShp" presStyleIdx="0" presStyleCnt="3"/>
      <dgm:spPr/>
    </dgm:pt>
    <dgm:pt modelId="{F21B55E7-238F-4FA8-8E77-D51D780F7616}" type="pres">
      <dgm:prSet presAssocID="{E7590D83-1DC0-492B-80FA-6C3EEB80402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aboratoriopullo"/>
        </a:ext>
      </dgm:extLst>
    </dgm:pt>
    <dgm:pt modelId="{A16A70B2-F35B-4419-84BC-9221913E2CFF}" type="pres">
      <dgm:prSet presAssocID="{E7590D83-1DC0-492B-80FA-6C3EEB804028}" presName="spaceRect" presStyleCnt="0"/>
      <dgm:spPr/>
    </dgm:pt>
    <dgm:pt modelId="{F21E4770-D797-4B8F-955C-1213738CCF6A}" type="pres">
      <dgm:prSet presAssocID="{E7590D83-1DC0-492B-80FA-6C3EEB804028}" presName="parTx" presStyleLbl="revTx" presStyleIdx="0" presStyleCnt="3">
        <dgm:presLayoutVars>
          <dgm:chMax val="0"/>
          <dgm:chPref val="0"/>
        </dgm:presLayoutVars>
      </dgm:prSet>
      <dgm:spPr/>
    </dgm:pt>
    <dgm:pt modelId="{BDB5912D-427A-4652-BC38-48E131CE1745}" type="pres">
      <dgm:prSet presAssocID="{D2479F81-D668-4ACF-BA4F-2E8CCCBED9FD}" presName="sibTrans" presStyleCnt="0"/>
      <dgm:spPr/>
    </dgm:pt>
    <dgm:pt modelId="{514BBFC0-2AB5-496A-8767-BB0765FCBA49}" type="pres">
      <dgm:prSet presAssocID="{07983686-704E-4557-813E-4B8E60E6EAD9}" presName="compNode" presStyleCnt="0"/>
      <dgm:spPr/>
    </dgm:pt>
    <dgm:pt modelId="{F3D62EA7-8FE1-41A6-884B-0ABB30EE0142}" type="pres">
      <dgm:prSet presAssocID="{07983686-704E-4557-813E-4B8E60E6EAD9}" presName="bgRect" presStyleLbl="bgShp" presStyleIdx="1" presStyleCnt="3"/>
      <dgm:spPr/>
    </dgm:pt>
    <dgm:pt modelId="{FB97DCF7-A9E4-48C9-B358-BD319C927C48}" type="pres">
      <dgm:prSet presAssocID="{07983686-704E-4557-813E-4B8E60E6EAD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esi"/>
        </a:ext>
      </dgm:extLst>
    </dgm:pt>
    <dgm:pt modelId="{BA210A61-1BC7-4D83-ACAC-99AEBC938DA0}" type="pres">
      <dgm:prSet presAssocID="{07983686-704E-4557-813E-4B8E60E6EAD9}" presName="spaceRect" presStyleCnt="0"/>
      <dgm:spPr/>
    </dgm:pt>
    <dgm:pt modelId="{4B78967C-945F-4022-B4A8-BD5DCFDE067D}" type="pres">
      <dgm:prSet presAssocID="{07983686-704E-4557-813E-4B8E60E6EAD9}" presName="parTx" presStyleLbl="revTx" presStyleIdx="1" presStyleCnt="3">
        <dgm:presLayoutVars>
          <dgm:chMax val="0"/>
          <dgm:chPref val="0"/>
        </dgm:presLayoutVars>
      </dgm:prSet>
      <dgm:spPr/>
    </dgm:pt>
    <dgm:pt modelId="{0685BC79-38C5-4AF8-B90D-07DC4BB77A29}" type="pres">
      <dgm:prSet presAssocID="{F3F79682-8A9B-4912-8EC3-0940F271A3C5}" presName="sibTrans" presStyleCnt="0"/>
      <dgm:spPr/>
    </dgm:pt>
    <dgm:pt modelId="{4EA6B501-ED97-45FC-BE19-09846F25799F}" type="pres">
      <dgm:prSet presAssocID="{A8A5C532-0004-486A-AE8D-5F4E468AE567}" presName="compNode" presStyleCnt="0"/>
      <dgm:spPr/>
    </dgm:pt>
    <dgm:pt modelId="{3003125B-9FEE-40BE-A16E-4D3E7E7EB995}" type="pres">
      <dgm:prSet presAssocID="{A8A5C532-0004-486A-AE8D-5F4E468AE567}" presName="bgRect" presStyleLbl="bgShp" presStyleIdx="2" presStyleCnt="3"/>
      <dgm:spPr/>
    </dgm:pt>
    <dgm:pt modelId="{F21202BA-4F7E-4B35-9203-25A8CFA70523}" type="pres">
      <dgm:prSet presAssocID="{A8A5C532-0004-486A-AE8D-5F4E468AE56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alama"/>
        </a:ext>
      </dgm:extLst>
    </dgm:pt>
    <dgm:pt modelId="{995A205F-9617-45D6-A9B3-87023994EF3B}" type="pres">
      <dgm:prSet presAssocID="{A8A5C532-0004-486A-AE8D-5F4E468AE567}" presName="spaceRect" presStyleCnt="0"/>
      <dgm:spPr/>
    </dgm:pt>
    <dgm:pt modelId="{8DC4FA86-CA58-4F0B-BACB-618DCB522810}" type="pres">
      <dgm:prSet presAssocID="{A8A5C532-0004-486A-AE8D-5F4E468AE56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2388420-88A9-4E28-878F-1110F33F4F52}" srcId="{E223E9A1-EAA5-4C7A-BF06-857EF763A3BD}" destId="{A8A5C532-0004-486A-AE8D-5F4E468AE567}" srcOrd="2" destOrd="0" parTransId="{2359899D-E70A-4725-B539-77DBB8C8E003}" sibTransId="{2D5B66F5-1950-4BA7-8490-AFE96DE12686}"/>
    <dgm:cxn modelId="{439AE522-5A30-4A49-A34E-A86E3D9ED654}" srcId="{E223E9A1-EAA5-4C7A-BF06-857EF763A3BD}" destId="{07983686-704E-4557-813E-4B8E60E6EAD9}" srcOrd="1" destOrd="0" parTransId="{85CBEEF9-8192-4548-BF3F-22ECB8F29B94}" sibTransId="{F3F79682-8A9B-4912-8EC3-0940F271A3C5}"/>
    <dgm:cxn modelId="{BFBEFC43-3B4C-4FFE-BF00-96A1A2DF9F6A}" type="presOf" srcId="{E223E9A1-EAA5-4C7A-BF06-857EF763A3BD}" destId="{178FC863-6BB4-4E28-9806-E8C2CDC8756D}" srcOrd="0" destOrd="0" presId="urn:microsoft.com/office/officeart/2018/2/layout/IconVerticalSolidList"/>
    <dgm:cxn modelId="{3C237548-0957-4A50-A3D1-557FDC2673CD}" type="presOf" srcId="{07983686-704E-4557-813E-4B8E60E6EAD9}" destId="{4B78967C-945F-4022-B4A8-BD5DCFDE067D}" srcOrd="0" destOrd="0" presId="urn:microsoft.com/office/officeart/2018/2/layout/IconVerticalSolidList"/>
    <dgm:cxn modelId="{79705A98-A934-4B3E-9EDF-EA5AB47309B7}" type="presOf" srcId="{A8A5C532-0004-486A-AE8D-5F4E468AE567}" destId="{8DC4FA86-CA58-4F0B-BACB-618DCB522810}" srcOrd="0" destOrd="0" presId="urn:microsoft.com/office/officeart/2018/2/layout/IconVerticalSolidList"/>
    <dgm:cxn modelId="{CA29249E-95C5-40E1-BEF6-CEE30EE5EABC}" srcId="{E223E9A1-EAA5-4C7A-BF06-857EF763A3BD}" destId="{E7590D83-1DC0-492B-80FA-6C3EEB804028}" srcOrd="0" destOrd="0" parTransId="{3D356C65-94AB-4C1A-B5E9-15A46CBD573F}" sibTransId="{D2479F81-D668-4ACF-BA4F-2E8CCCBED9FD}"/>
    <dgm:cxn modelId="{C263EEBF-3541-4E41-BBD9-0A822967FD61}" type="presOf" srcId="{E7590D83-1DC0-492B-80FA-6C3EEB804028}" destId="{F21E4770-D797-4B8F-955C-1213738CCF6A}" srcOrd="0" destOrd="0" presId="urn:microsoft.com/office/officeart/2018/2/layout/IconVerticalSolidList"/>
    <dgm:cxn modelId="{7454D84D-D9AB-46F6-92CE-D3547A9A8645}" type="presParOf" srcId="{178FC863-6BB4-4E28-9806-E8C2CDC8756D}" destId="{AC09C339-C6ED-43C5-BFC9-83D2025C617B}" srcOrd="0" destOrd="0" presId="urn:microsoft.com/office/officeart/2018/2/layout/IconVerticalSolidList"/>
    <dgm:cxn modelId="{F1584819-28EF-460D-8290-0C3AF94D0AEC}" type="presParOf" srcId="{AC09C339-C6ED-43C5-BFC9-83D2025C617B}" destId="{35906D4F-1512-4BC9-9756-248AF1C3C30C}" srcOrd="0" destOrd="0" presId="urn:microsoft.com/office/officeart/2018/2/layout/IconVerticalSolidList"/>
    <dgm:cxn modelId="{4887CC6B-5D40-4172-A573-7FCC509862AB}" type="presParOf" srcId="{AC09C339-C6ED-43C5-BFC9-83D2025C617B}" destId="{F21B55E7-238F-4FA8-8E77-D51D780F7616}" srcOrd="1" destOrd="0" presId="urn:microsoft.com/office/officeart/2018/2/layout/IconVerticalSolidList"/>
    <dgm:cxn modelId="{BB91124F-990E-4BAC-88EC-E8935451827A}" type="presParOf" srcId="{AC09C339-C6ED-43C5-BFC9-83D2025C617B}" destId="{A16A70B2-F35B-4419-84BC-9221913E2CFF}" srcOrd="2" destOrd="0" presId="urn:microsoft.com/office/officeart/2018/2/layout/IconVerticalSolidList"/>
    <dgm:cxn modelId="{40D5BA9A-DF2F-4B95-B1EC-B182D65C6D81}" type="presParOf" srcId="{AC09C339-C6ED-43C5-BFC9-83D2025C617B}" destId="{F21E4770-D797-4B8F-955C-1213738CCF6A}" srcOrd="3" destOrd="0" presId="urn:microsoft.com/office/officeart/2018/2/layout/IconVerticalSolidList"/>
    <dgm:cxn modelId="{85F36C47-4C39-4967-99CC-EFE4C7521543}" type="presParOf" srcId="{178FC863-6BB4-4E28-9806-E8C2CDC8756D}" destId="{BDB5912D-427A-4652-BC38-48E131CE1745}" srcOrd="1" destOrd="0" presId="urn:microsoft.com/office/officeart/2018/2/layout/IconVerticalSolidList"/>
    <dgm:cxn modelId="{26400741-B34A-43EC-A8F1-EE4BE854BB83}" type="presParOf" srcId="{178FC863-6BB4-4E28-9806-E8C2CDC8756D}" destId="{514BBFC0-2AB5-496A-8767-BB0765FCBA49}" srcOrd="2" destOrd="0" presId="urn:microsoft.com/office/officeart/2018/2/layout/IconVerticalSolidList"/>
    <dgm:cxn modelId="{C3512342-64CA-4047-A2D1-4FE589C7ABC4}" type="presParOf" srcId="{514BBFC0-2AB5-496A-8767-BB0765FCBA49}" destId="{F3D62EA7-8FE1-41A6-884B-0ABB30EE0142}" srcOrd="0" destOrd="0" presId="urn:microsoft.com/office/officeart/2018/2/layout/IconVerticalSolidList"/>
    <dgm:cxn modelId="{400CEFAF-DCDD-44EF-B65E-EB7BBA6BB3B7}" type="presParOf" srcId="{514BBFC0-2AB5-496A-8767-BB0765FCBA49}" destId="{FB97DCF7-A9E4-48C9-B358-BD319C927C48}" srcOrd="1" destOrd="0" presId="urn:microsoft.com/office/officeart/2018/2/layout/IconVerticalSolidList"/>
    <dgm:cxn modelId="{846AB1C7-627C-414F-95B7-9F5AB2A0B30A}" type="presParOf" srcId="{514BBFC0-2AB5-496A-8767-BB0765FCBA49}" destId="{BA210A61-1BC7-4D83-ACAC-99AEBC938DA0}" srcOrd="2" destOrd="0" presId="urn:microsoft.com/office/officeart/2018/2/layout/IconVerticalSolidList"/>
    <dgm:cxn modelId="{95E64D89-959B-4B3D-97D8-4C9E8AC947C7}" type="presParOf" srcId="{514BBFC0-2AB5-496A-8767-BB0765FCBA49}" destId="{4B78967C-945F-4022-B4A8-BD5DCFDE067D}" srcOrd="3" destOrd="0" presId="urn:microsoft.com/office/officeart/2018/2/layout/IconVerticalSolidList"/>
    <dgm:cxn modelId="{1D3D3C4A-D139-426D-9781-E434C89DF479}" type="presParOf" srcId="{178FC863-6BB4-4E28-9806-E8C2CDC8756D}" destId="{0685BC79-38C5-4AF8-B90D-07DC4BB77A29}" srcOrd="3" destOrd="0" presId="urn:microsoft.com/office/officeart/2018/2/layout/IconVerticalSolidList"/>
    <dgm:cxn modelId="{57577EDD-13A5-4717-A6EC-FED2B0A4769C}" type="presParOf" srcId="{178FC863-6BB4-4E28-9806-E8C2CDC8756D}" destId="{4EA6B501-ED97-45FC-BE19-09846F25799F}" srcOrd="4" destOrd="0" presId="urn:microsoft.com/office/officeart/2018/2/layout/IconVerticalSolidList"/>
    <dgm:cxn modelId="{9F9B3B40-57CE-4D27-81C4-3FCFF42E2A55}" type="presParOf" srcId="{4EA6B501-ED97-45FC-BE19-09846F25799F}" destId="{3003125B-9FEE-40BE-A16E-4D3E7E7EB995}" srcOrd="0" destOrd="0" presId="urn:microsoft.com/office/officeart/2018/2/layout/IconVerticalSolidList"/>
    <dgm:cxn modelId="{8B6ADAC8-14F7-4DE1-A9E5-6A4B2D23D796}" type="presParOf" srcId="{4EA6B501-ED97-45FC-BE19-09846F25799F}" destId="{F21202BA-4F7E-4B35-9203-25A8CFA70523}" srcOrd="1" destOrd="0" presId="urn:microsoft.com/office/officeart/2018/2/layout/IconVerticalSolidList"/>
    <dgm:cxn modelId="{BA79B8CC-65F1-4224-8EF9-8F868D35E7E3}" type="presParOf" srcId="{4EA6B501-ED97-45FC-BE19-09846F25799F}" destId="{995A205F-9617-45D6-A9B3-87023994EF3B}" srcOrd="2" destOrd="0" presId="urn:microsoft.com/office/officeart/2018/2/layout/IconVerticalSolidList"/>
    <dgm:cxn modelId="{712BB034-9AC2-40A3-98DF-F85D3DA89FFA}" type="presParOf" srcId="{4EA6B501-ED97-45FC-BE19-09846F25799F}" destId="{8DC4FA86-CA58-4F0B-BACB-618DCB52281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906D4F-1512-4BC9-9756-248AF1C3C30C}">
      <dsp:nvSpPr>
        <dsp:cNvPr id="0" name=""/>
        <dsp:cNvSpPr/>
      </dsp:nvSpPr>
      <dsp:spPr>
        <a:xfrm>
          <a:off x="0" y="441"/>
          <a:ext cx="4937655" cy="103268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1B55E7-238F-4FA8-8E77-D51D780F7616}">
      <dsp:nvSpPr>
        <dsp:cNvPr id="0" name=""/>
        <dsp:cNvSpPr/>
      </dsp:nvSpPr>
      <dsp:spPr>
        <a:xfrm>
          <a:off x="312386" y="232794"/>
          <a:ext cx="567974" cy="56797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1E4770-D797-4B8F-955C-1213738CCF6A}">
      <dsp:nvSpPr>
        <dsp:cNvPr id="0" name=""/>
        <dsp:cNvSpPr/>
      </dsp:nvSpPr>
      <dsp:spPr>
        <a:xfrm>
          <a:off x="1192746" y="441"/>
          <a:ext cx="3744908" cy="10326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292" tIns="109292" rIns="109292" bIns="109292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Hapan vesi liuottaa maaperästä eliöille myrkyllisiä aineita.</a:t>
          </a:r>
          <a:endParaRPr lang="en-US" sz="1700" kern="1200" dirty="0"/>
        </a:p>
      </dsp:txBody>
      <dsp:txXfrm>
        <a:off x="1192746" y="441"/>
        <a:ext cx="3744908" cy="1032681"/>
      </dsp:txXfrm>
    </dsp:sp>
    <dsp:sp modelId="{F3D62EA7-8FE1-41A6-884B-0ABB30EE0142}">
      <dsp:nvSpPr>
        <dsp:cNvPr id="0" name=""/>
        <dsp:cNvSpPr/>
      </dsp:nvSpPr>
      <dsp:spPr>
        <a:xfrm>
          <a:off x="0" y="1291292"/>
          <a:ext cx="4937655" cy="103268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97DCF7-A9E4-48C9-B358-BD319C927C48}">
      <dsp:nvSpPr>
        <dsp:cNvPr id="0" name=""/>
        <dsp:cNvSpPr/>
      </dsp:nvSpPr>
      <dsp:spPr>
        <a:xfrm>
          <a:off x="312386" y="1523646"/>
          <a:ext cx="567974" cy="56797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78967C-945F-4022-B4A8-BD5DCFDE067D}">
      <dsp:nvSpPr>
        <dsp:cNvPr id="0" name=""/>
        <dsp:cNvSpPr/>
      </dsp:nvSpPr>
      <dsp:spPr>
        <a:xfrm>
          <a:off x="1192746" y="1291292"/>
          <a:ext cx="3744908" cy="10326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292" tIns="109292" rIns="109292" bIns="109292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Hapan sade tuhoaa kasvustoja.</a:t>
          </a:r>
          <a:endParaRPr lang="en-US" sz="1700" kern="1200"/>
        </a:p>
      </dsp:txBody>
      <dsp:txXfrm>
        <a:off x="1192746" y="1291292"/>
        <a:ext cx="3744908" cy="1032681"/>
      </dsp:txXfrm>
    </dsp:sp>
    <dsp:sp modelId="{3003125B-9FEE-40BE-A16E-4D3E7E7EB995}">
      <dsp:nvSpPr>
        <dsp:cNvPr id="0" name=""/>
        <dsp:cNvSpPr/>
      </dsp:nvSpPr>
      <dsp:spPr>
        <a:xfrm>
          <a:off x="0" y="2582144"/>
          <a:ext cx="4937655" cy="103268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1202BA-4F7E-4B35-9203-25A8CFA70523}">
      <dsp:nvSpPr>
        <dsp:cNvPr id="0" name=""/>
        <dsp:cNvSpPr/>
      </dsp:nvSpPr>
      <dsp:spPr>
        <a:xfrm>
          <a:off x="312386" y="2814497"/>
          <a:ext cx="567974" cy="56797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C4FA86-CA58-4F0B-BACB-618DCB522810}">
      <dsp:nvSpPr>
        <dsp:cNvPr id="0" name=""/>
        <dsp:cNvSpPr/>
      </dsp:nvSpPr>
      <dsp:spPr>
        <a:xfrm>
          <a:off x="1192746" y="2582144"/>
          <a:ext cx="3744908" cy="10326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292" tIns="109292" rIns="109292" bIns="109292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Eliö- ja kasvilajeja häviää ; esim. pölyttäjät katoavat -&gt; ruokapula?</a:t>
          </a:r>
          <a:endParaRPr lang="en-US" sz="1700" kern="1200"/>
        </a:p>
      </dsp:txBody>
      <dsp:txXfrm>
        <a:off x="1192746" y="2582144"/>
        <a:ext cx="3744908" cy="10326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fi/photo/998347" TargetMode="External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D4301A-02A8-4C6A-9627-14BCE4A6A2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40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Energiantuotannon ympäristövaikutuksia</a:t>
            </a:r>
            <a:b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9156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8A24C7-EB25-4810-ADD3-33C13C694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9276" y="987441"/>
            <a:ext cx="5943601" cy="5308600"/>
          </a:xfrm>
        </p:spPr>
        <p:txBody>
          <a:bodyPr>
            <a:normAutofit/>
          </a:bodyPr>
          <a:lstStyle/>
          <a:p>
            <a:r>
              <a:rPr lang="fi-FI" sz="3200" dirty="0">
                <a:latin typeface="Comic Sans MS" panose="030F0702030302020204" pitchFamily="66" charset="0"/>
              </a:rPr>
              <a:t>Ilmastonmuutos</a:t>
            </a:r>
          </a:p>
          <a:p>
            <a:r>
              <a:rPr lang="fi-FI" sz="3200" dirty="0">
                <a:latin typeface="Comic Sans MS" panose="030F0702030302020204" pitchFamily="66" charset="0"/>
              </a:rPr>
              <a:t>Happamoituminen</a:t>
            </a:r>
          </a:p>
          <a:p>
            <a:r>
              <a:rPr lang="fi-FI" sz="3200" dirty="0">
                <a:latin typeface="Comic Sans MS" panose="030F0702030302020204" pitchFamily="66" charset="0"/>
              </a:rPr>
              <a:t>Jätteet</a:t>
            </a:r>
          </a:p>
        </p:txBody>
      </p:sp>
      <p:pic>
        <p:nvPicPr>
          <p:cNvPr id="1026" name="Picture 2" descr="Ilmastonmuutos arktisella alueella vaatii toimia | Oulun yliopisto">
            <a:extLst>
              <a:ext uri="{FF2B5EF4-FFF2-40B4-BE49-F238E27FC236}">
                <a16:creationId xmlns:a16="http://schemas.microsoft.com/office/drawing/2014/main" id="{26BDB5C2-DB49-4E23-AED2-EAAC648425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12" y="640618"/>
            <a:ext cx="3879920" cy="1939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820639-C8AE-446C-BAEA-DA18512A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1399" y="-1552422"/>
            <a:ext cx="3657600" cy="1371600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028" name="Picture 4" descr="Vihreät kuvaavat kuolevia jääkarhuja ja syyttävät ilmaston lämpenemistä -  'Lähes uskonnollista hysteriaa!'">
            <a:extLst>
              <a:ext uri="{FF2B5EF4-FFF2-40B4-BE49-F238E27FC236}">
                <a16:creationId xmlns:a16="http://schemas.microsoft.com/office/drawing/2014/main" id="{4633F275-0E5B-41CD-A495-5A59CF880B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330" y="1254098"/>
            <a:ext cx="3879920" cy="2387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uovi – tulevaisuus ilman muovijätettä? - Greenpeace Suomi">
            <a:extLst>
              <a:ext uri="{FF2B5EF4-FFF2-40B4-BE49-F238E27FC236}">
                <a16:creationId xmlns:a16="http://schemas.microsoft.com/office/drawing/2014/main" id="{94AF5FB9-5926-4808-B5B3-A873C35234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678" y="3299889"/>
            <a:ext cx="3924909" cy="2611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Vesistöt - Vesistöjen happamoituminen - Sepponet - Luontokuvia ja  pilapiirroksia">
            <a:extLst>
              <a:ext uri="{FF2B5EF4-FFF2-40B4-BE49-F238E27FC236}">
                <a16:creationId xmlns:a16="http://schemas.microsoft.com/office/drawing/2014/main" id="{18B56E2C-81C4-4294-A3A7-3B53999128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744" y="1537764"/>
            <a:ext cx="2590800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0391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F0E800-995F-47E4-8DC1-E10FFE97E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638" y="46935"/>
            <a:ext cx="8534400" cy="1507067"/>
          </a:xfrm>
        </p:spPr>
        <p:txBody>
          <a:bodyPr/>
          <a:lstStyle/>
          <a:p>
            <a:r>
              <a:rPr lang="fi-FI" dirty="0"/>
              <a:t>Mistä ilmastonmuutos johtuu ?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EBB8569-B715-46E5-88D6-BEC095132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399" y="196977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2049" name="Kuva 2">
            <a:extLst>
              <a:ext uri="{FF2B5EF4-FFF2-40B4-BE49-F238E27FC236}">
                <a16:creationId xmlns:a16="http://schemas.microsoft.com/office/drawing/2014/main" id="{2B2660D3-C21B-4C9E-BDE2-61A39F3EC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770" y="1929594"/>
            <a:ext cx="3231014" cy="2484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654D62E6-BFB5-4D98-875B-8DE5919A2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573" y="1179988"/>
            <a:ext cx="680987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Kasvihuoneilmiö</a:t>
            </a:r>
            <a:endParaRPr kumimoji="0" lang="fi-FI" altLang="fi-FI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Kasvihuonekaasuja:</a:t>
            </a:r>
            <a:endParaRPr kumimoji="0" lang="fi-FI" altLang="fi-FI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vesihöyry, hiilidioksidi, metaani, otsoni ja dityppioksidi.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altLang="fi-FI" sz="2000" dirty="0">
                <a:latin typeface="Comic Sans MS" panose="030F0702030302020204" pitchFamily="66" charset="0"/>
                <a:cs typeface="Times New Roman" panose="02020603050405020304" pitchFamily="18" charset="0"/>
              </a:rPr>
              <a:t>Fluoratut kasvihuonekaasut.</a:t>
            </a:r>
            <a:endParaRPr kumimoji="0" lang="fi-FI" altLang="fi-FI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84C7C690-EA5A-4C59-8C8B-20D37E27EA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385" y="4413856"/>
            <a:ext cx="4117999" cy="1923320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46DB2298-B053-4CAC-B95E-C3239FB3FD70}"/>
              </a:ext>
            </a:extLst>
          </p:cNvPr>
          <p:cNvSpPr txBox="1"/>
          <p:nvPr/>
        </p:nvSpPr>
        <p:spPr>
          <a:xfrm>
            <a:off x="645573" y="2471012"/>
            <a:ext cx="7200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Ihmisen vaikutuksesta </a:t>
            </a: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kasvihuonekaasujen määrä on kasvanut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ja maapallo lämpenee.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42409BEE-5391-43B5-967A-A2CCCED398A0}"/>
              </a:ext>
            </a:extLst>
          </p:cNvPr>
          <p:cNvSpPr txBox="1"/>
          <p:nvPr/>
        </p:nvSpPr>
        <p:spPr>
          <a:xfrm>
            <a:off x="712203" y="3161377"/>
            <a:ext cx="7405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Myös ilmasto lämpenee, jäätiköitä sulaa, meren pinta nousee,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myrskyt lisääntyvät…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296DD844-2DE8-46D9-BE44-93A8954B97EB}"/>
              </a:ext>
            </a:extLst>
          </p:cNvPr>
          <p:cNvSpPr txBox="1"/>
          <p:nvPr/>
        </p:nvSpPr>
        <p:spPr>
          <a:xfrm>
            <a:off x="712203" y="3807708"/>
            <a:ext cx="69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Näitä ilmaston häiriöitä kutsutaan ilmastonmuutokseksi.</a:t>
            </a:r>
            <a:endParaRPr kumimoji="0" lang="fi-FI" altLang="fi-F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284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09FB58-D6A1-40A7-81A9-3E3EF3EFD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187" y="0"/>
            <a:ext cx="8534400" cy="1507067"/>
          </a:xfrm>
        </p:spPr>
        <p:txBody>
          <a:bodyPr/>
          <a:lstStyle/>
          <a:p>
            <a:r>
              <a:rPr lang="fi-FI" dirty="0"/>
              <a:t>Happamoituminen sekä jätteet</a:t>
            </a:r>
          </a:p>
        </p:txBody>
      </p:sp>
      <p:graphicFrame>
        <p:nvGraphicFramePr>
          <p:cNvPr id="3078" name="Sisällön paikkamerkki 2">
            <a:extLst>
              <a:ext uri="{FF2B5EF4-FFF2-40B4-BE49-F238E27FC236}">
                <a16:creationId xmlns:a16="http://schemas.microsoft.com/office/drawing/2014/main" id="{BC080E68-EFF3-4ED7-871E-800596C4D0CC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90905" y="1329612"/>
          <a:ext cx="4937655" cy="3615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Jäte – Wikipedia">
            <a:extLst>
              <a:ext uri="{FF2B5EF4-FFF2-40B4-BE49-F238E27FC236}">
                <a16:creationId xmlns:a16="http://schemas.microsoft.com/office/drawing/2014/main" id="{216FA1B0-5E83-4054-B563-EFE3F81F8D70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3442" y="1660683"/>
            <a:ext cx="4506647" cy="3375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9158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07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ulko, puu, taivas, lumi&#10;&#10;Kuvaus luotu automaattisesti">
            <a:extLst>
              <a:ext uri="{FF2B5EF4-FFF2-40B4-BE49-F238E27FC236}">
                <a16:creationId xmlns:a16="http://schemas.microsoft.com/office/drawing/2014/main" id="{B4B58B27-89D5-4FF3-8959-1C37A9B26E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002243" y="1085002"/>
            <a:ext cx="3769913" cy="5026550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45CD38-5F24-457C-9C01-5D58EB52C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433" y="1720063"/>
            <a:ext cx="10969723" cy="52251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i-FI" sz="8000" dirty="0">
                <a:solidFill>
                  <a:schemeClr val="tx1"/>
                </a:solidFill>
                <a:latin typeface="Comic Sans MS" panose="030F0702030302020204" pitchFamily="66" charset="0"/>
              </a:rPr>
              <a:t>Hiilidioksidiekvivalentti CO2-ekv. Kuvaa ihmisen tuottamien kasvihuonekaasujen( paitsi hiilidioksidin) lämmitysvaikutusta.</a:t>
            </a:r>
          </a:p>
          <a:p>
            <a:pPr marL="0" indent="0">
              <a:buNone/>
            </a:pPr>
            <a:r>
              <a:rPr lang="fi-FI" sz="8000" dirty="0">
                <a:solidFill>
                  <a:schemeClr val="tx1"/>
                </a:solidFill>
                <a:latin typeface="Comic Sans MS" panose="030F0702030302020204" pitchFamily="66" charset="0"/>
              </a:rPr>
              <a:t>Suomalainen 10 tonnia CO2-ekv. /henkilö    (maailman ka 4)</a:t>
            </a:r>
          </a:p>
          <a:p>
            <a:endParaRPr lang="fi-FI" sz="8000" dirty="0">
              <a:latin typeface="Comic Sans MS" panose="030F0702030302020204" pitchFamily="66" charset="0"/>
            </a:endParaRPr>
          </a:p>
          <a:p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30ACF9DE-44A0-4FB3-AC4F-BB5F595C85E9}"/>
              </a:ext>
            </a:extLst>
          </p:cNvPr>
          <p:cNvSpPr txBox="1"/>
          <p:nvPr/>
        </p:nvSpPr>
        <p:spPr>
          <a:xfrm>
            <a:off x="802433" y="2947116"/>
            <a:ext cx="98139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dirty="0">
                <a:latin typeface="Comic Sans MS" panose="030F0702030302020204" pitchFamily="66" charset="0"/>
              </a:rPr>
              <a:t>Hiilinieluksi sanotaan ilmassa olevan hiilidioksidin kuluttajaa  esim. meret, metsät.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AA05AD44-F7FE-4190-AFE9-DB1DE026C7C3}"/>
              </a:ext>
            </a:extLst>
          </p:cNvPr>
          <p:cNvSpPr txBox="1"/>
          <p:nvPr/>
        </p:nvSpPr>
        <p:spPr>
          <a:xfrm>
            <a:off x="802432" y="2347306"/>
            <a:ext cx="8957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>
                <a:latin typeface="Comic Sans MS" panose="030F0702030302020204" pitchFamily="66" charset="0"/>
              </a:rPr>
              <a:t>Hiilineutraali: kasvihuonepäästöjä yhtä paljon kuin hiilinielut sitovat.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E0DF7B70-50B9-4561-AAB7-ADA301F602D3}"/>
              </a:ext>
            </a:extLst>
          </p:cNvPr>
          <p:cNvSpPr txBox="1"/>
          <p:nvPr/>
        </p:nvSpPr>
        <p:spPr>
          <a:xfrm>
            <a:off x="802432" y="3669685"/>
            <a:ext cx="99854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dirty="0">
                <a:latin typeface="Comic Sans MS" panose="030F0702030302020204" pitchFamily="66" charset="0"/>
              </a:rPr>
              <a:t>Nettonielu kertoo metsän sitoman hiilen määrän hakkuiden ja puunkorjuun jälkeen.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EB1322AA-14A6-42EF-8085-6AF7E22D42A2}"/>
              </a:ext>
            </a:extLst>
          </p:cNvPr>
          <p:cNvSpPr txBox="1"/>
          <p:nvPr/>
        </p:nvSpPr>
        <p:spPr>
          <a:xfrm>
            <a:off x="802433" y="4974389"/>
            <a:ext cx="81642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>
                <a:latin typeface="Comic Sans MS" panose="030F0702030302020204" pitchFamily="66" charset="0"/>
              </a:rPr>
              <a:t>Kestävän kehityksen kannalta energiantuotannossakin on huomioitava etuja ja haittoja kokonaisvaltaisesti: mistä energiaa, mitä energialaitoksia, kustannukset, meluhaitat, energiatehokkuus,  päästöt, jätekäsittely…</a:t>
            </a:r>
          </a:p>
        </p:txBody>
      </p:sp>
    </p:spTree>
    <p:extLst>
      <p:ext uri="{BB962C8B-B14F-4D97-AF65-F5344CB8AC3E}">
        <p14:creationId xmlns:p14="http://schemas.microsoft.com/office/powerpoint/2010/main" val="2660626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C32352BB-4BD2-4C01-A97D-0B2CD1F3CBB6}"/>
              </a:ext>
            </a:extLst>
          </p:cNvPr>
          <p:cNvSpPr txBox="1"/>
          <p:nvPr/>
        </p:nvSpPr>
        <p:spPr>
          <a:xfrm>
            <a:off x="2378170" y="3647458"/>
            <a:ext cx="62701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TEHTÄVIÄ  6-7, 6-8, 6-11 ja 6-13</a:t>
            </a:r>
          </a:p>
          <a:p>
            <a:r>
              <a:rPr lang="fi-FI" dirty="0"/>
              <a:t>s.68-69</a:t>
            </a:r>
          </a:p>
          <a:p>
            <a:endParaRPr lang="fi-FI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405AA17B-3784-46FE-8993-14F6043FBBA7}"/>
              </a:ext>
            </a:extLst>
          </p:cNvPr>
          <p:cNvSpPr txBox="1"/>
          <p:nvPr/>
        </p:nvSpPr>
        <p:spPr>
          <a:xfrm>
            <a:off x="2321781" y="2614682"/>
            <a:ext cx="67347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 TESTAA mikä on sinun hiilijalanjälkesi osoitteessa</a:t>
            </a:r>
          </a:p>
          <a:p>
            <a:r>
              <a:rPr lang="fi-FI" dirty="0"/>
              <a:t>https://elamantapatesti.sitra.fi/</a:t>
            </a:r>
          </a:p>
        </p:txBody>
      </p:sp>
    </p:spTree>
    <p:extLst>
      <p:ext uri="{BB962C8B-B14F-4D97-AF65-F5344CB8AC3E}">
        <p14:creationId xmlns:p14="http://schemas.microsoft.com/office/powerpoint/2010/main" val="2774040252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i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90</TotalTime>
  <Words>196</Words>
  <Application>Microsoft Office PowerPoint</Application>
  <PresentationFormat>Laajakuva</PresentationFormat>
  <Paragraphs>28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Calibri</vt:lpstr>
      <vt:lpstr>Century Gothic</vt:lpstr>
      <vt:lpstr>Comic Sans MS</vt:lpstr>
      <vt:lpstr>Wingdings 3</vt:lpstr>
      <vt:lpstr>Sektori</vt:lpstr>
      <vt:lpstr>Energiantuotannon ympäristövaikutuksia </vt:lpstr>
      <vt:lpstr>PowerPoint-esitys</vt:lpstr>
      <vt:lpstr>Mistä ilmastonmuutos johtuu ?</vt:lpstr>
      <vt:lpstr>Happamoituminen sekä jätteet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Energiantuotannon ympäristövaikutuksia </dc:title>
  <dc:creator>Marita Hirvonen</dc:creator>
  <cp:lastModifiedBy>Marita Hirvonen</cp:lastModifiedBy>
  <cp:revision>3</cp:revision>
  <dcterms:created xsi:type="dcterms:W3CDTF">2021-12-19T15:03:12Z</dcterms:created>
  <dcterms:modified xsi:type="dcterms:W3CDTF">2021-12-20T08:19:01Z</dcterms:modified>
</cp:coreProperties>
</file>