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Verdana" panose="020B0604030504040204" pitchFamily="34" charset="0"/>
      <p:regular r:id="rId13"/>
      <p:bold r:id="rId14"/>
      <p:italic r:id="rId15"/>
      <p:boldItalic r:id="rId16"/>
    </p:embeddedFont>
    <p:embeddedFont>
      <p:font typeface="Merriweather Sans" panose="020B0604020202020204" charset="0"/>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24437974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1</a:t>
            </a:fld>
            <a:endParaRPr lang="fi-FI" sz="1200" b="0" i="0" u="none" strike="noStrike" cap="none">
              <a:solidFill>
                <a:schemeClr val="dk1"/>
              </a:solidFill>
              <a:latin typeface="Merriweather Sans"/>
              <a:ea typeface="Merriweather Sans"/>
              <a:cs typeface="Merriweather Sans"/>
              <a:sym typeface="Merriweather Sans"/>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2538723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361857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45929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78673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6446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86257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57927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38919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380465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78541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yhjä">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6" name="Shape 1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7" name="Shape 1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3" name="Shape 73"/>
          <p:cNvSpPr txBox="1">
            <a:spLocks noGrp="1"/>
          </p:cNvSpPr>
          <p:nvPr>
            <p:ph type="body" idx="1"/>
          </p:nvPr>
        </p:nvSpPr>
        <p:spPr>
          <a:xfrm rot="5400000">
            <a:off x="2324099" y="-38100"/>
            <a:ext cx="4495800" cy="77724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5" name="Shape 7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6" name="Shape 7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552949" y="2190750"/>
            <a:ext cx="5867400"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9" name="Shape 79"/>
          <p:cNvSpPr txBox="1">
            <a:spLocks noGrp="1"/>
          </p:cNvSpPr>
          <p:nvPr>
            <p:ph type="body" idx="1"/>
          </p:nvPr>
        </p:nvSpPr>
        <p:spPr>
          <a:xfrm rot="5400000">
            <a:off x="590549" y="323850"/>
            <a:ext cx="5867400" cy="56769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80" name="Shape 8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1" name="Shape 8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2" name="Shape 8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0" name="Shape 20"/>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21" name="Shape 2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2" name="Shape 2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3" name="Shape 2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6" name="Shape 2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3pPr>
            <a:lvl4pPr marL="1371600" marR="0" lvl="3"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4pPr>
            <a:lvl5pPr marL="1828800" marR="0" lvl="4"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5pPr>
            <a:lvl6pPr marL="2286000" marR="0" lvl="5"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6pPr>
            <a:lvl7pPr marL="2743200" marR="0" lvl="6"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7pPr>
            <a:lvl8pPr marL="3200400" marR="0" lvl="7"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8pPr>
            <a:lvl9pPr marL="3657600" marR="0" lvl="8"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7" name="Shape 2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8" name="Shape 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9" name="Shape 2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l"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l" rtl="0">
              <a:spcBef>
                <a:spcPts val="320"/>
              </a:spcBef>
              <a:spcAft>
                <a:spcPts val="0"/>
              </a:spcAft>
              <a:buClr>
                <a:schemeClr val="dk1"/>
              </a:buClr>
              <a:buFont typeface="Verdana"/>
              <a:buNone/>
              <a:defRPr sz="1600" b="0" i="0" u="none" strike="noStrike" cap="none">
                <a:solidFill>
                  <a:schemeClr val="dk1"/>
                </a:solidFill>
                <a:latin typeface="Verdana"/>
                <a:ea typeface="Verdana"/>
                <a:cs typeface="Verdana"/>
                <a:sym typeface="Verdana"/>
              </a:defRPr>
            </a:lvl3pPr>
            <a:lvl4pPr marL="1371600" marR="0" lvl="3"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4pPr>
            <a:lvl5pPr marL="1828800" marR="0" lvl="4"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5pPr>
            <a:lvl6pPr marL="2286000" marR="0" lvl="5"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6pPr>
            <a:lvl7pPr marL="2743200" marR="0" lvl="6"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7pPr>
            <a:lvl8pPr marL="3200400" marR="0" lvl="7"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8pPr>
            <a:lvl9pPr marL="3657600" marR="0" lvl="8"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8" name="Shape 38"/>
          <p:cNvSpPr txBox="1">
            <a:spLocks noGrp="1"/>
          </p:cNvSpPr>
          <p:nvPr>
            <p:ph type="body" idx="1"/>
          </p:nvPr>
        </p:nvSpPr>
        <p:spPr>
          <a:xfrm>
            <a:off x="6858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39" name="Shape 39"/>
          <p:cNvSpPr txBox="1">
            <a:spLocks noGrp="1"/>
          </p:cNvSpPr>
          <p:nvPr>
            <p:ph type="body" idx="2"/>
          </p:nvPr>
        </p:nvSpPr>
        <p:spPr>
          <a:xfrm>
            <a:off x="46482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40" name="Shape 4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1" name="Shape 4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2" name="Shape 4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7" name="Shape 4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8" name="Shape 4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1" name="Shape 5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4" name="Shape 5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6" name="Shape 5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2" name="Shape 6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3" name="Shape 6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tsikollinen kuv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Verdana"/>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dk1"/>
              </a:buClr>
              <a:buFont typeface="Verdana"/>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8" name="Shape 6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9" name="Shape 6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0" name="Shape 7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12000" y="-9000"/>
            <a:ext cx="9167999" cy="6876000"/>
          </a:xfrm>
          <a:prstGeom prst="rect">
            <a:avLst/>
          </a:prstGeom>
          <a:noFill/>
          <a:ln>
            <a:noFill/>
          </a:ln>
        </p:spPr>
      </p:pic>
      <p:sp>
        <p:nvSpPr>
          <p:cNvPr id="11" name="Shape 11"/>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12" name="Shape 12"/>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13" name="Shape 13"/>
          <p:cNvSpPr txBox="1"/>
          <p:nvPr/>
        </p:nvSpPr>
        <p:spPr>
          <a:xfrm>
            <a:off x="228600" y="6453335"/>
            <a:ext cx="3429000" cy="27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i-FI" sz="1200" b="0" i="0" u="none" strike="noStrike" cap="none">
                <a:solidFill>
                  <a:srgbClr val="FFFFFF"/>
                </a:solidFill>
                <a:latin typeface="Verdana"/>
                <a:ea typeface="Verdana"/>
                <a:cs typeface="Verdana"/>
                <a:sym typeface="Verdana"/>
              </a:rPr>
              <a:t>Forum III</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12000" y="-9000"/>
            <a:ext cx="9167999" cy="6876000"/>
          </a:xfrm>
          <a:prstGeom prst="rect">
            <a:avLst/>
          </a:prstGeom>
          <a:noFill/>
          <a:ln>
            <a:noFill/>
          </a:ln>
        </p:spPr>
      </p:pic>
      <p:sp>
        <p:nvSpPr>
          <p:cNvPr id="89" name="Shape 89"/>
          <p:cNvSpPr txBox="1"/>
          <p:nvPr/>
        </p:nvSpPr>
        <p:spPr>
          <a:xfrm>
            <a:off x="4267200" y="1981200"/>
            <a:ext cx="3025800" cy="12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Verdana"/>
              <a:buNone/>
            </a:pPr>
            <a:r>
              <a:rPr lang="fi-FI" sz="2400">
                <a:solidFill>
                  <a:schemeClr val="accent1"/>
                </a:solidFill>
                <a:latin typeface="Verdana"/>
                <a:ea typeface="Verdana"/>
                <a:cs typeface="Verdana"/>
                <a:sym typeface="Verdana"/>
              </a:rPr>
              <a:t>Jakso 6</a:t>
            </a:r>
          </a:p>
          <a:p>
            <a:pPr marL="0" marR="0" lvl="0" indent="0" algn="l" rtl="0">
              <a:spcBef>
                <a:spcPts val="0"/>
              </a:spcBef>
              <a:spcAft>
                <a:spcPts val="0"/>
              </a:spcAft>
              <a:buClr>
                <a:schemeClr val="dk1"/>
              </a:buClr>
              <a:buFont typeface="Verdana"/>
              <a:buNone/>
            </a:pPr>
            <a:endParaRPr sz="2400" b="0" i="0" u="none" strike="noStrike" cap="none">
              <a:solidFill>
                <a:schemeClr val="accent1"/>
              </a:solidFill>
              <a:latin typeface="Verdana"/>
              <a:ea typeface="Verdana"/>
              <a:cs typeface="Verdana"/>
              <a:sym typeface="Verdana"/>
            </a:endParaRPr>
          </a:p>
          <a:p>
            <a:pPr marL="0" marR="0" lvl="0" indent="0" algn="l" rtl="0">
              <a:spcBef>
                <a:spcPts val="0"/>
              </a:spcBef>
              <a:spcAft>
                <a:spcPts val="0"/>
              </a:spcAft>
              <a:buClr>
                <a:schemeClr val="accent1"/>
              </a:buClr>
              <a:buSzPct val="25000"/>
              <a:buFont typeface="Verdana"/>
              <a:buNone/>
            </a:pPr>
            <a:r>
              <a:rPr lang="fi-FI" sz="2400" b="1">
                <a:solidFill>
                  <a:schemeClr val="accent1"/>
                </a:solidFill>
                <a:latin typeface="Verdana"/>
                <a:ea typeface="Verdana"/>
                <a:cs typeface="Verdana"/>
                <a:sym typeface="Verdana"/>
              </a:rPr>
              <a:t>Taitoaukeama: kuviotehtävä</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47950" y="228600"/>
            <a:ext cx="8399100" cy="5691900"/>
          </a:xfrm>
          <a:prstGeom prst="rect">
            <a:avLst/>
          </a:prstGeom>
        </p:spPr>
        <p:txBody>
          <a:bodyPr lIns="91425" tIns="91425" rIns="91425" bIns="91425" anchor="t" anchorCtr="0">
            <a:noAutofit/>
          </a:bodyPr>
          <a:lstStyle/>
          <a:p>
            <a:pPr lvl="0" algn="l" rtl="0">
              <a:spcBef>
                <a:spcPts val="0"/>
              </a:spcBef>
              <a:buNone/>
            </a:pPr>
            <a:r>
              <a:rPr lang="fi-FI" sz="2000" b="0" dirty="0" smtClean="0"/>
              <a:t/>
            </a:r>
            <a:br>
              <a:rPr lang="fi-FI" sz="2000" b="0" dirty="0" smtClean="0"/>
            </a:br>
            <a:r>
              <a:rPr lang="fi-FI" sz="2000" b="0" dirty="0" smtClean="0"/>
              <a:t>Taloudellisia </a:t>
            </a:r>
            <a:r>
              <a:rPr lang="fi-FI" sz="2000" b="0" dirty="0"/>
              <a:t>vaikutuksia:</a:t>
            </a:r>
          </a:p>
          <a:p>
            <a:pPr marL="457200" lvl="0" indent="-355600" algn="l" rtl="0">
              <a:spcBef>
                <a:spcPts val="0"/>
              </a:spcBef>
              <a:buSzPct val="100000"/>
              <a:buChar char="●"/>
            </a:pPr>
            <a:r>
              <a:rPr lang="fi-FI" sz="2000" b="0" dirty="0"/>
              <a:t>Väestönkasvu on yleensä talouden kannalta hyvä asia, koska se tarkoittaa enemmän kuluttajia ja työvoimaa.</a:t>
            </a:r>
          </a:p>
          <a:p>
            <a:pPr marL="457200" lvl="0" indent="-355600" algn="l" rtl="0">
              <a:spcBef>
                <a:spcPts val="0"/>
              </a:spcBef>
              <a:buSzPct val="100000"/>
              <a:buChar char="●"/>
            </a:pPr>
            <a:r>
              <a:rPr lang="fi-FI" sz="2000" b="0" dirty="0"/>
              <a:t>Suuret väestönmuutokset esimerkiksi sotien yhteydessä aiheuttavat taloudellisia </a:t>
            </a:r>
            <a:r>
              <a:rPr lang="fi-FI" sz="2000" b="0" dirty="0" smtClean="0"/>
              <a:t>kustannuksia, </a:t>
            </a:r>
            <a:r>
              <a:rPr lang="fi-FI" sz="2000" b="0" dirty="0"/>
              <a:t>ja yhteiskunnan on pakko niihin reagoida.</a:t>
            </a:r>
          </a:p>
          <a:p>
            <a:pPr marL="457200" lvl="0" indent="-355600" algn="l" rtl="0">
              <a:spcBef>
                <a:spcPts val="0"/>
              </a:spcBef>
              <a:buSzPct val="100000"/>
              <a:buChar char="●"/>
            </a:pPr>
            <a:r>
              <a:rPr lang="fi-FI" sz="2000" b="0" dirty="0" smtClean="0"/>
              <a:t>Suomesta kehittyi hyvinvointivaltio, </a:t>
            </a:r>
            <a:r>
              <a:rPr lang="fi-FI" sz="2000" b="0" smtClean="0"/>
              <a:t>mistä seurasi </a:t>
            </a:r>
            <a:r>
              <a:rPr lang="fi-FI" sz="2000" b="0" dirty="0" smtClean="0"/>
              <a:t>kustannuksia</a:t>
            </a:r>
            <a:r>
              <a:rPr lang="fi-FI" sz="2000" b="0" dirty="0"/>
              <a:t>.</a:t>
            </a:r>
          </a:p>
          <a:p>
            <a:pPr marL="457200" lvl="0" indent="-355600" algn="l" rtl="0">
              <a:spcBef>
                <a:spcPts val="0"/>
              </a:spcBef>
              <a:buSzPct val="100000"/>
              <a:buChar char="●"/>
            </a:pPr>
            <a:r>
              <a:rPr lang="fi-FI" sz="2000" b="0" dirty="0"/>
              <a:t>Maastamuutto </a:t>
            </a:r>
            <a:r>
              <a:rPr lang="fi-FI" sz="2000" b="0" dirty="0" smtClean="0"/>
              <a:t>1960-luvulta </a:t>
            </a:r>
            <a:r>
              <a:rPr lang="fi-FI" sz="2000" b="0" dirty="0"/>
              <a:t>alkaen </a:t>
            </a:r>
            <a:r>
              <a:rPr lang="fi-FI" sz="2000" b="0" dirty="0" smtClean="0"/>
              <a:t>vaikeutti </a:t>
            </a:r>
            <a:r>
              <a:rPr lang="fi-FI" sz="2000" b="0" dirty="0"/>
              <a:t>eräillä alueilla </a:t>
            </a:r>
            <a:r>
              <a:rPr lang="fi-FI" sz="2000" b="0" dirty="0" smtClean="0"/>
              <a:t>työvoiman saantia </a:t>
            </a:r>
            <a:r>
              <a:rPr lang="fi-FI" sz="2000" b="0" dirty="0"/>
              <a:t>ja </a:t>
            </a:r>
            <a:r>
              <a:rPr lang="fi-FI" sz="2000" b="0" dirty="0" smtClean="0"/>
              <a:t>vähensi syntyvyyttä, </a:t>
            </a:r>
            <a:r>
              <a:rPr lang="fi-FI" sz="2000" b="0" dirty="0"/>
              <a:t>koska työikäistä väestöä muutti pois.</a:t>
            </a:r>
          </a:p>
          <a:p>
            <a:pPr marL="457200" lvl="0" indent="-355600" algn="l" rtl="0">
              <a:spcBef>
                <a:spcPts val="0"/>
              </a:spcBef>
              <a:buSzPct val="100000"/>
              <a:buChar char="●"/>
            </a:pPr>
            <a:r>
              <a:rPr lang="fi-FI" sz="2000" b="0" dirty="0"/>
              <a:t>Kaupungistuminen ja palveluyhteiskunnan kehittyminen vaikuttavat myös </a:t>
            </a:r>
            <a:r>
              <a:rPr lang="fi-FI" sz="2000" b="0" dirty="0" smtClean="0"/>
              <a:t>talouteen.</a:t>
            </a:r>
            <a:endParaRPr lang="fi-FI" sz="2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4" end="4"/>
                                            </p:txEl>
                                          </p:spTgt>
                                        </p:tgtEl>
                                        <p:attrNameLst>
                                          <p:attrName>style.visibility</p:attrName>
                                        </p:attrNameLst>
                                      </p:cBhvr>
                                      <p:to>
                                        <p:strVal val="visible"/>
                                      </p:to>
                                    </p:set>
                                    <p:animEffect transition="in" filter="fade">
                                      <p:cBhvr>
                                        <p:cTn id="27" dur="1000"/>
                                        <p:tgtEl>
                                          <p:spTgt spid="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xEl>
                                              <p:pRg st="5" end="5"/>
                                            </p:txEl>
                                          </p:spTgt>
                                        </p:tgtEl>
                                        <p:attrNameLst>
                                          <p:attrName>style.visibility</p:attrName>
                                        </p:attrNameLst>
                                      </p:cBhvr>
                                      <p:to>
                                        <p:strVal val="visible"/>
                                      </p:to>
                                    </p:set>
                                    <p:animEffect transition="in" filter="fade">
                                      <p:cBhvr>
                                        <p:cTn id="32" dur="1000"/>
                                        <p:tgtEl>
                                          <p:spTgt spid="1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47950" y="457200"/>
            <a:ext cx="8285700" cy="1413300"/>
          </a:xfrm>
          <a:prstGeom prst="rect">
            <a:avLst/>
          </a:prstGeom>
        </p:spPr>
        <p:txBody>
          <a:bodyPr lIns="91425" tIns="91425" rIns="91425" bIns="91425" anchor="ctr" anchorCtr="0">
            <a:noAutofit/>
          </a:bodyPr>
          <a:lstStyle/>
          <a:p>
            <a:pPr lvl="0" algn="l">
              <a:spcBef>
                <a:spcPts val="0"/>
              </a:spcBef>
              <a:buNone/>
            </a:pPr>
            <a:r>
              <a:rPr lang="fi-FI" sz="2000"/>
              <a:t>a) Mitä kuvaaja kertoo Suomen väestökehityksestä ja suomalaisesta yhteiskunnasta? (8p)</a:t>
            </a:r>
          </a:p>
          <a:p>
            <a:pPr lvl="0" algn="l">
              <a:spcBef>
                <a:spcPts val="0"/>
              </a:spcBef>
              <a:buNone/>
            </a:pPr>
            <a:r>
              <a:rPr lang="fi-FI" sz="2000"/>
              <a:t>b) Selitä kuvion keskeisimmät muutokset. (10p)</a:t>
            </a:r>
          </a:p>
          <a:p>
            <a:pPr lvl="0" algn="l" rtl="0">
              <a:spcBef>
                <a:spcPts val="0"/>
              </a:spcBef>
              <a:buNone/>
            </a:pPr>
            <a:r>
              <a:rPr lang="fi-FI" sz="2000"/>
              <a:t>c) Millaisia yhteiskunnallisia ja taloudellisia vaikutuksia väestön muutoksilla on ollut Suomessa? (12p)</a:t>
            </a:r>
          </a:p>
        </p:txBody>
      </p:sp>
      <p:pic>
        <p:nvPicPr>
          <p:cNvPr id="95" name="Shape 95"/>
          <p:cNvPicPr preferRelativeResize="0"/>
          <p:nvPr/>
        </p:nvPicPr>
        <p:blipFill rotWithShape="1">
          <a:blip r:embed="rId3">
            <a:alphaModFix/>
          </a:blip>
          <a:srcRect t="21006" r="3362" b="3459"/>
          <a:stretch/>
        </p:blipFill>
        <p:spPr>
          <a:xfrm>
            <a:off x="1504800" y="2029850"/>
            <a:ext cx="5479250" cy="42400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47950" y="457200"/>
            <a:ext cx="8285700" cy="1413300"/>
          </a:xfrm>
          <a:prstGeom prst="rect">
            <a:avLst/>
          </a:prstGeom>
        </p:spPr>
        <p:txBody>
          <a:bodyPr lIns="91425" tIns="91425" rIns="91425" bIns="91425" anchor="t" anchorCtr="0">
            <a:noAutofit/>
          </a:bodyPr>
          <a:lstStyle/>
          <a:p>
            <a:pPr lvl="0" algn="l" rtl="0">
              <a:spcBef>
                <a:spcPts val="0"/>
              </a:spcBef>
              <a:buNone/>
            </a:pPr>
            <a:r>
              <a:rPr lang="fi-FI" sz="2000"/>
              <a:t>a) Mitä kuvaaja kertoo Suomen väestökehityksestä ja suomalaisesta yhteiskunnasta? (8p)</a:t>
            </a:r>
          </a:p>
        </p:txBody>
      </p:sp>
      <p:pic>
        <p:nvPicPr>
          <p:cNvPr id="101" name="Shape 101"/>
          <p:cNvPicPr preferRelativeResize="0"/>
          <p:nvPr/>
        </p:nvPicPr>
        <p:blipFill rotWithShape="1">
          <a:blip r:embed="rId3">
            <a:alphaModFix/>
          </a:blip>
          <a:srcRect t="21006" r="2874" b="3459"/>
          <a:stretch/>
        </p:blipFill>
        <p:spPr>
          <a:xfrm>
            <a:off x="1504800" y="2029850"/>
            <a:ext cx="5507224" cy="42400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47950" y="228600"/>
            <a:ext cx="8285700" cy="1413300"/>
          </a:xfrm>
          <a:prstGeom prst="rect">
            <a:avLst/>
          </a:prstGeom>
        </p:spPr>
        <p:txBody>
          <a:bodyPr lIns="91425" tIns="91425" rIns="91425" bIns="91425" anchor="t" anchorCtr="0">
            <a:noAutofit/>
          </a:bodyPr>
          <a:lstStyle/>
          <a:p>
            <a:pPr marL="457200" lvl="0" indent="-355600" algn="l" rtl="0">
              <a:spcBef>
                <a:spcPts val="0"/>
              </a:spcBef>
              <a:buSzPct val="100000"/>
              <a:buChar char="●"/>
            </a:pPr>
            <a:r>
              <a:rPr lang="fi-FI" sz="2000" b="0" dirty="0"/>
              <a:t>Kuvio kertoo syntyneiden ja kuolleiden määrän.</a:t>
            </a:r>
          </a:p>
          <a:p>
            <a:pPr marL="457200" lvl="0" indent="-355600" algn="l" rtl="0">
              <a:spcBef>
                <a:spcPts val="0"/>
              </a:spcBef>
              <a:buSzPct val="100000"/>
              <a:buChar char="●"/>
            </a:pPr>
            <a:r>
              <a:rPr lang="fi-FI" sz="2000" b="0" dirty="0" smtClean="0"/>
              <a:t>Väestö kasvaa, kun </a:t>
            </a:r>
            <a:r>
              <a:rPr lang="fi-FI" sz="2000" b="0" dirty="0"/>
              <a:t>syntyneiden viiva on korkeammalla kuin kuolleiden </a:t>
            </a:r>
            <a:r>
              <a:rPr lang="fi-FI" sz="2000" b="0" dirty="0" smtClean="0"/>
              <a:t>viiva.</a:t>
            </a:r>
            <a:endParaRPr lang="fi-FI" sz="2000" b="0" dirty="0"/>
          </a:p>
          <a:p>
            <a:pPr marL="457200" lvl="0" indent="-355600" algn="l" rtl="0">
              <a:spcBef>
                <a:spcPts val="0"/>
              </a:spcBef>
              <a:buSzPct val="100000"/>
              <a:buChar char="●"/>
            </a:pPr>
            <a:r>
              <a:rPr lang="fi-FI" sz="2000" b="0" dirty="0"/>
              <a:t>Syntyneiden määrä on ollut yleensä suurempi kuin kuolleiden.</a:t>
            </a:r>
          </a:p>
        </p:txBody>
      </p:sp>
      <p:pic>
        <p:nvPicPr>
          <p:cNvPr id="107" name="Shape 107"/>
          <p:cNvPicPr preferRelativeResize="0"/>
          <p:nvPr/>
        </p:nvPicPr>
        <p:blipFill rotWithShape="1">
          <a:blip r:embed="rId3">
            <a:alphaModFix/>
          </a:blip>
          <a:srcRect t="21006" r="2874" b="3459"/>
          <a:stretch/>
        </p:blipFill>
        <p:spPr>
          <a:xfrm>
            <a:off x="1504800" y="2029850"/>
            <a:ext cx="5507224" cy="424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Effect transition="in" filter="fade">
                                      <p:cBhvr>
                                        <p:cTn id="12" dur="1000"/>
                                        <p:tgtEl>
                                          <p:spTgt spid="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Effect transition="in" filter="fade">
                                      <p:cBhvr>
                                        <p:cTn id="17" dur="1000"/>
                                        <p:tgtEl>
                                          <p:spTgt spid="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47950" y="228600"/>
            <a:ext cx="8285700" cy="1413300"/>
          </a:xfrm>
          <a:prstGeom prst="rect">
            <a:avLst/>
          </a:prstGeom>
        </p:spPr>
        <p:txBody>
          <a:bodyPr lIns="91425" tIns="91425" rIns="91425" bIns="91425" anchor="t" anchorCtr="0">
            <a:noAutofit/>
          </a:bodyPr>
          <a:lstStyle/>
          <a:p>
            <a:pPr marL="457200" lvl="0" indent="-355600" algn="l" rtl="0">
              <a:spcBef>
                <a:spcPts val="0"/>
              </a:spcBef>
              <a:buSzPct val="100000"/>
              <a:buChar char="●"/>
            </a:pPr>
            <a:r>
              <a:rPr lang="fi-FI" sz="2000" b="0" dirty="0"/>
              <a:t>Suomessa väestömäärä on siis kuvion mukaan kasvanut.</a:t>
            </a:r>
          </a:p>
          <a:p>
            <a:pPr marL="457200" lvl="0" indent="-355600" algn="l" rtl="0">
              <a:spcBef>
                <a:spcPts val="0"/>
              </a:spcBef>
              <a:buSzPct val="100000"/>
              <a:buChar char="●"/>
            </a:pPr>
            <a:r>
              <a:rPr lang="fi-FI" sz="2000" b="0" dirty="0"/>
              <a:t>Syntyvyys on vähentynyt 2000-luvulle tultaessa ja väestönkasvu on hidastunut.</a:t>
            </a:r>
          </a:p>
          <a:p>
            <a:pPr marL="457200" lvl="0" indent="-355600" algn="l" rtl="0">
              <a:spcBef>
                <a:spcPts val="0"/>
              </a:spcBef>
              <a:buSzPct val="100000"/>
              <a:buChar char="●"/>
            </a:pPr>
            <a:r>
              <a:rPr lang="fi-FI" sz="2000" b="0" dirty="0"/>
              <a:t>Kuviosta voi päätellä, että </a:t>
            </a:r>
            <a:r>
              <a:rPr lang="fi-FI" sz="2000" b="0" dirty="0" smtClean="0"/>
              <a:t>suomalaisten elintaso on </a:t>
            </a:r>
            <a:r>
              <a:rPr lang="fi-FI" sz="2000" b="0" dirty="0"/>
              <a:t>noussut, koska lapsiluku </a:t>
            </a:r>
            <a:r>
              <a:rPr lang="fi-FI" sz="2000" b="0" dirty="0" smtClean="0"/>
              <a:t>on lähtenyt </a:t>
            </a:r>
            <a:r>
              <a:rPr lang="fi-FI" sz="2000" b="0" dirty="0"/>
              <a:t>laskuun.</a:t>
            </a:r>
            <a:r>
              <a:rPr lang="fi-FI" sz="2000" dirty="0"/>
              <a:t> </a:t>
            </a:r>
          </a:p>
        </p:txBody>
      </p:sp>
      <p:pic>
        <p:nvPicPr>
          <p:cNvPr id="113" name="Shape 113"/>
          <p:cNvPicPr preferRelativeResize="0"/>
          <p:nvPr/>
        </p:nvPicPr>
        <p:blipFill rotWithShape="1">
          <a:blip r:embed="rId3">
            <a:alphaModFix/>
          </a:blip>
          <a:srcRect t="21006" r="2874" b="3459"/>
          <a:stretch/>
        </p:blipFill>
        <p:spPr>
          <a:xfrm>
            <a:off x="1504800" y="2029850"/>
            <a:ext cx="5507224" cy="424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10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10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47950" y="228600"/>
            <a:ext cx="8399100" cy="1413300"/>
          </a:xfrm>
          <a:prstGeom prst="rect">
            <a:avLst/>
          </a:prstGeom>
        </p:spPr>
        <p:txBody>
          <a:bodyPr lIns="91425" tIns="91425" rIns="91425" bIns="91425" anchor="t" anchorCtr="0">
            <a:noAutofit/>
          </a:bodyPr>
          <a:lstStyle/>
          <a:p>
            <a:pPr lvl="0" algn="l" rtl="0">
              <a:spcBef>
                <a:spcPts val="0"/>
              </a:spcBef>
              <a:buNone/>
            </a:pPr>
            <a:r>
              <a:rPr lang="fi-FI" sz="2000" dirty="0">
                <a:solidFill>
                  <a:schemeClr val="dk1"/>
                </a:solidFill>
              </a:rPr>
              <a:t>b) Selitä kuvion keskeisimmät muutokset. (10p)</a:t>
            </a:r>
          </a:p>
          <a:p>
            <a:pPr marL="457200" lvl="0" indent="-355600" algn="l" rtl="0">
              <a:spcBef>
                <a:spcPts val="0"/>
              </a:spcBef>
              <a:buSzPct val="100000"/>
              <a:buChar char="●"/>
            </a:pPr>
            <a:r>
              <a:rPr lang="fi-FI" sz="2000" b="0" dirty="0"/>
              <a:t>Syntyvyys kasvoi tasaisesti 1910-luvulle asti ja lähti sen jälkeen laskuun.</a:t>
            </a:r>
          </a:p>
          <a:p>
            <a:pPr marL="457200" lvl="0" indent="-355600" algn="l" rtl="0">
              <a:spcBef>
                <a:spcPts val="0"/>
              </a:spcBef>
              <a:buSzPct val="100000"/>
              <a:buChar char="●"/>
            </a:pPr>
            <a:r>
              <a:rPr lang="fi-FI" sz="2000" b="0" dirty="0"/>
              <a:t>Tätä selittää kaupungistuminen ja </a:t>
            </a:r>
            <a:r>
              <a:rPr lang="fi-FI" sz="2000" b="0" dirty="0" smtClean="0"/>
              <a:t>maanviljelyelinkeinon väheneminen. Enää ei tarvittu </a:t>
            </a:r>
            <a:r>
              <a:rPr lang="fi-FI" sz="2000" b="0" dirty="0"/>
              <a:t>suurta </a:t>
            </a:r>
            <a:r>
              <a:rPr lang="fi-FI" sz="2000" b="0" dirty="0" smtClean="0"/>
              <a:t>lapsimäärää maatilan töihin.</a:t>
            </a:r>
            <a:endParaRPr lang="fi-FI" sz="2000" b="0" dirty="0"/>
          </a:p>
        </p:txBody>
      </p:sp>
      <p:pic>
        <p:nvPicPr>
          <p:cNvPr id="119" name="Shape 119"/>
          <p:cNvPicPr preferRelativeResize="0"/>
          <p:nvPr/>
        </p:nvPicPr>
        <p:blipFill rotWithShape="1">
          <a:blip r:embed="rId3">
            <a:alphaModFix/>
          </a:blip>
          <a:srcRect t="21006" r="2874" b="3459"/>
          <a:stretch/>
        </p:blipFill>
        <p:spPr>
          <a:xfrm>
            <a:off x="1879600" y="2171700"/>
            <a:ext cx="5132424" cy="4098200"/>
          </a:xfrm>
          <a:prstGeom prst="rect">
            <a:avLst/>
          </a:prstGeom>
          <a:noFill/>
          <a:ln>
            <a:noFill/>
          </a:ln>
        </p:spPr>
      </p:pic>
      <p:sp>
        <p:nvSpPr>
          <p:cNvPr id="120" name="Shape 120"/>
          <p:cNvSpPr/>
          <p:nvPr/>
        </p:nvSpPr>
        <p:spPr>
          <a:xfrm>
            <a:off x="4306950" y="3701375"/>
            <a:ext cx="806700" cy="8970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0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10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1000"/>
                                        <p:tgtEl>
                                          <p:spTgt spid="1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47950" y="228600"/>
            <a:ext cx="8399100" cy="1413300"/>
          </a:xfrm>
          <a:prstGeom prst="rect">
            <a:avLst/>
          </a:prstGeom>
        </p:spPr>
        <p:txBody>
          <a:bodyPr lIns="91425" tIns="91425" rIns="91425" bIns="91425" anchor="t" anchorCtr="0">
            <a:noAutofit/>
          </a:bodyPr>
          <a:lstStyle/>
          <a:p>
            <a:pPr marL="457200" lvl="0" indent="-355600" algn="l" rtl="0">
              <a:spcBef>
                <a:spcPts val="0"/>
              </a:spcBef>
              <a:buSzPct val="100000"/>
              <a:buChar char="●"/>
            </a:pPr>
            <a:r>
              <a:rPr lang="fi-FI" sz="2000" b="0" dirty="0"/>
              <a:t>Syntyvyydessä on voimakkaita laskuja sotavuosina ja nälkävuosien aikaan.</a:t>
            </a:r>
          </a:p>
          <a:p>
            <a:pPr marL="457200" lvl="0" indent="-355600" algn="l" rtl="0">
              <a:spcBef>
                <a:spcPts val="0"/>
              </a:spcBef>
              <a:buSzPct val="100000"/>
              <a:buChar char="●"/>
            </a:pPr>
            <a:r>
              <a:rPr lang="fi-FI" sz="2000" b="0" dirty="0"/>
              <a:t>Suurten ikäluokkien synty näkyy 1940-luvun lopussa.</a:t>
            </a:r>
          </a:p>
          <a:p>
            <a:pPr marL="457200" lvl="0" indent="-355600" algn="l" rtl="0">
              <a:spcBef>
                <a:spcPts val="0"/>
              </a:spcBef>
              <a:buSzPct val="100000"/>
              <a:buChar char="●"/>
            </a:pPr>
            <a:r>
              <a:rPr lang="fi-FI" sz="2000" b="0" dirty="0"/>
              <a:t>Sen jälkeen syntyvyys </a:t>
            </a:r>
            <a:r>
              <a:rPr lang="fi-FI" sz="2000" b="0" dirty="0" smtClean="0"/>
              <a:t>laskee </a:t>
            </a:r>
            <a:r>
              <a:rPr lang="fi-FI" sz="2000" b="0" dirty="0"/>
              <a:t>nopeasti. </a:t>
            </a:r>
            <a:r>
              <a:rPr lang="fi-FI" sz="2000" b="0" dirty="0">
                <a:solidFill>
                  <a:schemeClr val="dk1"/>
                </a:solidFill>
              </a:rPr>
              <a:t>Laskua vauhdittaa se, että Suomesta muutetaan paljon Ruotsiin.</a:t>
            </a:r>
          </a:p>
        </p:txBody>
      </p:sp>
      <p:pic>
        <p:nvPicPr>
          <p:cNvPr id="126" name="Shape 126"/>
          <p:cNvPicPr preferRelativeResize="0"/>
          <p:nvPr/>
        </p:nvPicPr>
        <p:blipFill rotWithShape="1">
          <a:blip r:embed="rId3">
            <a:alphaModFix/>
          </a:blip>
          <a:srcRect t="21006" r="2874" b="3459"/>
          <a:stretch/>
        </p:blipFill>
        <p:spPr>
          <a:xfrm>
            <a:off x="1504800" y="2029850"/>
            <a:ext cx="5507224" cy="424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10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10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47950" y="228600"/>
            <a:ext cx="8399100" cy="1413300"/>
          </a:xfrm>
          <a:prstGeom prst="rect">
            <a:avLst/>
          </a:prstGeom>
        </p:spPr>
        <p:txBody>
          <a:bodyPr lIns="91425" tIns="91425" rIns="91425" bIns="91425" anchor="t" anchorCtr="0">
            <a:noAutofit/>
          </a:bodyPr>
          <a:lstStyle/>
          <a:p>
            <a:pPr marL="457200" lvl="0" indent="-355600" algn="l">
              <a:buSzPct val="100000"/>
              <a:buChar char="●"/>
            </a:pPr>
            <a:r>
              <a:rPr lang="fi-FI" sz="2000" b="0" dirty="0"/>
              <a:t>Kuolleisuudessa on viisi voimakasta muutoskohtaa: Suomen sota </a:t>
            </a:r>
            <a:r>
              <a:rPr lang="fi-FI" sz="2000" b="0" dirty="0" smtClean="0"/>
              <a:t>1808</a:t>
            </a:r>
            <a:r>
              <a:rPr lang="fi-FI" sz="2000" b="0" dirty="0" smtClean="0">
                <a:latin typeface="Verdana" panose="020B0604030504040204" pitchFamily="34" charset="0"/>
                <a:ea typeface="Verdana" panose="020B0604030504040204" pitchFamily="34" charset="0"/>
                <a:cs typeface="Verdana" panose="020B0604030504040204" pitchFamily="34" charset="0"/>
              </a:rPr>
              <a:t>−</a:t>
            </a:r>
            <a:r>
              <a:rPr lang="fi-FI" sz="2000" b="0" dirty="0" smtClean="0"/>
              <a:t>09</a:t>
            </a:r>
            <a:r>
              <a:rPr lang="fi-FI" sz="2000" b="0" dirty="0"/>
              <a:t>, koleraepidemia </a:t>
            </a:r>
            <a:r>
              <a:rPr lang="fi-FI" sz="2000" b="0" dirty="0" smtClean="0"/>
              <a:t>1830-luvulla, </a:t>
            </a:r>
            <a:r>
              <a:rPr lang="fi-FI" sz="2000" b="0" dirty="0"/>
              <a:t>nälkävuodet </a:t>
            </a:r>
            <a:r>
              <a:rPr lang="fi-FI" sz="2000" b="0" dirty="0" smtClean="0"/>
              <a:t>1860-luvulla, </a:t>
            </a:r>
            <a:r>
              <a:rPr lang="fi-FI" sz="2000" b="0" dirty="0"/>
              <a:t>sisällissota 1918 ja toinen maailmansota </a:t>
            </a:r>
            <a:r>
              <a:rPr lang="fi-FI" sz="2000" b="0" dirty="0" smtClean="0"/>
              <a:t>1939</a:t>
            </a:r>
            <a:r>
              <a:rPr lang="fi-FI" sz="2000" b="0" dirty="0" smtClean="0">
                <a:latin typeface="Verdana" panose="020B0604030504040204" pitchFamily="34" charset="0"/>
                <a:ea typeface="Verdana" panose="020B0604030504040204" pitchFamily="34" charset="0"/>
                <a:cs typeface="Verdana" panose="020B0604030504040204" pitchFamily="34" charset="0"/>
              </a:rPr>
              <a:t>−</a:t>
            </a:r>
            <a:r>
              <a:rPr lang="fi-FI" sz="2000" b="0" dirty="0" smtClean="0"/>
              <a:t>1944</a:t>
            </a:r>
            <a:r>
              <a:rPr lang="fi-FI" sz="2000" b="0" dirty="0"/>
              <a:t>.</a:t>
            </a:r>
          </a:p>
          <a:p>
            <a:pPr marL="457200" lvl="0" indent="-355600" algn="l" rtl="0">
              <a:spcBef>
                <a:spcPts val="0"/>
              </a:spcBef>
              <a:buSzPct val="100000"/>
              <a:buChar char="●"/>
            </a:pPr>
            <a:r>
              <a:rPr lang="fi-FI" sz="2000" b="0" dirty="0"/>
              <a:t>Kohdat voi selittää lyhyesti ja tasapuolisesti. Ei pidä jäädä liikaa kiinni esimerkiksi sisällissotaan.</a:t>
            </a:r>
          </a:p>
        </p:txBody>
      </p:sp>
      <p:pic>
        <p:nvPicPr>
          <p:cNvPr id="132" name="Shape 132"/>
          <p:cNvPicPr preferRelativeResize="0"/>
          <p:nvPr/>
        </p:nvPicPr>
        <p:blipFill rotWithShape="1">
          <a:blip r:embed="rId3">
            <a:alphaModFix/>
          </a:blip>
          <a:srcRect t="21006" r="2874" b="3459"/>
          <a:stretch/>
        </p:blipFill>
        <p:spPr>
          <a:xfrm>
            <a:off x="1683656" y="2235200"/>
            <a:ext cx="5328367" cy="403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1000"/>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xEl>
                                              <p:pRg st="1" end="1"/>
                                            </p:txEl>
                                          </p:spTgt>
                                        </p:tgtEl>
                                        <p:attrNameLst>
                                          <p:attrName>style.visibility</p:attrName>
                                        </p:attrNameLst>
                                      </p:cBhvr>
                                      <p:to>
                                        <p:strVal val="visible"/>
                                      </p:to>
                                    </p:set>
                                    <p:animEffect transition="in" filter="fade">
                                      <p:cBhvr>
                                        <p:cTn id="12" dur="1000"/>
                                        <p:tgtEl>
                                          <p:spTgt spid="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47950" y="228600"/>
            <a:ext cx="8399100" cy="5691900"/>
          </a:xfrm>
          <a:prstGeom prst="rect">
            <a:avLst/>
          </a:prstGeom>
        </p:spPr>
        <p:txBody>
          <a:bodyPr lIns="91425" tIns="91425" rIns="91425" bIns="91425" anchor="t" anchorCtr="0">
            <a:noAutofit/>
          </a:bodyPr>
          <a:lstStyle/>
          <a:p>
            <a:pPr lvl="0" algn="l" rtl="0">
              <a:spcBef>
                <a:spcPts val="0"/>
              </a:spcBef>
              <a:buNone/>
            </a:pPr>
            <a:r>
              <a:rPr lang="fi-FI" sz="2000" dirty="0"/>
              <a:t>c) Millaisia yhteiskunnallisia ja taloudellisia vaikutuksia väestön muutoksilla on ollut Suomessa? (12p)</a:t>
            </a:r>
          </a:p>
          <a:p>
            <a:pPr lvl="0" algn="l" rtl="0">
              <a:spcBef>
                <a:spcPts val="0"/>
              </a:spcBef>
              <a:buNone/>
            </a:pPr>
            <a:r>
              <a:rPr lang="fi-FI" sz="2000" b="0" dirty="0" smtClean="0"/>
              <a:t/>
            </a:r>
            <a:br>
              <a:rPr lang="fi-FI" sz="2000" b="0" dirty="0" smtClean="0"/>
            </a:br>
            <a:r>
              <a:rPr lang="fi-FI" sz="2000" b="0" dirty="0" smtClean="0"/>
              <a:t>Yhteiskunnallisia </a:t>
            </a:r>
            <a:r>
              <a:rPr lang="fi-FI" sz="2000" b="0" dirty="0"/>
              <a:t>vaikutuksia:</a:t>
            </a:r>
          </a:p>
          <a:p>
            <a:pPr marL="457200" lvl="0" indent="-355600" algn="l" rtl="0">
              <a:spcBef>
                <a:spcPts val="0"/>
              </a:spcBef>
              <a:buSzPct val="100000"/>
              <a:buChar char="●"/>
            </a:pPr>
            <a:r>
              <a:rPr lang="fi-FI" sz="2000" b="0" dirty="0"/>
              <a:t>Suurin merkitys on ollut väestönkasvulla. Se on pakottanut kehittämään yhteiskuntaa.</a:t>
            </a:r>
          </a:p>
          <a:p>
            <a:pPr marL="457200" lvl="0" indent="-355600" algn="l" rtl="0">
              <a:spcBef>
                <a:spcPts val="0"/>
              </a:spcBef>
              <a:buSzPct val="100000"/>
              <a:buChar char="●"/>
            </a:pPr>
            <a:r>
              <a:rPr lang="fi-FI" sz="2000" b="0" dirty="0"/>
              <a:t>Suomesta on kehittynyt hyvinvointivaltio.</a:t>
            </a:r>
          </a:p>
          <a:p>
            <a:pPr marL="457200" lvl="0" indent="-355600" algn="l" rtl="0">
              <a:spcBef>
                <a:spcPts val="0"/>
              </a:spcBef>
              <a:buSzPct val="100000"/>
              <a:buChar char="●"/>
            </a:pPr>
            <a:r>
              <a:rPr lang="fi-FI" sz="2000" b="0" dirty="0"/>
              <a:t>Suomi on kaupungistunut ja muuttunut palveluyhteiskunnaksi.</a:t>
            </a:r>
          </a:p>
          <a:p>
            <a:pPr marL="457200" lvl="0" indent="-355600" algn="l" rtl="0">
              <a:spcBef>
                <a:spcPts val="0"/>
              </a:spcBef>
              <a:buSzPct val="100000"/>
              <a:buChar char="●"/>
            </a:pPr>
            <a:r>
              <a:rPr lang="fi-FI" sz="2000" b="0" dirty="0"/>
              <a:t>Kasvava lapsimäärä on pitänyt huomioida erilaisissa palveluissa.</a:t>
            </a:r>
          </a:p>
          <a:p>
            <a:pPr marL="457200" lvl="0" indent="-355600" algn="l" rtl="0">
              <a:spcBef>
                <a:spcPts val="0"/>
              </a:spcBef>
              <a:buSzPct val="100000"/>
              <a:buChar char="●"/>
            </a:pPr>
            <a:r>
              <a:rPr lang="fi-FI" sz="2000" b="0" dirty="0"/>
              <a:t>Samoin vanhusväestön määrän kasvu näkyy palveluissa ja niiden suuntaamisessa.</a:t>
            </a:r>
          </a:p>
          <a:p>
            <a:pPr marL="457200" lvl="0" indent="-355600" algn="l" rtl="0">
              <a:spcBef>
                <a:spcPts val="0"/>
              </a:spcBef>
              <a:buSzPct val="100000"/>
              <a:buChar char="●"/>
            </a:pPr>
            <a:r>
              <a:rPr lang="fi-FI" sz="2000" b="0" dirty="0"/>
              <a:t>Voimakas maastamuutto </a:t>
            </a:r>
            <a:r>
              <a:rPr lang="fi-FI" sz="2000" b="0" dirty="0" smtClean="0"/>
              <a:t>1960-luvulta </a:t>
            </a:r>
            <a:r>
              <a:rPr lang="fi-FI" sz="2000" b="0" dirty="0"/>
              <a:t>alkaen vähensi </a:t>
            </a:r>
            <a:r>
              <a:rPr lang="fi-FI" sz="2000" b="0" dirty="0" smtClean="0"/>
              <a:t>entisestään </a:t>
            </a:r>
            <a:r>
              <a:rPr lang="fi-FI" sz="2000" b="0" dirty="0"/>
              <a:t>maaseudun väestöä.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10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10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1000"/>
                                        <p:tgtEl>
                                          <p:spTgt spid="1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xEl>
                                              <p:pRg st="4" end="4"/>
                                            </p:txEl>
                                          </p:spTgt>
                                        </p:tgtEl>
                                        <p:attrNameLst>
                                          <p:attrName>style.visibility</p:attrName>
                                        </p:attrNameLst>
                                      </p:cBhvr>
                                      <p:to>
                                        <p:strVal val="visible"/>
                                      </p:to>
                                    </p:set>
                                    <p:animEffect transition="in" filter="fade">
                                      <p:cBhvr>
                                        <p:cTn id="27" dur="1000"/>
                                        <p:tgtEl>
                                          <p:spTgt spid="1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xEl>
                                              <p:pRg st="5" end="5"/>
                                            </p:txEl>
                                          </p:spTgt>
                                        </p:tgtEl>
                                        <p:attrNameLst>
                                          <p:attrName>style.visibility</p:attrName>
                                        </p:attrNameLst>
                                      </p:cBhvr>
                                      <p:to>
                                        <p:strVal val="visible"/>
                                      </p:to>
                                    </p:set>
                                    <p:animEffect transition="in" filter="fade">
                                      <p:cBhvr>
                                        <p:cTn id="32" dur="1000"/>
                                        <p:tgtEl>
                                          <p:spTgt spid="1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xEl>
                                              <p:pRg st="6" end="6"/>
                                            </p:txEl>
                                          </p:spTgt>
                                        </p:tgtEl>
                                        <p:attrNameLst>
                                          <p:attrName>style.visibility</p:attrName>
                                        </p:attrNameLst>
                                      </p:cBhvr>
                                      <p:to>
                                        <p:strVal val="visible"/>
                                      </p:to>
                                    </p:set>
                                    <p:animEffect transition="in" filter="fade">
                                      <p:cBhvr>
                                        <p:cTn id="37" dur="1000"/>
                                        <p:tgtEl>
                                          <p:spTgt spid="13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7">
                                            <p:txEl>
                                              <p:pRg st="7" end="7"/>
                                            </p:txEl>
                                          </p:spTgt>
                                        </p:tgtEl>
                                        <p:attrNameLst>
                                          <p:attrName>style.visibility</p:attrName>
                                        </p:attrNameLst>
                                      </p:cBhvr>
                                      <p:to>
                                        <p:strVal val="visible"/>
                                      </p:to>
                                    </p:set>
                                    <p:animEffect transition="in" filter="fade">
                                      <p:cBhvr>
                                        <p:cTn id="42" dur="1000"/>
                                        <p:tgtEl>
                                          <p:spTgt spid="1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248</Words>
  <Application>Microsoft Office PowerPoint</Application>
  <PresentationFormat>On-screen Show (4:3)</PresentationFormat>
  <Paragraphs>36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Verdana</vt:lpstr>
      <vt:lpstr>Merriweather Sans</vt:lpstr>
      <vt:lpstr>Blank Presentation</vt:lpstr>
      <vt:lpstr>PowerPoint Presentation</vt:lpstr>
      <vt:lpstr>a) Mitä kuvaaja kertoo Suomen väestökehityksestä ja suomalaisesta yhteiskunnasta? (8p) b) Selitä kuvion keskeisimmät muutokset. (10p) c) Millaisia yhteiskunnallisia ja taloudellisia vaikutuksia väestön muutoksilla on ollut Suomessa? (12p)</vt:lpstr>
      <vt:lpstr>a) Mitä kuvaaja kertoo Suomen väestökehityksestä ja suomalaisesta yhteiskunnasta? (8p)</vt:lpstr>
      <vt:lpstr>Kuvio kertoo syntyneiden ja kuolleiden määrän. Väestö kasvaa, kun syntyneiden viiva on korkeammalla kuin kuolleiden viiva. Syntyneiden määrä on ollut yleensä suurempi kuin kuolleiden.</vt:lpstr>
      <vt:lpstr>Suomessa väestömäärä on siis kuvion mukaan kasvanut. Syntyvyys on vähentynyt 2000-luvulle tultaessa ja väestönkasvu on hidastunut. Kuviosta voi päätellä, että suomalaisten elintaso on noussut, koska lapsiluku on lähtenyt laskuun. </vt:lpstr>
      <vt:lpstr>b) Selitä kuvion keskeisimmät muutokset. (10p) Syntyvyys kasvoi tasaisesti 1910-luvulle asti ja lähti sen jälkeen laskuun. Tätä selittää kaupungistuminen ja maanviljelyelinkeinon väheneminen. Enää ei tarvittu suurta lapsimäärää maatilan töihin.</vt:lpstr>
      <vt:lpstr>Syntyvyydessä on voimakkaita laskuja sotavuosina ja nälkävuosien aikaan. Suurten ikäluokkien synty näkyy 1940-luvun lopussa. Sen jälkeen syntyvyys laskee nopeasti. Laskua vauhdittaa se, että Suomesta muutetaan paljon Ruotsiin.</vt:lpstr>
      <vt:lpstr>Kuolleisuudessa on viisi voimakasta muutoskohtaa: Suomen sota 1808−09, koleraepidemia 1830-luvulla, nälkävuodet 1860-luvulla, sisällissota 1918 ja toinen maailmansota 1939−1944. Kohdat voi selittää lyhyesti ja tasapuolisesti. Ei pidä jäädä liikaa kiinni esimerkiksi sisällissotaan.</vt:lpstr>
      <vt:lpstr>c) Millaisia yhteiskunnallisia ja taloudellisia vaikutuksia väestön muutoksilla on ollut Suomessa? (12p)  Yhteiskunnallisia vaikutuksia: Suurin merkitys on ollut väestönkasvulla. Se on pakottanut kehittämään yhteiskuntaa. Suomesta on kehittynyt hyvinvointivaltio. Suomi on kaupungistunut ja muuttunut palveluyhteiskunnaksi. Kasvava lapsimäärä on pitänyt huomioida erilaisissa palveluissa. Samoin vanhusväestön määrän kasvu näkyy palveluissa ja niiden suuntaamisessa. Voimakas maastamuutto 1960-luvulta alkaen vähensi entisestään maaseudun väestöä.</vt:lpstr>
      <vt:lpstr> Taloudellisia vaikutuksia: Väestönkasvu on yleensä talouden kannalta hyvä asia, koska se tarkoittaa enemmän kuluttajia ja työvoimaa. Suuret väestönmuutokset esimerkiksi sotien yhteydessä aiheuttavat taloudellisia kustannuksia, ja yhteiskunnan on pakko niihin reagoida. Suomesta kehittyi hyvinvointivaltio, mistä seurasi kustannuksia. Maastamuutto 1960-luvulta alkaen vaikeutti eräillä alueilla työvoiman saantia ja vähensi syntyvyyttä, koska työikäistä väestöä muutti pois. Kaupungistuminen ja palveluyhteiskunnan kehittyminen vaikuttavat myös talouteen.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Rakkolainen Mari</dc:creator>
  <cp:lastModifiedBy>Minna</cp:lastModifiedBy>
  <cp:revision>4</cp:revision>
  <dcterms:modified xsi:type="dcterms:W3CDTF">2021-02-06T15:20:28Z</dcterms:modified>
</cp:coreProperties>
</file>