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65" r:id="rId3"/>
    <p:sldId id="262" r:id="rId4"/>
    <p:sldId id="257" r:id="rId5"/>
    <p:sldId id="263" r:id="rId6"/>
    <p:sldId id="258" r:id="rId7"/>
    <p:sldId id="264" r:id="rId8"/>
    <p:sldId id="259" r:id="rId9"/>
    <p:sldId id="261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424151-6E3D-4C4C-9D67-EE99D78E8103}" type="datetimeFigureOut">
              <a:rPr lang="fi-FI" smtClean="0"/>
              <a:t>6.8.2025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7DE9A2-B143-413B-99CC-141FAB6A6C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37408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7DE9A2-B143-413B-99CC-141FAB6A6C2A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391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9" name="Alaotsikk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i-FI"/>
              <a:t>Muokkaa alaotsikon perustyyliä napsautt.</a:t>
            </a:r>
            <a:endParaRPr kumimoji="0" lang="en-US"/>
          </a:p>
        </p:txBody>
      </p:sp>
      <p:sp>
        <p:nvSpPr>
          <p:cNvPr id="28" name="Päivämäärän paikkamerkki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17" name="Alatunnisteen paikkamerkki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10" name="Suorakulmi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Suorakulmi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Suorakulmi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 yhdysviiv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uora yhdysviiv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Suorakulmi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lipsi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lipsi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lipsi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0" name="Alatunnisteen paikkamerkki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i-FI"/>
          </a:p>
        </p:txBody>
      </p:sp>
      <p:sp>
        <p:nvSpPr>
          <p:cNvPr id="9" name="Suorakulmi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uora yhdysviiv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uora yhdysviiv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uora yhdysviiv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uorakulmi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lipsi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lipsi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lipsi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lipsi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lipsi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uora yhdysviiv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Sisällön paikkamerkki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11" name="Sisällön paikkamerkki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3" name="Sisällön paikkamerkki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4" name="Tekstin paikkamerkki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6" name="Päivämäärän paikkamerkki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8" name="Suora yhdysviiv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uorakulmi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uora yhdysviiv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lipsi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Sisällön paikkamerkki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fi-FI"/>
              <a:t>Muokkaa tekstin perustyylejä napsauttamalla</a:t>
            </a:r>
          </a:p>
          <a:p>
            <a:pPr lvl="1" eaLnBrk="1" latinLnBrk="0" hangingPunct="1"/>
            <a:r>
              <a:rPr lang="fi-FI"/>
              <a:t>toinen taso</a:t>
            </a:r>
          </a:p>
          <a:p>
            <a:pPr lvl="2" eaLnBrk="1" latinLnBrk="0" hangingPunct="1"/>
            <a:r>
              <a:rPr lang="fi-FI"/>
              <a:t>kolmas taso</a:t>
            </a:r>
          </a:p>
          <a:p>
            <a:pPr lvl="3" eaLnBrk="1" latinLnBrk="0" hangingPunct="1"/>
            <a:r>
              <a:rPr lang="fi-FI"/>
              <a:t>neljäs taso</a:t>
            </a:r>
          </a:p>
          <a:p>
            <a:pPr lvl="4" eaLnBrk="1" latinLnBrk="0" hangingPunct="1"/>
            <a:r>
              <a:rPr lang="fi-FI"/>
              <a:t>viides taso</a:t>
            </a:r>
            <a:endParaRPr kumimoji="0" lang="en-US"/>
          </a:p>
        </p:txBody>
      </p:sp>
      <p:sp>
        <p:nvSpPr>
          <p:cNvPr id="21" name="Päivämäärän paikkamerkki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22" name="Dian numeron paikkamerkki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3" name="Alatunnisteen paikkamerkki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lipsi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fi-FI"/>
              <a:t>Lisää kuva napsauttamalla kuvaketta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i-FI"/>
              <a:t>Muokkaa tekstin perustyylejä napsauttamalla</a:t>
            </a:r>
          </a:p>
        </p:txBody>
      </p:sp>
      <p:sp>
        <p:nvSpPr>
          <p:cNvPr id="10" name="Suora yhdysviiv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Suorakulmi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uora yhdysviiv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uora yhdysviiv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uora yhdysviiv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Päivämäärän paikkamerkki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1" name="Alatunnisteen paikkamerkki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ora yhdysviiv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Otsikon paikkamerkki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i-FI"/>
              <a:t>Muokkaa perustyyl. napsautt.</a:t>
            </a:r>
            <a:endParaRPr kumimoji="0" lang="en-US"/>
          </a:p>
        </p:txBody>
      </p:sp>
      <p:sp>
        <p:nvSpPr>
          <p:cNvPr id="13" name="Tekstin paikkamerkki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i-FI"/>
              <a:t>Muokkaa tekstin perustyylejä napsauttamalla</a:t>
            </a:r>
          </a:p>
          <a:p>
            <a:pPr lvl="1" eaLnBrk="1" latinLnBrk="0" hangingPunct="1"/>
            <a:r>
              <a:rPr kumimoji="0" lang="fi-FI"/>
              <a:t>toinen taso</a:t>
            </a:r>
          </a:p>
          <a:p>
            <a:pPr lvl="2" eaLnBrk="1" latinLnBrk="0" hangingPunct="1"/>
            <a:r>
              <a:rPr kumimoji="0" lang="fi-FI"/>
              <a:t>kolmas taso</a:t>
            </a:r>
          </a:p>
          <a:p>
            <a:pPr lvl="3" eaLnBrk="1" latinLnBrk="0" hangingPunct="1"/>
            <a:r>
              <a:rPr kumimoji="0" lang="fi-FI"/>
              <a:t>neljäs taso</a:t>
            </a:r>
          </a:p>
          <a:p>
            <a:pPr lvl="4" eaLnBrk="1" latinLnBrk="0" hangingPunct="1"/>
            <a:r>
              <a:rPr kumimoji="0" lang="fi-FI"/>
              <a:t>viides taso</a:t>
            </a:r>
            <a:endParaRPr kumimoji="0" lang="en-US"/>
          </a:p>
        </p:txBody>
      </p:sp>
      <p:sp>
        <p:nvSpPr>
          <p:cNvPr id="14" name="Päivämäärän paikkamerkki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1CD8B3F-BCE7-4023-8B80-D287D0642E4E}" type="datetimeFigureOut">
              <a:rPr lang="fi-FI" smtClean="0"/>
              <a:pPr/>
              <a:t>6.8.2025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sp>
        <p:nvSpPr>
          <p:cNvPr id="7" name="Suora yhdysviiv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uorakulmi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uora yhdysviiv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lipsi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Dian numeron paikkamerkki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AD8A4714-EABF-4F48-9945-8D66963F03A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lioppilastutkinto.fi/sites/default/files/sites/default/files/documents/fi_reaaliaineiden_kokeiden_maaraykset_0.pdf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answergarden.ch/3348158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YTL – hyvän vastauksen kriteerit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Lukio</a:t>
            </a:r>
          </a:p>
          <a:p>
            <a:r>
              <a:rPr lang="fi-FI" dirty="0"/>
              <a:t>Laukaan lukio</a:t>
            </a:r>
          </a:p>
        </p:txBody>
      </p:sp>
    </p:spTree>
    <p:extLst>
      <p:ext uri="{BB962C8B-B14F-4D97-AF65-F5344CB8AC3E}">
        <p14:creationId xmlns:p14="http://schemas.microsoft.com/office/powerpoint/2010/main" val="3977411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Reaaliaineiden kokeiden määräykset ja ohjeet:</a:t>
            </a:r>
          </a:p>
        </p:txBody>
      </p:sp>
      <p:sp>
        <p:nvSpPr>
          <p:cNvPr id="5" name="Alaotsikko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https://www.ylioppilastutkinto.fi/sites/default/files/sites/default/files/documents/fi_reaaliaineiden_kokeiden_maaraykset_0.pdf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5726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Kypsyyttä osoittavat esimerkiksi:</a:t>
            </a:r>
          </a:p>
        </p:txBody>
      </p:sp>
    </p:spTree>
    <p:extLst>
      <p:ext uri="{BB962C8B-B14F-4D97-AF65-F5344CB8AC3E}">
        <p14:creationId xmlns:p14="http://schemas.microsoft.com/office/powerpoint/2010/main" val="2822920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7467600" cy="5472608"/>
          </a:xfrm>
        </p:spPr>
        <p:txBody>
          <a:bodyPr>
            <a:noAutofit/>
          </a:bodyPr>
          <a:lstStyle/>
          <a:p>
            <a:r>
              <a:rPr lang="fi-FI" sz="1800" dirty="0"/>
              <a:t>Asioiden käsittely ilmentää tietojen ja taitojen itsenäistä hallintaa ja kykyä niiden </a:t>
            </a:r>
            <a:r>
              <a:rPr lang="fi-FI" sz="1800" b="1" dirty="0"/>
              <a:t>soveltamiseen</a:t>
            </a:r>
            <a:r>
              <a:rPr lang="fi-FI" sz="1800" dirty="0"/>
              <a:t>.</a:t>
            </a:r>
          </a:p>
          <a:p>
            <a:r>
              <a:rPr lang="fi-FI" sz="1800" dirty="0"/>
              <a:t>Vastaus osoittaa </a:t>
            </a:r>
            <a:r>
              <a:rPr lang="fi-FI" sz="1800" b="1" dirty="0"/>
              <a:t>monipuolisia</a:t>
            </a:r>
            <a:r>
              <a:rPr lang="fi-FI" sz="1800" dirty="0"/>
              <a:t> ja kehittyneitä tiedonkäsittelytaitoja.</a:t>
            </a:r>
          </a:p>
          <a:p>
            <a:r>
              <a:rPr lang="fi-FI" sz="1800" dirty="0"/>
              <a:t>Tehtävän kannalta olennaisia tietoja on </a:t>
            </a:r>
            <a:r>
              <a:rPr lang="fi-FI" sz="1800" b="1" dirty="0"/>
              <a:t>riittävästi</a:t>
            </a:r>
            <a:r>
              <a:rPr lang="fi-FI" sz="1800" dirty="0"/>
              <a:t>.</a:t>
            </a:r>
          </a:p>
          <a:p>
            <a:r>
              <a:rPr lang="fi-FI" sz="1800" dirty="0"/>
              <a:t>Kokonaisuus on jäsennelty ja asiasisällöltään </a:t>
            </a:r>
            <a:r>
              <a:rPr lang="fi-FI" sz="1800" b="1" dirty="0"/>
              <a:t>johdonmukainen</a:t>
            </a:r>
            <a:r>
              <a:rPr lang="fi-FI" sz="1800" dirty="0"/>
              <a:t>. </a:t>
            </a:r>
          </a:p>
          <a:p>
            <a:r>
              <a:rPr lang="fi-FI" sz="1800" dirty="0"/>
              <a:t>Syitä ja seurauksia tarkastellaan asianmukaisesti </a:t>
            </a:r>
            <a:r>
              <a:rPr lang="fi-FI" sz="1800" b="1" dirty="0"/>
              <a:t>eri näkökulmista</a:t>
            </a:r>
            <a:r>
              <a:rPr lang="fi-FI" sz="1800" dirty="0"/>
              <a:t>.</a:t>
            </a:r>
          </a:p>
          <a:p>
            <a:r>
              <a:rPr lang="fi-FI" sz="1800" dirty="0"/>
              <a:t>Esitetyt väitteet </a:t>
            </a:r>
            <a:r>
              <a:rPr lang="fi-FI" sz="1800" b="1" dirty="0"/>
              <a:t>perustellaan</a:t>
            </a:r>
            <a:r>
              <a:rPr lang="fi-FI" sz="1800" dirty="0"/>
              <a:t> selkeästi.</a:t>
            </a:r>
          </a:p>
          <a:p>
            <a:r>
              <a:rPr lang="fi-FI" sz="1800" dirty="0"/>
              <a:t>Tehtäviin liittyviä aineistoja käytetään tarkoituksenmukaisesti.</a:t>
            </a:r>
          </a:p>
          <a:p>
            <a:r>
              <a:rPr lang="fi-FI" sz="1800" dirty="0"/>
              <a:t>Esitetyt tiedot asetetaan </a:t>
            </a:r>
            <a:r>
              <a:rPr lang="fi-FI" sz="1800" b="1" dirty="0"/>
              <a:t>laajempiin asiayhteyksiin</a:t>
            </a:r>
            <a:r>
              <a:rPr lang="fi-FI" sz="1800" dirty="0"/>
              <a:t>.</a:t>
            </a:r>
          </a:p>
          <a:p>
            <a:r>
              <a:rPr lang="fi-FI" sz="1800" dirty="0"/>
              <a:t>Erityisesti pohdiskelua edellyttävissä tehtävissä erotetaan </a:t>
            </a:r>
            <a:r>
              <a:rPr lang="fi-FI" sz="1800" b="1" dirty="0"/>
              <a:t>tosiasiat</a:t>
            </a:r>
            <a:r>
              <a:rPr lang="fi-FI" sz="1800" dirty="0"/>
              <a:t>, </a:t>
            </a:r>
            <a:r>
              <a:rPr lang="fi-FI" sz="1800" b="1" dirty="0"/>
              <a:t>perustellut kannanotot</a:t>
            </a:r>
            <a:r>
              <a:rPr lang="fi-FI" sz="1800" dirty="0"/>
              <a:t> ja mielipiteet.</a:t>
            </a:r>
          </a:p>
          <a:p>
            <a:r>
              <a:rPr lang="fi-FI" sz="1800" dirty="0"/>
              <a:t>Annettuja työkaluja on käytetty tarkoituksenmukaisesti.</a:t>
            </a:r>
          </a:p>
          <a:p>
            <a:r>
              <a:rPr lang="fi-FI" sz="1800" dirty="0"/>
              <a:t>Matemaattista käsittelyä edellyttävissä tehtävissä suureyhtälöt ja kaavat on </a:t>
            </a:r>
            <a:r>
              <a:rPr lang="fi-FI" sz="1800" b="1" dirty="0"/>
              <a:t>perusteltava</a:t>
            </a:r>
            <a:r>
              <a:rPr lang="fi-FI" sz="1800" dirty="0"/>
              <a:t> tavalla, joka osoittaa kokelaan hahmottaneen tilanteen oikein ja soveltaneen ratkaisussaan asianmukaista periaatetta tai lakia.</a:t>
            </a:r>
          </a:p>
        </p:txBody>
      </p:sp>
    </p:spTree>
    <p:extLst>
      <p:ext uri="{BB962C8B-B14F-4D97-AF65-F5344CB8AC3E}">
        <p14:creationId xmlns:p14="http://schemas.microsoft.com/office/powerpoint/2010/main" val="2785273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Suorituksen arvoa alentavat esimerkiksi:</a:t>
            </a:r>
          </a:p>
        </p:txBody>
      </p:sp>
    </p:spTree>
    <p:extLst>
      <p:ext uri="{BB962C8B-B14F-4D97-AF65-F5344CB8AC3E}">
        <p14:creationId xmlns:p14="http://schemas.microsoft.com/office/powerpoint/2010/main" val="442251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539552" y="404664"/>
            <a:ext cx="7467600" cy="5904656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Suorituksessa on selviä </a:t>
            </a:r>
            <a:r>
              <a:rPr lang="fi-FI" b="1" dirty="0"/>
              <a:t>asiavirheitä.</a:t>
            </a:r>
          </a:p>
          <a:p>
            <a:r>
              <a:rPr lang="fi-FI" dirty="0"/>
              <a:t>Ajatukset on ilmaistu </a:t>
            </a:r>
            <a:r>
              <a:rPr lang="fi-FI" b="1" dirty="0"/>
              <a:t>epäselvästi tai epätarkasti. </a:t>
            </a:r>
          </a:p>
          <a:p>
            <a:r>
              <a:rPr lang="fi-FI" dirty="0"/>
              <a:t>Esitetyt tiedot osoittavat, että kokelas on </a:t>
            </a:r>
            <a:r>
              <a:rPr lang="fi-FI" b="1" dirty="0"/>
              <a:t>käsittänyt tehtävän väärin</a:t>
            </a:r>
            <a:r>
              <a:rPr lang="fi-FI" dirty="0"/>
              <a:t>, tai ne ovat muuten tehtävänannon kannalta epäolennaisia; vastauksen pituus ja detaljien määrä eivät sinänsä ole ansioita.</a:t>
            </a:r>
          </a:p>
          <a:p>
            <a:r>
              <a:rPr lang="fi-FI" dirty="0"/>
              <a:t>Vastaus rakentuu pelkästään mielipiteiden varaan</a:t>
            </a:r>
            <a:r>
              <a:rPr lang="fi-FI" sz="2000" dirty="0"/>
              <a:t>.</a:t>
            </a:r>
          </a:p>
          <a:p>
            <a:r>
              <a:rPr lang="fi-FI" dirty="0"/>
              <a:t>Suorituksessa </a:t>
            </a:r>
            <a:r>
              <a:rPr lang="fi-FI" b="1" dirty="0"/>
              <a:t>toistetaan</a:t>
            </a:r>
            <a:r>
              <a:rPr lang="fi-FI" dirty="0"/>
              <a:t> samoja asioita. </a:t>
            </a:r>
          </a:p>
          <a:p>
            <a:r>
              <a:rPr lang="fi-FI" dirty="0"/>
              <a:t>Suorituksessa esitetään selvästi </a:t>
            </a:r>
            <a:r>
              <a:rPr lang="fi-FI" b="1" dirty="0"/>
              <a:t>lain tai hyvän tavan vastaisia lausumia</a:t>
            </a:r>
            <a:r>
              <a:rPr lang="fi-FI" dirty="0"/>
              <a:t>.</a:t>
            </a:r>
          </a:p>
          <a:p>
            <a:r>
              <a:rPr lang="fi-FI" dirty="0"/>
              <a:t>Yleisten arvosteluperusteiden lisäksi painotetaan kunkin reaaliaineen luonteen mukaista esitystapaa ja kielenkäytön täsmällisyyttä.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96287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ABITREENIT</a:t>
            </a:r>
            <a:br>
              <a:rPr lang="fi-FI" dirty="0"/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392832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7467600" cy="5997280"/>
          </a:xfrm>
        </p:spPr>
        <p:txBody>
          <a:bodyPr/>
          <a:lstStyle/>
          <a:p>
            <a:pPr marL="0" indent="0">
              <a:buNone/>
            </a:pPr>
            <a:r>
              <a:rPr lang="fi-FI" spc="-1" dirty="0" err="1">
                <a:latin typeface="Arial"/>
              </a:rPr>
              <a:t>Bloomin</a:t>
            </a:r>
            <a:r>
              <a:rPr lang="fi-FI" spc="-1" dirty="0">
                <a:latin typeface="Arial"/>
              </a:rPr>
              <a:t> taksonomia:</a:t>
            </a:r>
          </a:p>
          <a:p>
            <a:pPr marL="0" indent="0">
              <a:buNone/>
            </a:pPr>
            <a:endParaRPr lang="fi-FI" spc="-1" dirty="0">
              <a:latin typeface="Arial"/>
            </a:endParaRPr>
          </a:p>
          <a:p>
            <a:pPr marL="0" indent="0">
              <a:buNone/>
            </a:pPr>
            <a:r>
              <a:rPr lang="fi-FI" spc="-1" dirty="0">
                <a:latin typeface="Arial"/>
              </a:rPr>
              <a:t>+ kysymyksen ja vastauksen välillä ei ole selvää yhteyttä</a:t>
            </a:r>
          </a:p>
          <a:p>
            <a:pPr marL="0" indent="0">
              <a:buNone/>
            </a:pPr>
            <a:r>
              <a:rPr lang="fi-FI" spc="-1" dirty="0">
                <a:latin typeface="Arial"/>
              </a:rPr>
              <a:t>++ osaamisen aines on satunnaista</a:t>
            </a:r>
          </a:p>
          <a:p>
            <a:pPr marL="0" indent="0">
              <a:buNone/>
            </a:pPr>
            <a:r>
              <a:rPr lang="fi-FI" spc="-1" dirty="0">
                <a:latin typeface="Arial"/>
              </a:rPr>
              <a:t>+++ osaaminen relevanttia, mutta luettelomaista</a:t>
            </a:r>
          </a:p>
          <a:p>
            <a:pPr marL="0" indent="0">
              <a:buNone/>
            </a:pPr>
            <a:r>
              <a:rPr lang="fi-FI" spc="-1" dirty="0">
                <a:latin typeface="Arial"/>
              </a:rPr>
              <a:t>++++ johdonmukainen kokonaisuus </a:t>
            </a:r>
          </a:p>
          <a:p>
            <a:pPr marL="0" indent="0">
              <a:buNone/>
            </a:pPr>
            <a:r>
              <a:rPr lang="fi-FI" spc="-1" dirty="0">
                <a:latin typeface="Arial"/>
              </a:rPr>
              <a:t>+++++ vastaus on kytketty laajempaan kokonaisuuteen eikä pelkästään arkikokemuksiin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9021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orakulmio 3"/>
          <p:cNvSpPr/>
          <p:nvPr/>
        </p:nvSpPr>
        <p:spPr>
          <a:xfrm>
            <a:off x="2771800" y="3212976"/>
            <a:ext cx="554461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i-FI" dirty="0"/>
          </a:p>
        </p:txBody>
      </p:sp>
      <p:sp>
        <p:nvSpPr>
          <p:cNvPr id="2" name="Suorakulmio 1"/>
          <p:cNvSpPr/>
          <p:nvPr/>
        </p:nvSpPr>
        <p:spPr>
          <a:xfrm>
            <a:off x="1619672" y="2924944"/>
            <a:ext cx="664901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i-FI" sz="2800" dirty="0">
                <a:hlinkClick r:id="rId2"/>
              </a:rPr>
              <a:t>https://answergarden.ch/3348158</a:t>
            </a:r>
            <a:r>
              <a:rPr lang="fi-FI" sz="2800" dirty="0"/>
              <a:t> </a:t>
            </a:r>
          </a:p>
        </p:txBody>
      </p:sp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vastaa seuraavaan kysymykseen:</a:t>
            </a:r>
          </a:p>
        </p:txBody>
      </p:sp>
    </p:spTree>
    <p:extLst>
      <p:ext uri="{BB962C8B-B14F-4D97-AF65-F5344CB8AC3E}">
        <p14:creationId xmlns:p14="http://schemas.microsoft.com/office/powerpoint/2010/main" val="29271868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rkkeri">
  <a:themeElements>
    <a:clrScheme name="Erkkeri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Erkkeri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rkkeri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1366</TotalTime>
  <Words>282</Words>
  <Application>Microsoft Office PowerPoint</Application>
  <PresentationFormat>Näytössä katseltava diaesitys (4:3)</PresentationFormat>
  <Paragraphs>36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Schoolbook</vt:lpstr>
      <vt:lpstr>Wingdings</vt:lpstr>
      <vt:lpstr>Wingdings 2</vt:lpstr>
      <vt:lpstr>Erkkeri</vt:lpstr>
      <vt:lpstr>YTL – hyvän vastauksen kriteerit</vt:lpstr>
      <vt:lpstr>Reaaliaineiden kokeiden määräykset ja ohjeet:</vt:lpstr>
      <vt:lpstr>Kypsyyttä osoittavat esimerkiksi:</vt:lpstr>
      <vt:lpstr>PowerPoint-esitys</vt:lpstr>
      <vt:lpstr>Suorituksen arvoa alentavat esimerkiksi:</vt:lpstr>
      <vt:lpstr>PowerPoint-esitys</vt:lpstr>
      <vt:lpstr>ABITREENIT </vt:lpstr>
      <vt:lpstr>PowerPoint-esitys</vt:lpstr>
      <vt:lpstr>vastaa seuraavaan kysymykseen: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Tietovisa!</dc:title>
  <dc:creator>Pekka</dc:creator>
  <cp:lastModifiedBy>Eveliina Ojala</cp:lastModifiedBy>
  <cp:revision>46</cp:revision>
  <dcterms:created xsi:type="dcterms:W3CDTF">2013-08-11T08:03:20Z</dcterms:created>
  <dcterms:modified xsi:type="dcterms:W3CDTF">2025-08-06T09:20:32Z</dcterms:modified>
</cp:coreProperties>
</file>