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Layouts/slideLayout.xml" ContentType="application/vnd.openxmlformats-officedocument.presentationml.slideLayout+xml"/>
  <Override PartName="/ppt/slideLayouts/slideMasters/slideMaster.xml" ContentType="application/vnd.openxmlformats-officedocument.presentationml.slideMaster+xml"/>
  <Override PartName="/ppt/slideLayouts/slideMasters/theme/theme.xml" ContentType="application/vnd.openxmlformats-officedocument.theme+xml"/>
  <Override PartName="/ppt/slides/slide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00815e2714da42da" Type="http://schemas.openxmlformats.org/officeDocument/2006/relationships/officeDocument" Target="ppt/presentation.xml"/></Relationships>
</file>

<file path=ppt/presentation.xml><?xml version="1.0" encoding="utf-8"?>
<p:presentation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10024"/>
    <p:sldId id="257" r:id="R10025"/>
    <p:sldId id="258" r:id="R10026"/>
    <p:sldId id="259" r:id="R10027"/>
    <p:sldId id="260" r:id="R10028"/>
    <p:sldId id="261" r:id="R10029"/>
    <p:sldId id="262" r:id="R10030"/>
    <p:sldId id="263" r:id="R10031"/>
    <p:sldId id="264" r:id="R10032"/>
    <p:sldId id="265" r:id="R10033"/>
    <p:sldId id="266" r:id="R10034"/>
    <p:sldId id="267" r:id="R10035"/>
    <p:sldId id="268" r:id="R10036"/>
    <p:sldId id="269" r:id="R10037"/>
    <p:sldId id="270" r:id="R10038"/>
    <p:sldId id="271" r:id="R10039"/>
    <p:sldId id="272" r:id="R10040"/>
    <p:sldId id="273" r:id="R10041"/>
    <p:sldId id="274" r:id="R10042"/>
    <p:sldId id="275" r:id="R10043"/>
    <p:sldId id="276" r:id="R10044"/>
    <p:sldId id="277" r:id="R10045"/>
  </p:sldIdLst>
  <p:sldSz cx="9144000" cy="7112000" type="custom"/>
  <p:notesSz cx="9144000" cy="7112000"/>
  <p:defaultTextStyle/>
</p:presentation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Layouts/slideMasters/slideMaster.xml"/><Relationship Id="rId3" Type="http://schemas.openxmlformats.org/officeDocument/2006/relationships/theme" Target="slideLayouts/slideMasters/theme/theme.xml"/><Relationship Id="R10024" Type="http://schemas.openxmlformats.org/officeDocument/2006/relationships/slide" Target="slides/slide.xml"/><Relationship Id="R10025" Type="http://schemas.openxmlformats.org/officeDocument/2006/relationships/slide" Target="slides/slide2.xml"/><Relationship Id="R10026" Type="http://schemas.openxmlformats.org/officeDocument/2006/relationships/slide" Target="slides/slide3.xml"/><Relationship Id="R10027" Type="http://schemas.openxmlformats.org/officeDocument/2006/relationships/slide" Target="slides/slide4.xml"/><Relationship Id="R10028" Type="http://schemas.openxmlformats.org/officeDocument/2006/relationships/slide" Target="slides/slide5.xml"/><Relationship Id="R10029" Type="http://schemas.openxmlformats.org/officeDocument/2006/relationships/slide" Target="slides/slide6.xml"/><Relationship Id="R10030" Type="http://schemas.openxmlformats.org/officeDocument/2006/relationships/slide" Target="slides/slide7.xml"/><Relationship Id="R10031" Type="http://schemas.openxmlformats.org/officeDocument/2006/relationships/slide" Target="slides/slide8.xml"/><Relationship Id="R10032" Type="http://schemas.openxmlformats.org/officeDocument/2006/relationships/slide" Target="slides/slide9.xml"/><Relationship Id="R10033" Type="http://schemas.openxmlformats.org/officeDocument/2006/relationships/slide" Target="slides/slide10.xml"/><Relationship Id="R10034" Type="http://schemas.openxmlformats.org/officeDocument/2006/relationships/slide" Target="slides/slide11.xml"/><Relationship Id="R10035" Type="http://schemas.openxmlformats.org/officeDocument/2006/relationships/slide" Target="slides/slide12.xml"/><Relationship Id="R10036" Type="http://schemas.openxmlformats.org/officeDocument/2006/relationships/slide" Target="slides/slide13.xml"/><Relationship Id="R10037" Type="http://schemas.openxmlformats.org/officeDocument/2006/relationships/slide" Target="slides/slide14.xml"/><Relationship Id="R10038" Type="http://schemas.openxmlformats.org/officeDocument/2006/relationships/slide" Target="slides/slide15.xml"/><Relationship Id="R10039" Type="http://schemas.openxmlformats.org/officeDocument/2006/relationships/slide" Target="slides/slide16.xml"/><Relationship Id="R10040" Type="http://schemas.openxmlformats.org/officeDocument/2006/relationships/slide" Target="slides/slide17.xml"/><Relationship Id="R10041" Type="http://schemas.openxmlformats.org/officeDocument/2006/relationships/slide" Target="slides/slide18.xml"/><Relationship Id="R10042" Type="http://schemas.openxmlformats.org/officeDocument/2006/relationships/slide" Target="slides/slide19.xml"/><Relationship Id="R10043" Type="http://schemas.openxmlformats.org/officeDocument/2006/relationships/slide" Target="slides/slide20.xml"/><Relationship Id="R10044" Type="http://schemas.openxmlformats.org/officeDocument/2006/relationships/slide" Target="slides/slide21.xml"/><Relationship Id="R10045" Type="http://schemas.openxmlformats.org/officeDocument/2006/relationships/slide" Target="slides/slide22.xml"/></Relationships>
</file>

<file path=ppt/slideLayouts/_rels/slideLayout.xml.rels><?xml version="1.0" encoding="UTF-8"?><Relationships xmlns="http://schemas.openxmlformats.org/package/2006/relationships"><Relationship Id="rId1" Type="http://schemas.openxmlformats.org/officeDocument/2006/relationships/slideMaster" Target="slideMasters/slideMaster.xml"/></Relationships>
</file>

<file path=ppt/slideLayouts/slideLayout.xml><?xml version="1.0" encoding="utf-8"?>
<p:sldLayout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Ovr>
    <a:masterClrMapping xmlns:a="http://schemas.openxmlformats.org/drawingml/2006/main"/>
  </p:clrMapOvr>
</p:sldLayout>
</file>

<file path=ppt/slideLayouts/slideMasters/_rels/slideMaster.xml.rels><?xml version="1.0" encoding="UTF-8"?><Relationships xmlns="http://schemas.openxmlformats.org/package/2006/relationships"><Relationship Id="rId1" Type="http://schemas.openxmlformats.org/officeDocument/2006/relationships/slideLayout" Target="../slideLayout.xml"/><Relationship Id="rId3" Type="http://schemas.openxmlformats.org/officeDocument/2006/relationships/theme" Target="theme/theme.xml"/></Relationships>
</file>

<file path=ppt/slideLayouts/slideMasters/slideMaster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</p:sldLayoutIdLst>
  <p:txStyles>
    <p:titleStyle/>
    <p:bodyStyle/>
    <p:otherStyle/>
  </p:txStyles>
</p:sldMaster>
</file>

<file path=ppt/slideLayouts/slideMasters/theme/theme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noFill/>
        <a:pattFill/>
        <a:grpFill/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slides/_rels/slide.xml.rels><?xml version="1.0" encoding="UTF-8"?>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19.xml.rels><?xml version="1.0" encoding="UTF-8"?>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20.xml.rels><?xml version="1.0" encoding="UTF-8"?>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21.xml.rels><?xml version="1.0" encoding="UTF-8"?>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22.xml.rels><?xml version="1.0" encoding="UTF-8"?><Relationships xmlns="http://schemas.openxmlformats.org/package/2006/relationships"><Relationship Id="rId1" Type="http://schemas.openxmlformats.org/officeDocument/2006/relationships/slideLayout" Target="../slideLayouts/slideLayout.xml"/><Relationship Id="rId100" Type="http://schemas.openxmlformats.org/officeDocument/2006/relationships/hyperlink" TargetMode="External" Target="http://www.fsd.uta.fi/menetelmaopetus/kvali/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slide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00" name="Freeform 100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1" name="Freeform 101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0" y="6858000"/>
                </a:lnTo>
                <a:close/>
                <a:moveTo>
                  <a:pt x="7112000" y="7112000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2" name="Freeform 102"/>
          <p:cNvSpPr/>
          <p:nvPr/>
        </p:nvSpPr>
        <p:spPr>
          <a:xfrm rot="0" flipH="0" flipV="1">
            <a:off x="1447800" y="2514600"/>
            <a:ext cx="7239000" cy="1587"/>
          </a:xfrm>
          <a:custGeom>
            <a:pathLst>
              <a:path w="7239000" h="1587">
                <a:moveTo>
                  <a:pt x="0" y="1587"/>
                </a:moveTo>
                <a:lnTo>
                  <a:pt x="7239000" y="0"/>
                </a:lnTo>
              </a:path>
            </a:pathLst>
          </a:custGeom>
          <a:noFill/>
          <a:ln w="12700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3" name="Freeform 103"/>
          <p:cNvSpPr/>
          <p:nvPr/>
        </p:nvSpPr>
        <p:spPr>
          <a:xfrm rot="0" flipH="0" flipV="0">
            <a:off x="4725" y="1506932"/>
            <a:ext cx="1384267" cy="3386937"/>
          </a:xfrm>
          <a:custGeom>
            <a:pathLst>
              <a:path w="1384267" h="3386937">
                <a:moveTo>
                  <a:pt x="20" y="53"/>
                </a:moveTo>
                <a:cubicBezTo>
                  <a:pt x="935267" y="381430"/>
                  <a:pt x="1384267" y="1448766"/>
                  <a:pt x="1002890" y="2384013"/>
                </a:cubicBezTo>
                <a:cubicBezTo>
                  <a:pt x="817112" y="2839597"/>
                  <a:pt x="455602" y="3201106"/>
                  <a:pt x="20" y="3386884"/>
                </a:cubicBezTo>
                <a:lnTo>
                  <a:pt x="20" y="3386884"/>
                </a:lnTo>
                <a:cubicBezTo>
                  <a:pt x="13" y="3386886"/>
                  <a:pt x="6" y="3386889"/>
                  <a:pt x="0" y="3386893"/>
                </a:cubicBezTo>
                <a:lnTo>
                  <a:pt x="18" y="3386937"/>
                </a:lnTo>
                <a:lnTo>
                  <a:pt x="18" y="0"/>
                </a:lnTo>
                <a:lnTo>
                  <a:pt x="0" y="44"/>
                </a:lnTo>
                <a:cubicBezTo>
                  <a:pt x="6" y="48"/>
                  <a:pt x="13" y="51"/>
                  <a:pt x="20" y="53"/>
                </a:cubicBezTo>
                <a:close/>
                <a:moveTo>
                  <a:pt x="5600290" y="5605068"/>
                </a:moveTo>
              </a:path>
            </a:pathLst>
          </a:custGeom>
          <a:solidFill>
            <a:srgbClr val="FFD3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" name="Freeform 104"/>
          <p:cNvSpPr/>
          <p:nvPr/>
        </p:nvSpPr>
        <p:spPr>
          <a:xfrm rot="0" flipH="0" flipV="0">
            <a:off x="-4768" y="698942"/>
            <a:ext cx="1088507" cy="3250316"/>
          </a:xfrm>
          <a:custGeom>
            <a:pathLst>
              <a:path w="1088507" h="3250316">
                <a:moveTo>
                  <a:pt x="31" y="55"/>
                </a:moveTo>
                <a:cubicBezTo>
                  <a:pt x="897549" y="662016"/>
                  <a:pt x="1088507" y="1926226"/>
                  <a:pt x="426546" y="2823747"/>
                </a:cubicBezTo>
                <a:cubicBezTo>
                  <a:pt x="306529" y="2986470"/>
                  <a:pt x="162754" y="3130246"/>
                  <a:pt x="31" y="3250262"/>
                </a:cubicBezTo>
                <a:lnTo>
                  <a:pt x="31" y="3250262"/>
                </a:lnTo>
                <a:cubicBezTo>
                  <a:pt x="20" y="3250270"/>
                  <a:pt x="11" y="3250277"/>
                  <a:pt x="0" y="3250284"/>
                </a:cubicBezTo>
                <a:lnTo>
                  <a:pt x="24" y="3250316"/>
                </a:lnTo>
                <a:lnTo>
                  <a:pt x="24" y="0"/>
                </a:lnTo>
                <a:lnTo>
                  <a:pt x="0" y="34"/>
                </a:lnTo>
                <a:cubicBezTo>
                  <a:pt x="11" y="40"/>
                  <a:pt x="20" y="48"/>
                  <a:pt x="31" y="55"/>
                </a:cubicBezTo>
                <a:close/>
                <a:moveTo>
                  <a:pt x="6417771" y="6413058"/>
                </a:moveTo>
              </a:path>
            </a:pathLst>
          </a:custGeom>
          <a:solidFill>
            <a:srgbClr val="FF26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5" name="Freeform 105"/>
          <p:cNvSpPr/>
          <p:nvPr/>
        </p:nvSpPr>
        <p:spPr>
          <a:xfrm rot="0" flipH="0" flipV="1">
            <a:off x="1187450" y="3068638"/>
            <a:ext cx="7494587" cy="3789363"/>
          </a:xfrm>
          <a:custGeom>
            <a:pathLst>
              <a:path w="7494587" h="3789363">
                <a:moveTo>
                  <a:pt x="0" y="3789363"/>
                </a:moveTo>
                <a:lnTo>
                  <a:pt x="7494587" y="3789363"/>
                </a:lnTo>
                <a:lnTo>
                  <a:pt x="7494587" y="0"/>
                </a:lnTo>
                <a:lnTo>
                  <a:pt x="0" y="0"/>
                </a:lnTo>
                <a:close/>
                <a:moveTo>
                  <a:pt x="1881187" y="6858000"/>
                </a:moveTo>
                <a:moveTo>
                  <a:pt x="0" y="3789363"/>
                </a:moveTo>
              </a:path>
            </a:pathLst>
          </a:custGeom>
          <a:noFill/>
          <a:ln w="9525" cap="flat" cmpd="sng">
            <a:solidFill>
              <a:srgbClr val="FFFFFF">
                <a:alpha val="100000"/>
              </a:srgbClr>
            </a:solidFill>
            <a:miter lim="1016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6" name="Freeform 106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noFill/>
          <a:ln w="12700" cap="flat" cmpd="sng">
            <a:solidFill>
              <a:srgbClr val="4B4B4B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7" name="Rectangle 107"/>
          <p:cNvSpPr/>
          <p:nvPr/>
        </p:nvSpPr>
        <p:spPr>
          <a:xfrm rot="0" flipH="0" flipV="0">
            <a:off x="548639" y="6426505"/>
            <a:ext cx="4146749" cy="2221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912693" algn="l"/>
              </a:tabLst>
            </a:pPr>
            <a:r>
              <a:rPr lang="tg-Cyrl-TJ" sz="1200" baseline="0" b="0" i="0" dirty="0" spc="0">
                <a:solidFill>
                  <a:srgbClr val="000000"/>
                </a:solidFill>
                <a:latin typeface="Verdana" pitchFamily="0" charset="1"/>
              </a:rPr>
              <a:t>02/14/2012	MK</a:t>
            </a:r>
          </a:p>
        </p:txBody>
      </p:sp>
      <p:sp>
        <p:nvSpPr>
          <p:cNvPr id="108" name="Rectangle 108"/>
          <p:cNvSpPr/>
          <p:nvPr/>
        </p:nvSpPr>
        <p:spPr>
          <a:xfrm rot="0" flipH="0" flipV="0">
            <a:off x="1534477" y="1222614"/>
            <a:ext cx="6717599" cy="115756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6800" baseline="0" b="1" i="0" dirty="0" spc="0">
                <a:solidFill>
                  <a:srgbClr val="A8D200"/>
                </a:solidFill>
                <a:latin typeface="Arial" pitchFamily="0" charset="1"/>
              </a:rPr>
              <a:t>Fenomenografia</a:t>
            </a:r>
          </a:p>
        </p:txBody>
      </p:sp>
      <p:sp>
        <p:nvSpPr>
          <p:cNvPr id="109" name="Rectangle 109"/>
          <p:cNvSpPr/>
          <p:nvPr/>
        </p:nvSpPr>
        <p:spPr>
          <a:xfrm rot="0" flipH="0" flipV="0">
            <a:off x="1500187" y="2999855"/>
            <a:ext cx="6867685" cy="151429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1632885"/>
            <a:r>
              <a:rPr lang="tg-Cyrl-TJ" sz="4200" baseline="0" b="1" i="0" dirty="0" spc="0">
                <a:solidFill>
                  <a:srgbClr val="A8D200"/>
                </a:solidFill>
                <a:latin typeface="Verdana" pitchFamily="0" charset="1"/>
              </a:rPr>
              <a:t>laadullisena</a:t>
            </a:r>
          </a:p>
          <a:p>
            <a:pPr marL="0">
              <a:lnSpc>
                <a:spcPts val="5800"/>
              </a:lnSpc>
            </a:pPr>
            <a:r>
              <a:rPr lang="tg-Cyrl-TJ" sz="4200" baseline="0" b="1" i="0" dirty="0" spc="0">
                <a:solidFill>
                  <a:srgbClr val="A8D200"/>
                </a:solidFill>
                <a:latin typeface="Verdana" pitchFamily="0" charset="1"/>
              </a:rPr>
              <a:t>tutkimussuuntauksena</a:t>
            </a:r>
          </a:p>
        </p:txBody>
      </p:sp>
      <p:sp>
        <p:nvSpPr>
          <p:cNvPr id="110" name="Rectangle 110"/>
          <p:cNvSpPr/>
          <p:nvPr/>
        </p:nvSpPr>
        <p:spPr>
          <a:xfrm rot="0" flipH="0" flipV="0">
            <a:off x="1291589" y="6529642"/>
            <a:ext cx="3797807" cy="1851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876274" algn="l"/>
                <a:tab pos="1790674" algn="l"/>
                <a:tab pos="2702534" algn="l"/>
              </a:tabLst>
            </a:pPr>
            <a:r>
              <a:rPr lang="tg-Cyrl-TJ" sz="1000" baseline="0" b="0" i="0" dirty="0" spc="0">
                <a:solidFill>
                  <a:srgbClr val="000000"/>
                </a:solidFill>
                <a:latin typeface="Verdana" pitchFamily="0" charset="1"/>
              </a:rPr>
              <a:t>8.12.2012 	 	 	Maarit Kalliomäki</a:t>
            </a:r>
          </a:p>
        </p:txBody>
      </p:sp>
      <p:sp>
        <p:nvSpPr>
          <p:cNvPr id="111" name="Rectangle 111"/>
          <p:cNvSpPr/>
          <p:nvPr/>
        </p:nvSpPr>
        <p:spPr>
          <a:xfrm rot="0" flipH="0" flipV="0">
            <a:off x="88900" y="6875273"/>
            <a:ext cx="1268059" cy="18287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00" baseline="0" b="0" i="0" dirty="0" spc="0">
                <a:solidFill>
                  <a:srgbClr val="000000"/>
                </a:solidFill>
                <a:latin typeface="Arial" pitchFamily="0" charset="1"/>
              </a:rPr>
              <a:t> 14. helmikuuta 12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56" name="Freeform 256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7" name="Freeform 257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0" y="6858000"/>
                </a:lnTo>
                <a:close/>
                <a:moveTo>
                  <a:pt x="7112000" y="7112000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8" name="Freeform 258"/>
          <p:cNvSpPr/>
          <p:nvPr/>
        </p:nvSpPr>
        <p:spPr>
          <a:xfrm rot="0" flipH="0" flipV="0">
            <a:off x="-4790" y="966295"/>
            <a:ext cx="1161297" cy="2563211"/>
          </a:xfrm>
          <a:custGeom>
            <a:pathLst>
              <a:path w="1161297" h="2563211">
                <a:moveTo>
                  <a:pt x="30" y="26"/>
                </a:moveTo>
                <a:cubicBezTo>
                  <a:pt x="932249" y="493297"/>
                  <a:pt x="1161297" y="1466956"/>
                  <a:pt x="511623" y="2174752"/>
                </a:cubicBezTo>
                <a:cubicBezTo>
                  <a:pt x="372650" y="2326158"/>
                  <a:pt x="199441" y="2457669"/>
                  <a:pt x="30" y="2563185"/>
                </a:cubicBezTo>
                <a:lnTo>
                  <a:pt x="30" y="2563185"/>
                </a:lnTo>
                <a:cubicBezTo>
                  <a:pt x="20" y="2563190"/>
                  <a:pt x="10" y="2563195"/>
                  <a:pt x="0" y="2563201"/>
                </a:cubicBezTo>
                <a:lnTo>
                  <a:pt x="9" y="2563211"/>
                </a:lnTo>
                <a:lnTo>
                  <a:pt x="9" y="0"/>
                </a:lnTo>
                <a:lnTo>
                  <a:pt x="0" y="10"/>
                </a:lnTo>
                <a:cubicBezTo>
                  <a:pt x="10" y="16"/>
                  <a:pt x="20" y="21"/>
                  <a:pt x="30" y="27"/>
                </a:cubicBezTo>
                <a:close/>
                <a:moveTo>
                  <a:pt x="6150469" y="6145705"/>
                </a:moveTo>
              </a:path>
            </a:pathLst>
          </a:custGeom>
          <a:solidFill>
            <a:srgbClr val="FFD3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9" name="Freeform 259"/>
          <p:cNvSpPr/>
          <p:nvPr/>
        </p:nvSpPr>
        <p:spPr>
          <a:xfrm rot="0" flipH="0" flipV="0">
            <a:off x="-4761" y="275760"/>
            <a:ext cx="885260" cy="2602843"/>
          </a:xfrm>
          <a:custGeom>
            <a:pathLst>
              <a:path w="885260" h="2602843">
                <a:moveTo>
                  <a:pt x="23" y="17"/>
                </a:moveTo>
                <a:cubicBezTo>
                  <a:pt x="705022" y="492092"/>
                  <a:pt x="885260" y="1473658"/>
                  <a:pt x="402595" y="2192403"/>
                </a:cubicBezTo>
                <a:cubicBezTo>
                  <a:pt x="294464" y="2353424"/>
                  <a:pt x="157962" y="2492587"/>
                  <a:pt x="22" y="2602826"/>
                </a:cubicBezTo>
                <a:lnTo>
                  <a:pt x="23" y="2602826"/>
                </a:lnTo>
                <a:cubicBezTo>
                  <a:pt x="15" y="2602830"/>
                  <a:pt x="7" y="2602836"/>
                  <a:pt x="0" y="2602842"/>
                </a:cubicBezTo>
                <a:lnTo>
                  <a:pt x="1" y="2602843"/>
                </a:lnTo>
                <a:lnTo>
                  <a:pt x="1" y="0"/>
                </a:lnTo>
                <a:lnTo>
                  <a:pt x="0" y="2"/>
                </a:lnTo>
                <a:cubicBezTo>
                  <a:pt x="7" y="7"/>
                  <a:pt x="15" y="14"/>
                  <a:pt x="22" y="17"/>
                </a:cubicBezTo>
                <a:close/>
                <a:moveTo>
                  <a:pt x="6840984" y="6836240"/>
                </a:moveTo>
              </a:path>
            </a:pathLst>
          </a:custGeom>
          <a:solidFill>
            <a:srgbClr val="FF26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0" name="Freeform 260"/>
          <p:cNvSpPr/>
          <p:nvPr/>
        </p:nvSpPr>
        <p:spPr>
          <a:xfrm rot="0" flipH="0" flipV="1">
            <a:off x="1371600" y="1524000"/>
            <a:ext cx="7315200" cy="1587"/>
          </a:xfrm>
          <a:custGeom>
            <a:pathLst>
              <a:path w="7315200" h="1587">
                <a:moveTo>
                  <a:pt x="0" y="1587"/>
                </a:moveTo>
                <a:lnTo>
                  <a:pt x="7315200" y="0"/>
                </a:lnTo>
              </a:path>
            </a:pathLst>
          </a:custGeom>
          <a:noFill/>
          <a:ln w="12700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1" name="Freeform 261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noFill/>
          <a:ln w="12700" cap="flat" cmpd="sng">
            <a:solidFill>
              <a:srgbClr val="4B4B4B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2" name="Rectangle 262"/>
          <p:cNvSpPr/>
          <p:nvPr/>
        </p:nvSpPr>
        <p:spPr>
          <a:xfrm rot="0" flipH="0" flipV="0">
            <a:off x="548639" y="6426505"/>
            <a:ext cx="7168279" cy="2221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912693" algn="l"/>
                <a:tab pos="6974472" algn="l"/>
              </a:tabLst>
            </a:pPr>
            <a:r>
              <a:rPr lang="tg-Cyrl-TJ" sz="1200" baseline="0" b="0" i="0" dirty="0" spc="0">
                <a:solidFill>
                  <a:srgbClr val="000000"/>
                </a:solidFill>
                <a:latin typeface="Verdana" pitchFamily="0" charset="1"/>
              </a:rPr>
              <a:t>02/14/2012	MK	10</a:t>
            </a:r>
          </a:p>
        </p:txBody>
      </p:sp>
      <p:sp>
        <p:nvSpPr>
          <p:cNvPr id="263" name="Rectangle 263"/>
          <p:cNvSpPr/>
          <p:nvPr/>
        </p:nvSpPr>
        <p:spPr>
          <a:xfrm rot="0" flipH="0" flipV="0">
            <a:off x="1461452" y="779496"/>
            <a:ext cx="4036690" cy="61283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873760" algn="l"/>
              </a:tabLst>
            </a:pPr>
            <a:r>
              <a:rPr lang="tg-Cyrl-TJ" sz="3600" baseline="0" b="0" i="0" dirty="0" spc="0">
                <a:solidFill>
                  <a:srgbClr val="A8D200"/>
                </a:solidFill>
                <a:latin typeface="Arial" pitchFamily="0" charset="1"/>
              </a:rPr>
              <a:t> 	</a:t>
            </a:r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Analyysin vaiheet</a:t>
            </a:r>
          </a:p>
        </p:txBody>
      </p:sp>
      <p:sp>
        <p:nvSpPr>
          <p:cNvPr id="264" name="Rectangle 264"/>
          <p:cNvSpPr/>
          <p:nvPr/>
        </p:nvSpPr>
        <p:spPr>
          <a:xfrm rot="0" flipH="0" flipV="0">
            <a:off x="1461452" y="1616583"/>
            <a:ext cx="7249921" cy="7005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Fenomenografinen tutkimus etenee vaiheittain. Jokainen</a:t>
            </a:r>
          </a:p>
          <a:p>
            <a:pPr marL="0">
              <a:lnSpc>
                <a:spcPts val="2600"/>
              </a:lnSpc>
            </a:pPr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vaihe ja valinta vaikuttaa tuleviin valintoihin.  </a:t>
            </a:r>
          </a:p>
        </p:txBody>
      </p:sp>
      <p:sp>
        <p:nvSpPr>
          <p:cNvPr id="265" name="Rectangle 265"/>
          <p:cNvSpPr/>
          <p:nvPr/>
        </p:nvSpPr>
        <p:spPr>
          <a:xfrm rot="0" flipH="0" flipV="0">
            <a:off x="1461452" y="2607183"/>
            <a:ext cx="2240356" cy="37033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Analyysin vaiheet</a:t>
            </a:r>
          </a:p>
        </p:txBody>
      </p:sp>
      <p:sp>
        <p:nvSpPr>
          <p:cNvPr id="266" name="Rectangle 266"/>
          <p:cNvSpPr/>
          <p:nvPr/>
        </p:nvSpPr>
        <p:spPr>
          <a:xfrm rot="0" flipH="0" flipV="0">
            <a:off x="1461452" y="2950083"/>
            <a:ext cx="6348145" cy="67208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1. Tutustutaan huolellisesti aineistoon.</a:t>
            </a:r>
          </a:p>
          <a:p>
            <a:pPr marL="0">
              <a:lnSpc>
                <a:spcPts val="2600"/>
              </a:lnSpc>
              <a:tabLst>
                <a:tab pos="476250" algn="l"/>
              </a:tabLst>
            </a:pPr>
            <a:r>
              <a:rPr lang="tg-Cyrl-TJ" sz="1400" baseline="0" b="0" i="0" dirty="0" spc="0">
                <a:solidFill>
                  <a:srgbClr val="0329D6"/>
                </a:solidFill>
                <a:latin typeface="Verdana" pitchFamily="0" charset="1"/>
              </a:rPr>
              <a:t>o	</a:t>
            </a:r>
            <a:r>
              <a:rPr lang="tg-Cyrl-TJ" sz="3030" baseline="-11201" b="0" i="0" dirty="0" spc="0">
                <a:solidFill>
                  <a:srgbClr val="000000"/>
                </a:solidFill>
                <a:latin typeface="Verdana" pitchFamily="0" charset="1"/>
              </a:rPr>
              <a:t>Luetaan aineisto monta kertaa läpi ja luodaan</a:t>
            </a:r>
          </a:p>
        </p:txBody>
      </p:sp>
      <p:sp>
        <p:nvSpPr>
          <p:cNvPr id="267" name="Rectangle 267"/>
          <p:cNvSpPr/>
          <p:nvPr/>
        </p:nvSpPr>
        <p:spPr>
          <a:xfrm rot="0" flipH="0" flipV="0">
            <a:off x="1918652" y="3597783"/>
            <a:ext cx="5138496" cy="37033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siitä yleiskuva tai alustava hahmotelma.</a:t>
            </a:r>
          </a:p>
        </p:txBody>
      </p:sp>
      <p:sp>
        <p:nvSpPr>
          <p:cNvPr id="268" name="Rectangle 268"/>
          <p:cNvSpPr/>
          <p:nvPr/>
        </p:nvSpPr>
        <p:spPr>
          <a:xfrm rot="0" flipH="0" flipV="0">
            <a:off x="1461452" y="4258183"/>
            <a:ext cx="5486958" cy="68478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2.  Etsitään tekstistä merkitysyksiköitä.</a:t>
            </a:r>
          </a:p>
          <a:p>
            <a:pPr marL="0">
              <a:lnSpc>
                <a:spcPts val="2700"/>
              </a:lnSpc>
              <a:tabLst>
                <a:tab pos="476250" algn="l"/>
              </a:tabLst>
            </a:pPr>
            <a:r>
              <a:rPr lang="tg-Cyrl-TJ" sz="1400" baseline="0" b="0" i="0" dirty="0" spc="0">
                <a:solidFill>
                  <a:srgbClr val="0329D6"/>
                </a:solidFill>
                <a:latin typeface="Verdana" pitchFamily="0" charset="1"/>
              </a:rPr>
              <a:t>o	</a:t>
            </a:r>
            <a:r>
              <a:rPr lang="tg-Cyrl-TJ" sz="3030" baseline="-11201" b="0" i="0" dirty="0" spc="0">
                <a:solidFill>
                  <a:srgbClr val="000000"/>
                </a:solidFill>
                <a:latin typeface="Verdana" pitchFamily="0" charset="1"/>
              </a:rPr>
              <a:t>Tulkintojen pohjana ovat ajatukselliset </a:t>
            </a:r>
          </a:p>
        </p:txBody>
      </p:sp>
      <p:sp>
        <p:nvSpPr>
          <p:cNvPr id="269" name="Rectangle 269"/>
          <p:cNvSpPr/>
          <p:nvPr/>
        </p:nvSpPr>
        <p:spPr>
          <a:xfrm rot="0" flipH="0" flipV="0">
            <a:off x="1461452" y="4842383"/>
            <a:ext cx="6829323" cy="67208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47625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kokonaisuudet, eivät yksittäiset sanat tai lauseet.</a:t>
            </a:r>
          </a:p>
          <a:p>
            <a:pPr marL="0">
              <a:lnSpc>
                <a:spcPts val="2600"/>
              </a:lnSpc>
              <a:tabLst>
                <a:tab pos="476250" algn="l"/>
              </a:tabLst>
            </a:pPr>
            <a:r>
              <a:rPr lang="tg-Cyrl-TJ" sz="1400" baseline="0" b="0" i="0" dirty="0" spc="0">
                <a:solidFill>
                  <a:srgbClr val="0329D6"/>
                </a:solidFill>
                <a:latin typeface="Verdana" pitchFamily="0" charset="1"/>
              </a:rPr>
              <a:t>o	</a:t>
            </a:r>
            <a:r>
              <a:rPr lang="tg-Cyrl-TJ" sz="3030" baseline="-11201" b="0" i="0" dirty="0" spc="0">
                <a:solidFill>
                  <a:srgbClr val="000000"/>
                </a:solidFill>
                <a:latin typeface="Verdana" pitchFamily="0" charset="1"/>
              </a:rPr>
              <a:t>Tutkimuksellinen kiinnostus kohdistuu vastaajan </a:t>
            </a:r>
          </a:p>
        </p:txBody>
      </p:sp>
      <p:sp>
        <p:nvSpPr>
          <p:cNvPr id="270" name="Rectangle 270"/>
          <p:cNvSpPr/>
          <p:nvPr/>
        </p:nvSpPr>
        <p:spPr>
          <a:xfrm rot="0" flipH="0" flipV="0">
            <a:off x="1937702" y="5413883"/>
            <a:ext cx="6526962" cy="6116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käsityksiin sekä näiden käsitysten taustalla oleviin </a:t>
            </a:r>
          </a:p>
          <a:p>
            <a:pPr marL="0">
              <a:lnSpc>
                <a:spcPts val="1900"/>
              </a:lnSpc>
            </a:pPr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asiayhteyksiin.</a:t>
            </a:r>
          </a:p>
        </p:txBody>
      </p:sp>
      <p:sp>
        <p:nvSpPr>
          <p:cNvPr id="271" name="Rectangle 271"/>
          <p:cNvSpPr/>
          <p:nvPr/>
        </p:nvSpPr>
        <p:spPr>
          <a:xfrm rot="0" flipH="0" flipV="0">
            <a:off x="1461452" y="5969633"/>
            <a:ext cx="7127544" cy="39878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476250" algn="l"/>
              </a:tabLst>
            </a:pPr>
            <a:r>
              <a:rPr lang="tg-Cyrl-TJ" sz="1400" baseline="0" b="0" i="0" dirty="0" spc="0">
                <a:solidFill>
                  <a:srgbClr val="0329D6"/>
                </a:solidFill>
                <a:latin typeface="Verdana" pitchFamily="0" charset="1"/>
              </a:rPr>
              <a:t>o	</a:t>
            </a:r>
            <a:r>
              <a:rPr lang="tg-Cyrl-TJ" sz="3030" baseline="-11201" b="0" i="0" dirty="0" spc="0">
                <a:solidFill>
                  <a:srgbClr val="000000"/>
                </a:solidFill>
                <a:latin typeface="Verdana" pitchFamily="0" charset="1"/>
              </a:rPr>
              <a:t>Erilaiset aineistolle esitetyt kysymykset helpottavat </a:t>
            </a:r>
          </a:p>
        </p:txBody>
      </p:sp>
      <p:sp>
        <p:nvSpPr>
          <p:cNvPr id="272" name="Rectangle 272"/>
          <p:cNvSpPr/>
          <p:nvPr/>
        </p:nvSpPr>
        <p:spPr>
          <a:xfrm rot="0" flipH="0" flipV="0">
            <a:off x="1937702" y="6239383"/>
            <a:ext cx="4180839" cy="37033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merkitysyksiköiden määrittelyä. </a:t>
            </a:r>
          </a:p>
        </p:txBody>
      </p:sp>
      <p:sp>
        <p:nvSpPr>
          <p:cNvPr id="273" name="Rectangle 273"/>
          <p:cNvSpPr/>
          <p:nvPr/>
        </p:nvSpPr>
        <p:spPr>
          <a:xfrm rot="0" flipH="0" flipV="0">
            <a:off x="88900" y="6875273"/>
            <a:ext cx="1268059" cy="18287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00" baseline="0" b="0" i="0" dirty="0" spc="0">
                <a:solidFill>
                  <a:srgbClr val="000000"/>
                </a:solidFill>
                <a:latin typeface="Arial" pitchFamily="0" charset="1"/>
              </a:rPr>
              <a:t> 14. helmikuuta 12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74" name="Freeform 274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5" name="Freeform 275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0" y="6858000"/>
                </a:lnTo>
                <a:close/>
                <a:moveTo>
                  <a:pt x="7112000" y="7112000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6" name="Freeform 276"/>
          <p:cNvSpPr/>
          <p:nvPr/>
        </p:nvSpPr>
        <p:spPr>
          <a:xfrm rot="0" flipH="0" flipV="0">
            <a:off x="-4790" y="966295"/>
            <a:ext cx="1161297" cy="2563211"/>
          </a:xfrm>
          <a:custGeom>
            <a:pathLst>
              <a:path w="1161297" h="2563211">
                <a:moveTo>
                  <a:pt x="30" y="26"/>
                </a:moveTo>
                <a:cubicBezTo>
                  <a:pt x="932249" y="493297"/>
                  <a:pt x="1161297" y="1466956"/>
                  <a:pt x="511623" y="2174752"/>
                </a:cubicBezTo>
                <a:cubicBezTo>
                  <a:pt x="372650" y="2326158"/>
                  <a:pt x="199441" y="2457669"/>
                  <a:pt x="30" y="2563185"/>
                </a:cubicBezTo>
                <a:lnTo>
                  <a:pt x="30" y="2563185"/>
                </a:lnTo>
                <a:cubicBezTo>
                  <a:pt x="20" y="2563190"/>
                  <a:pt x="10" y="2563195"/>
                  <a:pt x="0" y="2563201"/>
                </a:cubicBezTo>
                <a:lnTo>
                  <a:pt x="9" y="2563211"/>
                </a:lnTo>
                <a:lnTo>
                  <a:pt x="9" y="0"/>
                </a:lnTo>
                <a:lnTo>
                  <a:pt x="0" y="10"/>
                </a:lnTo>
                <a:cubicBezTo>
                  <a:pt x="10" y="16"/>
                  <a:pt x="20" y="21"/>
                  <a:pt x="30" y="27"/>
                </a:cubicBezTo>
                <a:close/>
                <a:moveTo>
                  <a:pt x="6150469" y="6145705"/>
                </a:moveTo>
              </a:path>
            </a:pathLst>
          </a:custGeom>
          <a:solidFill>
            <a:srgbClr val="FFD3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7" name="Freeform 277"/>
          <p:cNvSpPr/>
          <p:nvPr/>
        </p:nvSpPr>
        <p:spPr>
          <a:xfrm rot="0" flipH="0" flipV="0">
            <a:off x="-4761" y="275760"/>
            <a:ext cx="885260" cy="2602843"/>
          </a:xfrm>
          <a:custGeom>
            <a:pathLst>
              <a:path w="885260" h="2602843">
                <a:moveTo>
                  <a:pt x="23" y="17"/>
                </a:moveTo>
                <a:cubicBezTo>
                  <a:pt x="705022" y="492092"/>
                  <a:pt x="885260" y="1473658"/>
                  <a:pt x="402595" y="2192403"/>
                </a:cubicBezTo>
                <a:cubicBezTo>
                  <a:pt x="294464" y="2353424"/>
                  <a:pt x="157962" y="2492587"/>
                  <a:pt x="22" y="2602826"/>
                </a:cubicBezTo>
                <a:lnTo>
                  <a:pt x="23" y="2602826"/>
                </a:lnTo>
                <a:cubicBezTo>
                  <a:pt x="15" y="2602830"/>
                  <a:pt x="7" y="2602836"/>
                  <a:pt x="0" y="2602842"/>
                </a:cubicBezTo>
                <a:lnTo>
                  <a:pt x="1" y="2602843"/>
                </a:lnTo>
                <a:lnTo>
                  <a:pt x="1" y="0"/>
                </a:lnTo>
                <a:lnTo>
                  <a:pt x="0" y="2"/>
                </a:lnTo>
                <a:cubicBezTo>
                  <a:pt x="7" y="7"/>
                  <a:pt x="15" y="14"/>
                  <a:pt x="22" y="17"/>
                </a:cubicBezTo>
                <a:close/>
                <a:moveTo>
                  <a:pt x="6840984" y="6836240"/>
                </a:moveTo>
              </a:path>
            </a:pathLst>
          </a:custGeom>
          <a:solidFill>
            <a:srgbClr val="FF26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8" name="Freeform 278"/>
          <p:cNvSpPr/>
          <p:nvPr/>
        </p:nvSpPr>
        <p:spPr>
          <a:xfrm rot="0" flipH="0" flipV="1">
            <a:off x="1371600" y="1524000"/>
            <a:ext cx="7315200" cy="1587"/>
          </a:xfrm>
          <a:custGeom>
            <a:pathLst>
              <a:path w="7315200" h="1587">
                <a:moveTo>
                  <a:pt x="0" y="1587"/>
                </a:moveTo>
                <a:lnTo>
                  <a:pt x="7315200" y="0"/>
                </a:lnTo>
              </a:path>
            </a:pathLst>
          </a:custGeom>
          <a:noFill/>
          <a:ln w="12700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9" name="Freeform 279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noFill/>
          <a:ln w="12700" cap="flat" cmpd="sng">
            <a:solidFill>
              <a:srgbClr val="4B4B4B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0" name="Rectangle 280"/>
          <p:cNvSpPr/>
          <p:nvPr/>
        </p:nvSpPr>
        <p:spPr>
          <a:xfrm rot="0" flipH="0" flipV="0">
            <a:off x="548639" y="6426505"/>
            <a:ext cx="7168279" cy="2221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912693" algn="l"/>
                <a:tab pos="6974472" algn="l"/>
              </a:tabLst>
            </a:pPr>
            <a:r>
              <a:rPr lang="tg-Cyrl-TJ" sz="1200" baseline="0" b="0" i="0" dirty="0" spc="0">
                <a:solidFill>
                  <a:srgbClr val="000000"/>
                </a:solidFill>
                <a:latin typeface="Verdana" pitchFamily="0" charset="1"/>
              </a:rPr>
              <a:t>02/14/2012	MK	11</a:t>
            </a:r>
          </a:p>
        </p:txBody>
      </p:sp>
      <p:sp>
        <p:nvSpPr>
          <p:cNvPr id="281" name="Rectangle 281"/>
          <p:cNvSpPr/>
          <p:nvPr/>
        </p:nvSpPr>
        <p:spPr>
          <a:xfrm rot="0" flipH="0" flipV="0">
            <a:off x="1461452" y="779496"/>
            <a:ext cx="4014256" cy="61283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851326" algn="l"/>
              </a:tabLst>
            </a:pPr>
            <a:r>
              <a:rPr lang="tg-Cyrl-TJ" sz="3600" baseline="0" b="0" i="0" dirty="0" spc="0">
                <a:solidFill>
                  <a:srgbClr val="A8D200"/>
                </a:solidFill>
                <a:latin typeface="Arial" pitchFamily="0" charset="1"/>
              </a:rPr>
              <a:t> </a:t>
            </a:r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 	Analyysin vaiheet</a:t>
            </a:r>
          </a:p>
        </p:txBody>
      </p:sp>
      <p:sp>
        <p:nvSpPr>
          <p:cNvPr id="282" name="Rectangle 282"/>
          <p:cNvSpPr/>
          <p:nvPr/>
        </p:nvSpPr>
        <p:spPr>
          <a:xfrm rot="0" flipH="0" flipV="0">
            <a:off x="1207452" y="1691171"/>
            <a:ext cx="7367316" cy="10210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3.</a:t>
            </a:r>
            <a:r>
              <a:rPr lang="tg-Cyrl-TJ" sz="1900" baseline="0" b="0" i="0" dirty="0" spc="1781">
                <a:solidFill>
                  <a:srgbClr val="000000"/>
                </a:solidFill>
                <a:latin typeface="Verdana" pitchFamily="0" charset="1"/>
              </a:rPr>
              <a:t> </a:t>
            </a: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Ryhmitellään merkitysyksiköt kategorioiksi.</a:t>
            </a:r>
          </a:p>
          <a:p>
            <a:pPr marL="0">
              <a:lnSpc>
                <a:spcPts val="2800"/>
              </a:lnSpc>
              <a:tabLst>
                <a:tab pos="552450" algn="l"/>
              </a:tabLst>
            </a:pPr>
            <a:r>
              <a:rPr lang="tg-Cyrl-TJ" sz="1330" baseline="0" b="0" i="0" dirty="0" spc="0">
                <a:solidFill>
                  <a:srgbClr val="0329D6"/>
                </a:solidFill>
                <a:latin typeface="Verdana" pitchFamily="0" charset="1"/>
              </a:rPr>
              <a:t>o	</a:t>
            </a:r>
            <a:r>
              <a:rPr lang="tg-Cyrl-TJ" sz="2878" baseline="-12122" b="0" i="0" dirty="0" spc="0">
                <a:solidFill>
                  <a:srgbClr val="000000"/>
                </a:solidFill>
                <a:latin typeface="Verdana" pitchFamily="0" charset="1"/>
              </a:rPr>
              <a:t>Analyysin ytimenä on variaatioiden tunnistaminen.</a:t>
            </a:r>
          </a:p>
          <a:p>
            <a:pPr marL="0">
              <a:lnSpc>
                <a:spcPts val="2700"/>
              </a:lnSpc>
              <a:tabLst>
                <a:tab pos="552450" algn="l"/>
              </a:tabLst>
            </a:pPr>
            <a:r>
              <a:rPr lang="tg-Cyrl-TJ" sz="1330" baseline="0" b="0" i="0" dirty="0" spc="0">
                <a:solidFill>
                  <a:srgbClr val="0329D6"/>
                </a:solidFill>
                <a:latin typeface="Verdana" pitchFamily="0" charset="1"/>
              </a:rPr>
              <a:t>o	</a:t>
            </a:r>
            <a:r>
              <a:rPr lang="tg-Cyrl-TJ" sz="2878" baseline="-12122" b="0" i="0" dirty="0" spc="0">
                <a:solidFill>
                  <a:srgbClr val="000000"/>
                </a:solidFill>
                <a:latin typeface="Verdana" pitchFamily="0" charset="1"/>
              </a:rPr>
              <a:t>Keskenään samanlaisia ja erilaisia ilmauksia etsitään ja </a:t>
            </a:r>
          </a:p>
        </p:txBody>
      </p:sp>
      <p:sp>
        <p:nvSpPr>
          <p:cNvPr id="283" name="Rectangle 283"/>
          <p:cNvSpPr/>
          <p:nvPr/>
        </p:nvSpPr>
        <p:spPr>
          <a:xfrm rot="0" flipH="0" flipV="0">
            <a:off x="1759902" y="2656371"/>
            <a:ext cx="3551815" cy="3518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ryhmitellään vertailun avulla.</a:t>
            </a:r>
          </a:p>
        </p:txBody>
      </p:sp>
      <p:sp>
        <p:nvSpPr>
          <p:cNvPr id="284" name="Rectangle 284"/>
          <p:cNvSpPr/>
          <p:nvPr/>
        </p:nvSpPr>
        <p:spPr>
          <a:xfrm rot="0" flipH="0" flipV="0">
            <a:off x="1207452" y="3367571"/>
            <a:ext cx="6880735" cy="60581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4.</a:t>
            </a:r>
            <a:r>
              <a:rPr lang="tg-Cyrl-TJ" sz="1900" baseline="0" b="0" i="0" dirty="0" spc="1781">
                <a:solidFill>
                  <a:srgbClr val="000000"/>
                </a:solidFill>
                <a:latin typeface="Verdana" pitchFamily="0" charset="1"/>
              </a:rPr>
              <a:t> </a:t>
            </a: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Kuvataan kategoriat abstraktimmalla tasolla ja </a:t>
            </a:r>
          </a:p>
          <a:p>
            <a:pPr marL="552450">
              <a:lnSpc>
                <a:spcPts val="2000"/>
              </a:lnSpc>
            </a:pP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määritellään näiden kategorioiden välisten suhteet. </a:t>
            </a:r>
          </a:p>
        </p:txBody>
      </p:sp>
      <p:sp>
        <p:nvSpPr>
          <p:cNvPr id="285" name="Rectangle 285"/>
          <p:cNvSpPr/>
          <p:nvPr/>
        </p:nvSpPr>
        <p:spPr>
          <a:xfrm rot="0" flipH="0" flipV="0">
            <a:off x="1207452" y="3947920"/>
            <a:ext cx="7436817" cy="10503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552450" algn="l"/>
              </a:tabLst>
            </a:pPr>
            <a:r>
              <a:rPr lang="tg-Cyrl-TJ" sz="1330" baseline="0" b="0" i="0" dirty="0" spc="0">
                <a:solidFill>
                  <a:srgbClr val="0329D6"/>
                </a:solidFill>
                <a:latin typeface="Verdana" pitchFamily="0" charset="1"/>
              </a:rPr>
              <a:t>o	</a:t>
            </a:r>
            <a:r>
              <a:rPr lang="tg-Cyrl-TJ" sz="2878" baseline="-12122" b="0" i="0" dirty="0" spc="0">
                <a:solidFill>
                  <a:srgbClr val="000000"/>
                </a:solidFill>
                <a:latin typeface="Verdana" pitchFamily="0" charset="1"/>
              </a:rPr>
              <a:t>Oleellista on löytää kullekin kategorialle toisistaan </a:t>
            </a:r>
          </a:p>
          <a:p>
            <a:pPr marL="0">
              <a:lnSpc>
                <a:spcPts val="2800"/>
              </a:lnSpc>
              <a:tabLst>
                <a:tab pos="552456" algn="l"/>
              </a:tabLst>
            </a:pP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 	selkeästi erottuvat laadulliset kriteerit, jotka eivät limity.</a:t>
            </a:r>
          </a:p>
          <a:p>
            <a:pPr marL="0">
              <a:lnSpc>
                <a:spcPts val="2700"/>
              </a:lnSpc>
              <a:tabLst>
                <a:tab pos="552450" algn="l"/>
              </a:tabLst>
            </a:pPr>
            <a:r>
              <a:rPr lang="tg-Cyrl-TJ" sz="1330" baseline="0" b="0" i="0" dirty="0" spc="0">
                <a:solidFill>
                  <a:srgbClr val="0329D6"/>
                </a:solidFill>
                <a:latin typeface="Verdana" pitchFamily="0" charset="1"/>
              </a:rPr>
              <a:t>o	</a:t>
            </a:r>
            <a:r>
              <a:rPr lang="tg-Cyrl-TJ" sz="2878" baseline="-12122" b="0" i="0" dirty="0" spc="0">
                <a:solidFill>
                  <a:srgbClr val="000000"/>
                </a:solidFill>
                <a:latin typeface="Verdana" pitchFamily="0" charset="1"/>
              </a:rPr>
              <a:t>Kategoriat sisältävät käsitysten erityispiirteet sekä </a:t>
            </a:r>
          </a:p>
        </p:txBody>
      </p:sp>
      <p:sp>
        <p:nvSpPr>
          <p:cNvPr id="286" name="Rectangle 286"/>
          <p:cNvSpPr/>
          <p:nvPr/>
        </p:nvSpPr>
        <p:spPr>
          <a:xfrm rot="0" flipH="0" flipV="0">
            <a:off x="1759902" y="4942371"/>
            <a:ext cx="4322044" cy="3518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lainauksia empiirisestä aineistosta. </a:t>
            </a:r>
          </a:p>
        </p:txBody>
      </p:sp>
      <p:sp>
        <p:nvSpPr>
          <p:cNvPr id="287" name="Rectangle 287"/>
          <p:cNvSpPr/>
          <p:nvPr/>
        </p:nvSpPr>
        <p:spPr>
          <a:xfrm rot="0" flipH="0" flipV="0">
            <a:off x="1207452" y="5268720"/>
            <a:ext cx="7049862" cy="3810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552450" algn="l"/>
              </a:tabLst>
            </a:pPr>
            <a:r>
              <a:rPr lang="tg-Cyrl-TJ" sz="1330" baseline="0" b="0" i="0" dirty="0" spc="0">
                <a:solidFill>
                  <a:srgbClr val="0329D6"/>
                </a:solidFill>
                <a:latin typeface="Verdana" pitchFamily="0" charset="1"/>
              </a:rPr>
              <a:t>o	</a:t>
            </a:r>
            <a:r>
              <a:rPr lang="tg-Cyrl-TJ" sz="2878" baseline="-12122" b="0" i="0" dirty="0" spc="0">
                <a:solidFill>
                  <a:srgbClr val="000000"/>
                </a:solidFill>
                <a:latin typeface="Verdana" pitchFamily="0" charset="1"/>
              </a:rPr>
              <a:t>Kategorioiden sisältöjen aukikirjoittaminen helpottaa </a:t>
            </a:r>
          </a:p>
        </p:txBody>
      </p:sp>
      <p:sp>
        <p:nvSpPr>
          <p:cNvPr id="288" name="Rectangle 288"/>
          <p:cNvSpPr/>
          <p:nvPr/>
        </p:nvSpPr>
        <p:spPr>
          <a:xfrm rot="0" flipH="0" flipV="0">
            <a:off x="1759902" y="5551971"/>
            <a:ext cx="6995552" cy="8852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kategorioiden välisten suhteiden kuvaamista. Samalla se </a:t>
            </a:r>
          </a:p>
          <a:p>
            <a:pPr marL="0">
              <a:lnSpc>
                <a:spcPts val="2100"/>
              </a:lnSpc>
            </a:pP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toimii pohjana kuvauskategoriajärjestelmän tai </a:t>
            </a:r>
          </a:p>
          <a:p>
            <a:pPr marL="0">
              <a:lnSpc>
                <a:spcPts val="2100"/>
              </a:lnSpc>
            </a:pP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tulosalueen luomiselle. </a:t>
            </a:r>
          </a:p>
        </p:txBody>
      </p:sp>
      <p:sp>
        <p:nvSpPr>
          <p:cNvPr id="289" name="Rectangle 289"/>
          <p:cNvSpPr/>
          <p:nvPr/>
        </p:nvSpPr>
        <p:spPr>
          <a:xfrm rot="0" flipH="0" flipV="0">
            <a:off x="88900" y="6875273"/>
            <a:ext cx="1268059" cy="18287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00" baseline="0" b="0" i="0" dirty="0" spc="0">
                <a:solidFill>
                  <a:srgbClr val="000000"/>
                </a:solidFill>
                <a:latin typeface="Arial" pitchFamily="0" charset="1"/>
              </a:rPr>
              <a:t> 14. helmikuuta 12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90" name="Freeform 290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1" name="Freeform 291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0" y="6858000"/>
                </a:lnTo>
                <a:close/>
                <a:moveTo>
                  <a:pt x="7112000" y="7112000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2" name="Freeform 292"/>
          <p:cNvSpPr/>
          <p:nvPr/>
        </p:nvSpPr>
        <p:spPr>
          <a:xfrm rot="0" flipH="0" flipV="0">
            <a:off x="-4790" y="966295"/>
            <a:ext cx="1161297" cy="2563211"/>
          </a:xfrm>
          <a:custGeom>
            <a:pathLst>
              <a:path w="1161297" h="2563211">
                <a:moveTo>
                  <a:pt x="30" y="26"/>
                </a:moveTo>
                <a:cubicBezTo>
                  <a:pt x="932249" y="493297"/>
                  <a:pt x="1161297" y="1466956"/>
                  <a:pt x="511623" y="2174752"/>
                </a:cubicBezTo>
                <a:cubicBezTo>
                  <a:pt x="372650" y="2326158"/>
                  <a:pt x="199441" y="2457669"/>
                  <a:pt x="30" y="2563185"/>
                </a:cubicBezTo>
                <a:lnTo>
                  <a:pt x="30" y="2563185"/>
                </a:lnTo>
                <a:cubicBezTo>
                  <a:pt x="20" y="2563190"/>
                  <a:pt x="10" y="2563195"/>
                  <a:pt x="0" y="2563201"/>
                </a:cubicBezTo>
                <a:lnTo>
                  <a:pt x="9" y="2563211"/>
                </a:lnTo>
                <a:lnTo>
                  <a:pt x="9" y="0"/>
                </a:lnTo>
                <a:lnTo>
                  <a:pt x="0" y="10"/>
                </a:lnTo>
                <a:cubicBezTo>
                  <a:pt x="10" y="16"/>
                  <a:pt x="20" y="21"/>
                  <a:pt x="30" y="27"/>
                </a:cubicBezTo>
                <a:close/>
                <a:moveTo>
                  <a:pt x="6150469" y="6145705"/>
                </a:moveTo>
              </a:path>
            </a:pathLst>
          </a:custGeom>
          <a:solidFill>
            <a:srgbClr val="FFD3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3" name="Freeform 293"/>
          <p:cNvSpPr/>
          <p:nvPr/>
        </p:nvSpPr>
        <p:spPr>
          <a:xfrm rot="0" flipH="0" flipV="0">
            <a:off x="-4761" y="275760"/>
            <a:ext cx="885260" cy="2602843"/>
          </a:xfrm>
          <a:custGeom>
            <a:pathLst>
              <a:path w="885260" h="2602843">
                <a:moveTo>
                  <a:pt x="23" y="17"/>
                </a:moveTo>
                <a:cubicBezTo>
                  <a:pt x="705022" y="492092"/>
                  <a:pt x="885260" y="1473658"/>
                  <a:pt x="402595" y="2192403"/>
                </a:cubicBezTo>
                <a:cubicBezTo>
                  <a:pt x="294464" y="2353424"/>
                  <a:pt x="157962" y="2492587"/>
                  <a:pt x="22" y="2602826"/>
                </a:cubicBezTo>
                <a:lnTo>
                  <a:pt x="23" y="2602826"/>
                </a:lnTo>
                <a:cubicBezTo>
                  <a:pt x="15" y="2602830"/>
                  <a:pt x="7" y="2602836"/>
                  <a:pt x="0" y="2602842"/>
                </a:cubicBezTo>
                <a:lnTo>
                  <a:pt x="1" y="2602843"/>
                </a:lnTo>
                <a:lnTo>
                  <a:pt x="1" y="0"/>
                </a:lnTo>
                <a:lnTo>
                  <a:pt x="0" y="2"/>
                </a:lnTo>
                <a:cubicBezTo>
                  <a:pt x="7" y="7"/>
                  <a:pt x="15" y="14"/>
                  <a:pt x="22" y="17"/>
                </a:cubicBezTo>
                <a:close/>
                <a:moveTo>
                  <a:pt x="6840984" y="6836240"/>
                </a:moveTo>
              </a:path>
            </a:pathLst>
          </a:custGeom>
          <a:solidFill>
            <a:srgbClr val="FF26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4" name="Freeform 294"/>
          <p:cNvSpPr/>
          <p:nvPr/>
        </p:nvSpPr>
        <p:spPr>
          <a:xfrm rot="0" flipH="0" flipV="1">
            <a:off x="1371600" y="1524000"/>
            <a:ext cx="7315200" cy="1587"/>
          </a:xfrm>
          <a:custGeom>
            <a:pathLst>
              <a:path w="7315200" h="1587">
                <a:moveTo>
                  <a:pt x="0" y="1587"/>
                </a:moveTo>
                <a:lnTo>
                  <a:pt x="7315200" y="0"/>
                </a:lnTo>
              </a:path>
            </a:pathLst>
          </a:custGeom>
          <a:noFill/>
          <a:ln w="12700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5" name="Freeform 295"/>
          <p:cNvSpPr/>
          <p:nvPr/>
        </p:nvSpPr>
        <p:spPr>
          <a:xfrm rot="0" flipH="0" flipV="0">
            <a:off x="4297480" y="1678751"/>
            <a:ext cx="1096815" cy="1071977"/>
          </a:xfrm>
          <a:custGeom>
            <a:pathLst>
              <a:path w="1096815" h="1071977">
                <a:moveTo>
                  <a:pt x="575413" y="750353"/>
                </a:moveTo>
                <a:cubicBezTo>
                  <a:pt x="434847" y="734531"/>
                  <a:pt x="292870" y="758613"/>
                  <a:pt x="163749" y="820176"/>
                </a:cubicBezTo>
                <a:lnTo>
                  <a:pt x="0" y="426312"/>
                </a:lnTo>
                <a:cubicBezTo>
                  <a:pt x="193680" y="333967"/>
                  <a:pt x="406646" y="297844"/>
                  <a:pt x="617496" y="321577"/>
                </a:cubicBezTo>
                <a:lnTo>
                  <a:pt x="617394" y="321677"/>
                </a:lnTo>
                <a:lnTo>
                  <a:pt x="649042" y="0"/>
                </a:lnTo>
                <a:lnTo>
                  <a:pt x="1096815" y="592336"/>
                </a:lnTo>
                <a:lnTo>
                  <a:pt x="543809" y="1071977"/>
                </a:lnTo>
                <a:lnTo>
                  <a:pt x="575345" y="750420"/>
                </a:lnTo>
                <a:close/>
                <a:moveTo>
                  <a:pt x="385416" y="5433249"/>
                </a:moveTo>
              </a:path>
            </a:pathLst>
          </a:custGeom>
          <a:solidFill>
            <a:srgbClr val="A8D2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6" name="Freeform 296"/>
          <p:cNvSpPr/>
          <p:nvPr/>
        </p:nvSpPr>
        <p:spPr>
          <a:xfrm rot="0" flipH="0" flipV="1">
            <a:off x="4297480" y="1678751"/>
            <a:ext cx="1096815" cy="1071977"/>
          </a:xfrm>
          <a:custGeom>
            <a:pathLst>
              <a:path w="1096815" h="1071977">
                <a:moveTo>
                  <a:pt x="575413" y="321624"/>
                </a:moveTo>
                <a:cubicBezTo>
                  <a:pt x="434847" y="337446"/>
                  <a:pt x="292870" y="313364"/>
                  <a:pt x="163749" y="251801"/>
                </a:cubicBezTo>
                <a:lnTo>
                  <a:pt x="0" y="645664"/>
                </a:lnTo>
                <a:cubicBezTo>
                  <a:pt x="193680" y="738010"/>
                  <a:pt x="406646" y="774132"/>
                  <a:pt x="617496" y="750400"/>
                </a:cubicBezTo>
                <a:lnTo>
                  <a:pt x="617394" y="750300"/>
                </a:lnTo>
                <a:lnTo>
                  <a:pt x="649042" y="1071977"/>
                </a:lnTo>
                <a:lnTo>
                  <a:pt x="1096815" y="479641"/>
                </a:lnTo>
                <a:lnTo>
                  <a:pt x="543809" y="0"/>
                </a:lnTo>
                <a:lnTo>
                  <a:pt x="575345" y="321557"/>
                </a:lnTo>
                <a:close/>
                <a:moveTo>
                  <a:pt x="-1868377" y="2750727"/>
                </a:moveTo>
                <a:moveTo>
                  <a:pt x="575413" y="321624"/>
                </a:moveTo>
              </a:path>
            </a:pathLst>
          </a:custGeom>
          <a:noFill/>
          <a:ln w="9525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7" name="Freeform 297"/>
          <p:cNvSpPr/>
          <p:nvPr/>
        </p:nvSpPr>
        <p:spPr>
          <a:xfrm rot="0" flipH="0" flipV="0">
            <a:off x="6047498" y="3041509"/>
            <a:ext cx="986835" cy="1165002"/>
          </a:xfrm>
          <a:custGeom>
            <a:pathLst>
              <a:path w="986835" h="1165002">
                <a:moveTo>
                  <a:pt x="296089" y="679556"/>
                </a:moveTo>
                <a:cubicBezTo>
                  <a:pt x="263623" y="531827"/>
                  <a:pt x="195253" y="394173"/>
                  <a:pt x="97848" y="280429"/>
                </a:cubicBezTo>
                <a:lnTo>
                  <a:pt x="393445" y="0"/>
                </a:lnTo>
                <a:cubicBezTo>
                  <a:pt x="539551" y="170615"/>
                  <a:pt x="642107" y="377095"/>
                  <a:pt x="690806" y="598690"/>
                </a:cubicBezTo>
                <a:lnTo>
                  <a:pt x="690685" y="598616"/>
                </a:lnTo>
                <a:lnTo>
                  <a:pt x="986835" y="538027"/>
                </a:lnTo>
                <a:lnTo>
                  <a:pt x="608968" y="1165002"/>
                </a:lnTo>
                <a:lnTo>
                  <a:pt x="0" y="740174"/>
                </a:lnTo>
                <a:lnTo>
                  <a:pt x="296007" y="679506"/>
                </a:lnTo>
                <a:close/>
                <a:moveTo>
                  <a:pt x="-2656563" y="4070491"/>
                </a:moveTo>
              </a:path>
            </a:pathLst>
          </a:custGeom>
          <a:solidFill>
            <a:srgbClr val="A8D200">
              <a:alpha val="10000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8" name="Freeform 298"/>
          <p:cNvSpPr/>
          <p:nvPr/>
        </p:nvSpPr>
        <p:spPr>
          <a:xfrm rot="0" flipH="0" flipV="1">
            <a:off x="6047498" y="3041510"/>
            <a:ext cx="986835" cy="1165001"/>
          </a:xfrm>
          <a:custGeom>
            <a:pathLst>
              <a:path w="986835" h="1165001">
                <a:moveTo>
                  <a:pt x="296089" y="485446"/>
                </a:moveTo>
                <a:cubicBezTo>
                  <a:pt x="263623" y="633175"/>
                  <a:pt x="195253" y="770829"/>
                  <a:pt x="97848" y="884573"/>
                </a:cubicBezTo>
                <a:lnTo>
                  <a:pt x="393445" y="1165001"/>
                </a:lnTo>
                <a:cubicBezTo>
                  <a:pt x="539551" y="994387"/>
                  <a:pt x="642107" y="787907"/>
                  <a:pt x="690806" y="566312"/>
                </a:cubicBezTo>
                <a:lnTo>
                  <a:pt x="690685" y="566386"/>
                </a:lnTo>
                <a:lnTo>
                  <a:pt x="986835" y="626975"/>
                </a:lnTo>
                <a:lnTo>
                  <a:pt x="608968" y="0"/>
                </a:lnTo>
                <a:lnTo>
                  <a:pt x="0" y="424828"/>
                </a:lnTo>
                <a:lnTo>
                  <a:pt x="296007" y="485496"/>
                </a:lnTo>
                <a:close/>
                <a:moveTo>
                  <a:pt x="-2326434" y="4206510"/>
                </a:moveTo>
                <a:moveTo>
                  <a:pt x="296089" y="485446"/>
                </a:moveTo>
              </a:path>
            </a:pathLst>
          </a:custGeom>
          <a:noFill/>
          <a:ln w="9525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9" name="Freeform 299"/>
          <p:cNvSpPr/>
          <p:nvPr/>
        </p:nvSpPr>
        <p:spPr>
          <a:xfrm rot="0" flipH="0" flipV="0">
            <a:off x="5367926" y="5290991"/>
            <a:ext cx="984928" cy="948785"/>
          </a:xfrm>
          <a:custGeom>
            <a:pathLst>
              <a:path w="984928" h="948785">
                <a:moveTo>
                  <a:pt x="328944" y="298459"/>
                </a:moveTo>
                <a:cubicBezTo>
                  <a:pt x="451964" y="228637"/>
                  <a:pt x="552671" y="125702"/>
                  <a:pt x="620945" y="0"/>
                </a:cubicBezTo>
                <a:lnTo>
                  <a:pt x="984928" y="222393"/>
                </a:lnTo>
                <a:cubicBezTo>
                  <a:pt x="882518" y="410945"/>
                  <a:pt x="731457" y="565348"/>
                  <a:pt x="546927" y="670081"/>
                </a:cubicBezTo>
                <a:lnTo>
                  <a:pt x="546950" y="669941"/>
                </a:lnTo>
                <a:lnTo>
                  <a:pt x="710423" y="948785"/>
                </a:lnTo>
                <a:lnTo>
                  <a:pt x="0" y="732770"/>
                </a:lnTo>
                <a:lnTo>
                  <a:pt x="165467" y="19683"/>
                </a:lnTo>
                <a:lnTo>
                  <a:pt x="328959" y="298366"/>
                </a:lnTo>
                <a:close/>
                <a:moveTo>
                  <a:pt x="-3845376" y="1821009"/>
                </a:moveTo>
              </a:path>
            </a:pathLst>
          </a:custGeom>
          <a:solidFill>
            <a:srgbClr val="A8D200">
              <a:alpha val="10000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0" name="Freeform 300"/>
          <p:cNvSpPr/>
          <p:nvPr/>
        </p:nvSpPr>
        <p:spPr>
          <a:xfrm rot="0" flipH="0" flipV="1">
            <a:off x="5367926" y="5290991"/>
            <a:ext cx="984928" cy="948785"/>
          </a:xfrm>
          <a:custGeom>
            <a:pathLst>
              <a:path w="984928" h="948785">
                <a:moveTo>
                  <a:pt x="328944" y="650326"/>
                </a:moveTo>
                <a:cubicBezTo>
                  <a:pt x="451964" y="720148"/>
                  <a:pt x="552671" y="823083"/>
                  <a:pt x="620945" y="948785"/>
                </a:cubicBezTo>
                <a:lnTo>
                  <a:pt x="984928" y="726392"/>
                </a:lnTo>
                <a:cubicBezTo>
                  <a:pt x="882518" y="537840"/>
                  <a:pt x="731457" y="383437"/>
                  <a:pt x="546927" y="278704"/>
                </a:cubicBezTo>
                <a:lnTo>
                  <a:pt x="546950" y="278844"/>
                </a:lnTo>
                <a:lnTo>
                  <a:pt x="710423" y="0"/>
                </a:lnTo>
                <a:lnTo>
                  <a:pt x="0" y="216016"/>
                </a:lnTo>
                <a:lnTo>
                  <a:pt x="165467" y="929102"/>
                </a:lnTo>
                <a:lnTo>
                  <a:pt x="328959" y="650419"/>
                </a:lnTo>
                <a:close/>
                <a:moveTo>
                  <a:pt x="221523" y="6239775"/>
                </a:moveTo>
                <a:moveTo>
                  <a:pt x="328944" y="650326"/>
                </a:moveTo>
              </a:path>
            </a:pathLst>
          </a:custGeom>
          <a:noFill/>
          <a:ln w="9525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1" name="Freeform 301"/>
          <p:cNvSpPr/>
          <p:nvPr/>
        </p:nvSpPr>
        <p:spPr>
          <a:xfrm rot="0" flipH="0" flipV="0">
            <a:off x="3228042" y="5247111"/>
            <a:ext cx="888788" cy="841996"/>
          </a:xfrm>
          <a:custGeom>
            <a:pathLst>
              <a:path w="888788" h="841996">
                <a:moveTo>
                  <a:pt x="514705" y="241622"/>
                </a:moveTo>
                <a:cubicBezTo>
                  <a:pt x="619124" y="337045"/>
                  <a:pt x="748142" y="401015"/>
                  <a:pt x="888788" y="427103"/>
                </a:cubicBezTo>
                <a:lnTo>
                  <a:pt x="789758" y="841996"/>
                </a:lnTo>
                <a:cubicBezTo>
                  <a:pt x="578786" y="802863"/>
                  <a:pt x="385261" y="706907"/>
                  <a:pt x="228631" y="563775"/>
                </a:cubicBezTo>
                <a:lnTo>
                  <a:pt x="228772" y="563753"/>
                </a:lnTo>
                <a:lnTo>
                  <a:pt x="14091" y="805393"/>
                </a:lnTo>
                <a:lnTo>
                  <a:pt x="0" y="62988"/>
                </a:lnTo>
                <a:lnTo>
                  <a:pt x="729318" y="0"/>
                </a:lnTo>
                <a:lnTo>
                  <a:pt x="514799" y="241609"/>
                </a:lnTo>
                <a:close/>
                <a:moveTo>
                  <a:pt x="-1604775" y="1864889"/>
                </a:moveTo>
              </a:path>
            </a:pathLst>
          </a:custGeom>
          <a:solidFill>
            <a:srgbClr val="A8D200">
              <a:alpha val="10000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2" name="Freeform 302"/>
          <p:cNvSpPr/>
          <p:nvPr/>
        </p:nvSpPr>
        <p:spPr>
          <a:xfrm rot="0" flipH="0" flipV="1">
            <a:off x="3228042" y="5247111"/>
            <a:ext cx="888788" cy="841996"/>
          </a:xfrm>
          <a:custGeom>
            <a:pathLst>
              <a:path w="888788" h="841996">
                <a:moveTo>
                  <a:pt x="514705" y="600374"/>
                </a:moveTo>
                <a:cubicBezTo>
                  <a:pt x="619124" y="504951"/>
                  <a:pt x="748142" y="440981"/>
                  <a:pt x="888788" y="414892"/>
                </a:cubicBezTo>
                <a:lnTo>
                  <a:pt x="789758" y="0"/>
                </a:lnTo>
                <a:cubicBezTo>
                  <a:pt x="578786" y="39133"/>
                  <a:pt x="385261" y="135089"/>
                  <a:pt x="228631" y="278222"/>
                </a:cubicBezTo>
                <a:lnTo>
                  <a:pt x="228772" y="278243"/>
                </a:lnTo>
                <a:lnTo>
                  <a:pt x="14091" y="36604"/>
                </a:lnTo>
                <a:lnTo>
                  <a:pt x="0" y="779008"/>
                </a:lnTo>
                <a:lnTo>
                  <a:pt x="729318" y="841996"/>
                </a:lnTo>
                <a:lnTo>
                  <a:pt x="514799" y="600388"/>
                </a:lnTo>
                <a:close/>
                <a:moveTo>
                  <a:pt x="2260690" y="6089106"/>
                </a:moveTo>
                <a:moveTo>
                  <a:pt x="514705" y="600374"/>
                </a:moveTo>
              </a:path>
            </a:pathLst>
          </a:custGeom>
          <a:noFill/>
          <a:ln w="9525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3" name="Freeform 303"/>
          <p:cNvSpPr/>
          <p:nvPr/>
        </p:nvSpPr>
        <p:spPr>
          <a:xfrm rot="0" flipH="0" flipV="0">
            <a:off x="2649217" y="2971210"/>
            <a:ext cx="917185" cy="1069186"/>
          </a:xfrm>
          <a:custGeom>
            <a:pathLst>
              <a:path w="917185" h="1069186">
                <a:moveTo>
                  <a:pt x="642013" y="576639"/>
                </a:moveTo>
                <a:cubicBezTo>
                  <a:pt x="581445" y="715239"/>
                  <a:pt x="555848" y="866790"/>
                  <a:pt x="567793" y="1016062"/>
                </a:cubicBezTo>
                <a:lnTo>
                  <a:pt x="163817" y="1069186"/>
                </a:lnTo>
                <a:cubicBezTo>
                  <a:pt x="145900" y="845278"/>
                  <a:pt x="184297" y="617950"/>
                  <a:pt x="275148" y="410052"/>
                </a:cubicBezTo>
                <a:lnTo>
                  <a:pt x="275204" y="410184"/>
                </a:lnTo>
                <a:lnTo>
                  <a:pt x="0" y="285129"/>
                </a:lnTo>
                <a:lnTo>
                  <a:pt x="674227" y="0"/>
                </a:lnTo>
                <a:lnTo>
                  <a:pt x="917185" y="701634"/>
                </a:lnTo>
                <a:lnTo>
                  <a:pt x="642051" y="576727"/>
                </a:lnTo>
                <a:close/>
                <a:moveTo>
                  <a:pt x="914934" y="4140790"/>
                </a:moveTo>
              </a:path>
            </a:pathLst>
          </a:custGeom>
          <a:solidFill>
            <a:srgbClr val="A8D200">
              <a:alpha val="10000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4" name="Freeform 304"/>
          <p:cNvSpPr/>
          <p:nvPr/>
        </p:nvSpPr>
        <p:spPr>
          <a:xfrm rot="0" flipH="0" flipV="1">
            <a:off x="2649217" y="2971210"/>
            <a:ext cx="917185" cy="1069186"/>
          </a:xfrm>
          <a:custGeom>
            <a:pathLst>
              <a:path w="917185" h="1069186">
                <a:moveTo>
                  <a:pt x="642013" y="492547"/>
                </a:moveTo>
                <a:cubicBezTo>
                  <a:pt x="581445" y="353947"/>
                  <a:pt x="555848" y="202396"/>
                  <a:pt x="567793" y="53124"/>
                </a:cubicBezTo>
                <a:lnTo>
                  <a:pt x="163817" y="0"/>
                </a:lnTo>
                <a:cubicBezTo>
                  <a:pt x="145900" y="223908"/>
                  <a:pt x="184297" y="451236"/>
                  <a:pt x="275148" y="659134"/>
                </a:cubicBezTo>
                <a:lnTo>
                  <a:pt x="275204" y="659002"/>
                </a:lnTo>
                <a:lnTo>
                  <a:pt x="0" y="784057"/>
                </a:lnTo>
                <a:lnTo>
                  <a:pt x="674227" y="1069186"/>
                </a:lnTo>
                <a:lnTo>
                  <a:pt x="917185" y="367552"/>
                </a:lnTo>
                <a:lnTo>
                  <a:pt x="642051" y="492459"/>
                </a:lnTo>
                <a:close/>
                <a:moveTo>
                  <a:pt x="898631" y="4040395"/>
                </a:moveTo>
                <a:moveTo>
                  <a:pt x="642013" y="492547"/>
                </a:moveTo>
              </a:path>
            </a:pathLst>
          </a:custGeom>
          <a:noFill/>
          <a:ln w="9525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5" name="Freeform 305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noFill/>
          <a:ln w="12700" cap="flat" cmpd="sng">
            <a:solidFill>
              <a:srgbClr val="4B4B4B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6" name="Rectangle 306"/>
          <p:cNvSpPr/>
          <p:nvPr/>
        </p:nvSpPr>
        <p:spPr>
          <a:xfrm rot="0" flipH="0" flipV="0">
            <a:off x="548639" y="6426505"/>
            <a:ext cx="7168279" cy="2221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912693" algn="l"/>
                <a:tab pos="6974472" algn="l"/>
              </a:tabLst>
            </a:pPr>
            <a:r>
              <a:rPr lang="tg-Cyrl-TJ" sz="1200" baseline="0" b="0" i="0" dirty="0" spc="0">
                <a:solidFill>
                  <a:srgbClr val="000000"/>
                </a:solidFill>
                <a:latin typeface="Verdana" pitchFamily="0" charset="1"/>
              </a:rPr>
              <a:t>02/14/2012	MK	12</a:t>
            </a:r>
          </a:p>
        </p:txBody>
      </p:sp>
      <p:sp>
        <p:nvSpPr>
          <p:cNvPr id="307" name="Rectangle 307"/>
          <p:cNvSpPr/>
          <p:nvPr/>
        </p:nvSpPr>
        <p:spPr>
          <a:xfrm rot="0" flipH="0" flipV="0">
            <a:off x="1785738" y="379619"/>
            <a:ext cx="6484111" cy="101463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1445914"/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Analyysin vaiheet ja </a:t>
            </a:r>
          </a:p>
          <a:p>
            <a:pPr marL="0">
              <a:lnSpc>
                <a:spcPts val="3700"/>
              </a:lnSpc>
            </a:pPr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kuvauskategorioiden abstraktiotasot</a:t>
            </a:r>
          </a:p>
        </p:txBody>
      </p:sp>
      <p:sp>
        <p:nvSpPr>
          <p:cNvPr id="308" name="Rectangle 308"/>
          <p:cNvSpPr/>
          <p:nvPr/>
        </p:nvSpPr>
        <p:spPr>
          <a:xfrm rot="0" flipH="0" flipV="0">
            <a:off x="3442278" y="2035209"/>
            <a:ext cx="4832866" cy="23832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00" baseline="0" b="0" i="0" dirty="0" spc="0">
                <a:solidFill>
                  <a:srgbClr val="0329D6"/>
                </a:solidFill>
                <a:latin typeface="Arial" pitchFamily="0" charset="1"/>
              </a:rPr>
              <a:t>           </a:t>
            </a:r>
            <a:r>
              <a:rPr lang="tg-Cyrl-TJ" sz="1200" baseline="0" b="0" i="0" dirty="0" spc="0">
                <a:solidFill>
                  <a:srgbClr val="000000"/>
                </a:solidFill>
                <a:latin typeface="Arial" pitchFamily="0" charset="1"/>
              </a:rPr>
              <a:t>                                          </a:t>
            </a:r>
            <a:r>
              <a:rPr lang="tg-Cyrl-TJ" sz="1400" baseline="0" b="0" i="0" dirty="0" spc="0">
                <a:solidFill>
                  <a:srgbClr val="000000"/>
                </a:solidFill>
                <a:latin typeface="Arial" pitchFamily="0" charset="1"/>
              </a:rPr>
              <a:t>3. Merkitysyksiköiden </a:t>
            </a:r>
            <a:r>
              <a:rPr lang="tg-Cyrl-TJ" sz="1400" baseline="0" b="1" i="0" dirty="0" spc="0">
                <a:solidFill>
                  <a:srgbClr val="000000"/>
                </a:solidFill>
                <a:latin typeface="Arial" pitchFamily="0" charset="1"/>
              </a:rPr>
              <a:t>ryhmittely</a:t>
            </a:r>
          </a:p>
        </p:txBody>
      </p:sp>
      <p:sp>
        <p:nvSpPr>
          <p:cNvPr id="309" name="Rectangle 309"/>
          <p:cNvSpPr/>
          <p:nvPr/>
        </p:nvSpPr>
        <p:spPr>
          <a:xfrm rot="0" flipH="0" flipV="0">
            <a:off x="3358841" y="2238409"/>
            <a:ext cx="4999593" cy="23832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400" baseline="0" b="0" i="0" dirty="0" spc="0">
                <a:solidFill>
                  <a:srgbClr val="000000"/>
                </a:solidFill>
                <a:latin typeface="Arial" pitchFamily="0" charset="1"/>
              </a:rPr>
              <a:t>                                               ensimmäisen tason kategorioiksi -</a:t>
            </a:r>
          </a:p>
        </p:txBody>
      </p:sp>
      <p:sp>
        <p:nvSpPr>
          <p:cNvPr id="310" name="Rectangle 310"/>
          <p:cNvSpPr/>
          <p:nvPr/>
        </p:nvSpPr>
        <p:spPr>
          <a:xfrm rot="0" flipH="0" flipV="0">
            <a:off x="3976453" y="2441609"/>
            <a:ext cx="3813961" cy="23832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400" baseline="0" b="0" i="0" dirty="0" spc="0">
                <a:solidFill>
                  <a:srgbClr val="000000"/>
                </a:solidFill>
                <a:latin typeface="Arial" pitchFamily="0" charset="1"/>
              </a:rPr>
              <a:t>                                               ilmausten </a:t>
            </a:r>
            <a:r>
              <a:rPr lang="tg-Cyrl-TJ" sz="1400" baseline="0" b="1" i="0" dirty="0" spc="0">
                <a:solidFill>
                  <a:srgbClr val="000000"/>
                </a:solidFill>
                <a:latin typeface="Arial" pitchFamily="0" charset="1"/>
              </a:rPr>
              <a:t>vertailu</a:t>
            </a:r>
            <a:r>
              <a:rPr lang="tg-Cyrl-TJ" sz="1400" baseline="0" b="0" i="0" dirty="0" spc="0">
                <a:solidFill>
                  <a:srgbClr val="000000"/>
                </a:solidFill>
                <a:latin typeface="Arial" pitchFamily="0" charset="1"/>
              </a:rPr>
              <a:t> </a:t>
            </a:r>
          </a:p>
        </p:txBody>
      </p:sp>
      <p:sp>
        <p:nvSpPr>
          <p:cNvPr id="311" name="Rectangle 311"/>
          <p:cNvSpPr/>
          <p:nvPr/>
        </p:nvSpPr>
        <p:spPr>
          <a:xfrm rot="0" flipH="0" flipV="0">
            <a:off x="4499912" y="2644809"/>
            <a:ext cx="2717637" cy="23832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400" baseline="0" b="0" i="0" dirty="0" spc="0">
                <a:solidFill>
                  <a:srgbClr val="000000"/>
                </a:solidFill>
                <a:latin typeface="Arial" pitchFamily="0" charset="1"/>
              </a:rPr>
              <a:t>         variaatioiden tunnistamiseksi</a:t>
            </a:r>
          </a:p>
        </p:txBody>
      </p:sp>
      <p:sp>
        <p:nvSpPr>
          <p:cNvPr id="312" name="Rectangle 312"/>
          <p:cNvSpPr/>
          <p:nvPr/>
        </p:nvSpPr>
        <p:spPr>
          <a:xfrm rot="0" flipH="0" flipV="0">
            <a:off x="5858719" y="2848009"/>
            <a:ext cx="49428" cy="23832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400" baseline="0" b="0" i="0" dirty="0" spc="0">
                <a:solidFill>
                  <a:srgbClr val="000000"/>
                </a:solidFill>
                <a:latin typeface="Arial" pitchFamily="0" charset="1"/>
              </a:rPr>
              <a:t> </a:t>
            </a:r>
          </a:p>
        </p:txBody>
      </p:sp>
      <p:sp>
        <p:nvSpPr>
          <p:cNvPr id="313" name="Rectangle 313"/>
          <p:cNvSpPr/>
          <p:nvPr/>
        </p:nvSpPr>
        <p:spPr>
          <a:xfrm rot="0" flipH="0" flipV="0">
            <a:off x="5287835" y="4304918"/>
            <a:ext cx="2460609" cy="84792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276640"/>
            <a:r>
              <a:rPr lang="tg-Cyrl-TJ" sz="1400" baseline="0" b="0" i="0" dirty="0" spc="0">
                <a:solidFill>
                  <a:srgbClr val="000000"/>
                </a:solidFill>
                <a:latin typeface="Arial" pitchFamily="0" charset="1"/>
              </a:rPr>
              <a:t> 4. Abstraktimman tason </a:t>
            </a:r>
          </a:p>
          <a:p>
            <a:pPr marL="251984">
              <a:lnSpc>
                <a:spcPts val="1600"/>
              </a:lnSpc>
            </a:pPr>
            <a:r>
              <a:rPr lang="tg-Cyrl-TJ" sz="1400" baseline="0" b="0" i="0" dirty="0" spc="0">
                <a:solidFill>
                  <a:srgbClr val="000000"/>
                </a:solidFill>
                <a:latin typeface="Arial" pitchFamily="0" charset="1"/>
              </a:rPr>
              <a:t>       </a:t>
            </a:r>
            <a:r>
              <a:rPr lang="tg-Cyrl-TJ" sz="1400" baseline="0" b="1" i="0" dirty="0" spc="0">
                <a:solidFill>
                  <a:srgbClr val="000000"/>
                </a:solidFill>
                <a:latin typeface="Arial" pitchFamily="0" charset="1"/>
              </a:rPr>
              <a:t>kuvauskategoriat</a:t>
            </a:r>
            <a:r>
              <a:rPr lang="tg-Cyrl-TJ" sz="1400" baseline="0" b="0" i="0" dirty="0" spc="0">
                <a:solidFill>
                  <a:srgbClr val="000000"/>
                </a:solidFill>
                <a:latin typeface="Arial" pitchFamily="0" charset="1"/>
              </a:rPr>
              <a:t> –</a:t>
            </a:r>
          </a:p>
          <a:p>
            <a:pPr marL="0">
              <a:lnSpc>
                <a:spcPts val="1600"/>
              </a:lnSpc>
            </a:pPr>
            <a:r>
              <a:rPr lang="tg-Cyrl-TJ" sz="1400" baseline="0" b="0" i="0" dirty="0" spc="0">
                <a:solidFill>
                  <a:srgbClr val="000000"/>
                </a:solidFill>
                <a:latin typeface="Arial" pitchFamily="0" charset="1"/>
              </a:rPr>
              <a:t>      käsitysten keskeiset piirteet</a:t>
            </a:r>
          </a:p>
          <a:p>
            <a:pPr marL="54086">
              <a:lnSpc>
                <a:spcPts val="1600"/>
              </a:lnSpc>
            </a:pPr>
            <a:r>
              <a:rPr lang="tg-Cyrl-TJ" sz="1400" baseline="0" b="0" i="0" dirty="0" spc="0">
                <a:solidFill>
                  <a:srgbClr val="000000"/>
                </a:solidFill>
                <a:latin typeface="Arial" pitchFamily="0" charset="1"/>
              </a:rPr>
              <a:t>      ja niiden sisäinen rakenne</a:t>
            </a:r>
          </a:p>
        </p:txBody>
      </p:sp>
      <p:sp>
        <p:nvSpPr>
          <p:cNvPr id="314" name="Rectangle 314"/>
          <p:cNvSpPr/>
          <p:nvPr/>
        </p:nvSpPr>
        <p:spPr>
          <a:xfrm rot="0" flipH="0" flipV="0">
            <a:off x="2617562" y="4406518"/>
            <a:ext cx="908984" cy="23832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400" baseline="0" b="0" i="0" dirty="0" spc="0">
                <a:solidFill>
                  <a:srgbClr val="000000"/>
                </a:solidFill>
                <a:latin typeface="Arial" pitchFamily="0" charset="1"/>
              </a:rPr>
              <a:t>1. Empiria -</a:t>
            </a:r>
          </a:p>
        </p:txBody>
      </p:sp>
      <p:sp>
        <p:nvSpPr>
          <p:cNvPr id="315" name="Rectangle 315"/>
          <p:cNvSpPr/>
          <p:nvPr/>
        </p:nvSpPr>
        <p:spPr>
          <a:xfrm rot="0" flipH="0" flipV="0">
            <a:off x="1604589" y="4609718"/>
            <a:ext cx="2934945" cy="44152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400" baseline="0" b="0" i="0" dirty="0" spc="0">
                <a:solidFill>
                  <a:srgbClr val="000000"/>
                </a:solidFill>
                <a:latin typeface="Arial" pitchFamily="0" charset="1"/>
              </a:rPr>
              <a:t>huolellinen aineistoon </a:t>
            </a:r>
            <a:r>
              <a:rPr lang="tg-Cyrl-TJ" sz="1400" baseline="0" b="1" i="0" dirty="0" spc="0">
                <a:solidFill>
                  <a:srgbClr val="000000"/>
                </a:solidFill>
                <a:latin typeface="Arial" pitchFamily="0" charset="1"/>
              </a:rPr>
              <a:t>tutustuminen</a:t>
            </a:r>
            <a:r>
              <a:rPr lang="tg-Cyrl-TJ" sz="1400" baseline="0" b="0" i="0" dirty="0" spc="0">
                <a:solidFill>
                  <a:srgbClr val="000000"/>
                </a:solidFill>
                <a:latin typeface="Arial" pitchFamily="0" charset="1"/>
              </a:rPr>
              <a:t>,</a:t>
            </a:r>
          </a:p>
          <a:p>
            <a:pPr marL="1101830">
              <a:lnSpc>
                <a:spcPts val="1600"/>
              </a:lnSpc>
            </a:pPr>
            <a:r>
              <a:rPr lang="tg-Cyrl-TJ" sz="1400" baseline="0" b="0" i="0" dirty="0" spc="0">
                <a:solidFill>
                  <a:srgbClr val="000000"/>
                </a:solidFill>
                <a:latin typeface="Arial" pitchFamily="0" charset="1"/>
              </a:rPr>
              <a:t>yleiskuva</a:t>
            </a:r>
          </a:p>
        </p:txBody>
      </p:sp>
      <p:sp>
        <p:nvSpPr>
          <p:cNvPr id="316" name="Rectangle 316"/>
          <p:cNvSpPr/>
          <p:nvPr/>
        </p:nvSpPr>
        <p:spPr>
          <a:xfrm rot="0" flipH="0" flipV="0">
            <a:off x="2307958" y="2238409"/>
            <a:ext cx="3865887" cy="23832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00" baseline="0" b="0" i="0" dirty="0" spc="0">
                <a:solidFill>
                  <a:srgbClr val="000000"/>
                </a:solidFill>
                <a:latin typeface="Arial" pitchFamily="0" charset="1"/>
              </a:rPr>
              <a:t>    </a:t>
            </a:r>
            <a:r>
              <a:rPr lang="tg-Cyrl-TJ" sz="1400" baseline="0" b="0" i="0" dirty="0" spc="0">
                <a:solidFill>
                  <a:srgbClr val="000000"/>
                </a:solidFill>
                <a:latin typeface="Arial" pitchFamily="0" charset="1"/>
              </a:rPr>
              <a:t>2. Merkitysyksiköiden </a:t>
            </a:r>
            <a:r>
              <a:rPr lang="tg-Cyrl-TJ" sz="1400" baseline="0" b="1" i="0" dirty="0" spc="0">
                <a:solidFill>
                  <a:srgbClr val="000000"/>
                </a:solidFill>
                <a:latin typeface="Arial" pitchFamily="0" charset="1"/>
              </a:rPr>
              <a:t>etsiminen</a:t>
            </a:r>
            <a:r>
              <a:rPr lang="tg-Cyrl-TJ" sz="1400" baseline="0" b="0" i="0" dirty="0" spc="0">
                <a:solidFill>
                  <a:srgbClr val="000000"/>
                </a:solidFill>
                <a:latin typeface="Arial" pitchFamily="0" charset="1"/>
              </a:rPr>
              <a:t> -                     </a:t>
            </a:r>
          </a:p>
        </p:txBody>
      </p:sp>
      <p:sp>
        <p:nvSpPr>
          <p:cNvPr id="317" name="Rectangle 317"/>
          <p:cNvSpPr/>
          <p:nvPr/>
        </p:nvSpPr>
        <p:spPr>
          <a:xfrm rot="0" flipH="0" flipV="0">
            <a:off x="2333129" y="2441609"/>
            <a:ext cx="3840835" cy="23832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400" baseline="0" b="0" i="0" dirty="0" spc="0">
                <a:solidFill>
                  <a:srgbClr val="000000"/>
                </a:solidFill>
                <a:latin typeface="Arial" pitchFamily="0" charset="1"/>
              </a:rPr>
              <a:t>käsitysten määrittäminen asiallisten                     </a:t>
            </a:r>
          </a:p>
        </p:txBody>
      </p:sp>
      <p:sp>
        <p:nvSpPr>
          <p:cNvPr id="318" name="Rectangle 318"/>
          <p:cNvSpPr/>
          <p:nvPr/>
        </p:nvSpPr>
        <p:spPr>
          <a:xfrm rot="0" flipH="0" flipV="0">
            <a:off x="2738041" y="2644809"/>
            <a:ext cx="3383935" cy="23832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400" baseline="0" b="0" i="0" dirty="0" spc="0">
                <a:solidFill>
                  <a:srgbClr val="000000"/>
                </a:solidFill>
                <a:latin typeface="Arial" pitchFamily="0" charset="1"/>
              </a:rPr>
              <a:t>kokonaisuuksien pohjalta</a:t>
            </a:r>
            <a:r>
              <a:rPr lang="tg-Cyrl-TJ" sz="1200" baseline="0" b="0" i="0" dirty="0" spc="0">
                <a:solidFill>
                  <a:srgbClr val="000000"/>
                </a:solidFill>
                <a:latin typeface="Arial" pitchFamily="0" charset="1"/>
              </a:rPr>
              <a:t>                                 </a:t>
            </a:r>
          </a:p>
        </p:txBody>
      </p:sp>
      <p:sp>
        <p:nvSpPr>
          <p:cNvPr id="319" name="Rectangle 319"/>
          <p:cNvSpPr/>
          <p:nvPr/>
        </p:nvSpPr>
        <p:spPr>
          <a:xfrm rot="0" flipH="0" flipV="0">
            <a:off x="4731528" y="5662198"/>
            <a:ext cx="127132" cy="20427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00" baseline="0" b="0" i="0" dirty="0" spc="0">
                <a:solidFill>
                  <a:srgbClr val="000000"/>
                </a:solidFill>
                <a:latin typeface="Arial" pitchFamily="0" charset="1"/>
              </a:rPr>
              <a:t>5.</a:t>
            </a:r>
          </a:p>
        </p:txBody>
      </p:sp>
      <p:sp>
        <p:nvSpPr>
          <p:cNvPr id="320" name="Rectangle 320"/>
          <p:cNvSpPr/>
          <p:nvPr/>
        </p:nvSpPr>
        <p:spPr>
          <a:xfrm rot="0" flipH="0" flipV="0">
            <a:off x="4027894" y="5836736"/>
            <a:ext cx="1682617" cy="44152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00" baseline="0" b="0" i="0" dirty="0" spc="0">
                <a:solidFill>
                  <a:srgbClr val="000000"/>
                </a:solidFill>
                <a:latin typeface="Arial" pitchFamily="0" charset="1"/>
              </a:rPr>
              <a:t> </a:t>
            </a:r>
            <a:r>
              <a:rPr lang="tg-Cyrl-TJ" sz="1400" baseline="0" b="1" i="0" dirty="0" spc="0">
                <a:solidFill>
                  <a:srgbClr val="000000"/>
                </a:solidFill>
                <a:latin typeface="Arial" pitchFamily="0" charset="1"/>
              </a:rPr>
              <a:t>Kuvauskategoria-   </a:t>
            </a:r>
          </a:p>
          <a:p>
            <a:pPr marL="302629">
              <a:lnSpc>
                <a:spcPts val="1600"/>
              </a:lnSpc>
            </a:pPr>
            <a:r>
              <a:rPr lang="tg-Cyrl-TJ" sz="1400" baseline="0" b="1" i="0" dirty="0" spc="0">
                <a:solidFill>
                  <a:srgbClr val="000000"/>
                </a:solidFill>
                <a:latin typeface="Arial" pitchFamily="0" charset="1"/>
              </a:rPr>
              <a:t>järjestelmä</a:t>
            </a:r>
          </a:p>
        </p:txBody>
      </p:sp>
      <p:sp>
        <p:nvSpPr>
          <p:cNvPr id="321" name="Rectangle 321"/>
          <p:cNvSpPr/>
          <p:nvPr/>
        </p:nvSpPr>
        <p:spPr>
          <a:xfrm rot="0" flipH="0" flipV="0">
            <a:off x="3895660" y="6243136"/>
            <a:ext cx="1798944" cy="23832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400" baseline="0" b="0" i="0" dirty="0" spc="0">
                <a:solidFill>
                  <a:srgbClr val="000000"/>
                </a:solidFill>
                <a:latin typeface="Arial" pitchFamily="0" charset="1"/>
              </a:rPr>
              <a:t>(tulosalueen luominen)</a:t>
            </a:r>
          </a:p>
        </p:txBody>
      </p:sp>
      <p:sp>
        <p:nvSpPr>
          <p:cNvPr id="322" name="Rectangle 322"/>
          <p:cNvSpPr/>
          <p:nvPr/>
        </p:nvSpPr>
        <p:spPr>
          <a:xfrm rot="0" flipH="0" flipV="0">
            <a:off x="88900" y="6875273"/>
            <a:ext cx="1268059" cy="18287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00" baseline="0" b="0" i="0" dirty="0" spc="0">
                <a:solidFill>
                  <a:srgbClr val="000000"/>
                </a:solidFill>
                <a:latin typeface="Arial" pitchFamily="0" charset="1"/>
              </a:rPr>
              <a:t> 14. helmikuuta 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323" name="Freeform 323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4" name="Freeform 324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0" y="6858000"/>
                </a:lnTo>
                <a:close/>
                <a:moveTo>
                  <a:pt x="7112000" y="7112000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5" name="Freeform 325"/>
          <p:cNvSpPr/>
          <p:nvPr/>
        </p:nvSpPr>
        <p:spPr>
          <a:xfrm rot="0" flipH="0" flipV="0">
            <a:off x="-4790" y="966295"/>
            <a:ext cx="1161297" cy="2563211"/>
          </a:xfrm>
          <a:custGeom>
            <a:pathLst>
              <a:path w="1161297" h="2563211">
                <a:moveTo>
                  <a:pt x="30" y="26"/>
                </a:moveTo>
                <a:cubicBezTo>
                  <a:pt x="932249" y="493297"/>
                  <a:pt x="1161297" y="1466956"/>
                  <a:pt x="511623" y="2174752"/>
                </a:cubicBezTo>
                <a:cubicBezTo>
                  <a:pt x="372650" y="2326158"/>
                  <a:pt x="199441" y="2457669"/>
                  <a:pt x="30" y="2563185"/>
                </a:cubicBezTo>
                <a:lnTo>
                  <a:pt x="30" y="2563185"/>
                </a:lnTo>
                <a:cubicBezTo>
                  <a:pt x="20" y="2563190"/>
                  <a:pt x="10" y="2563195"/>
                  <a:pt x="0" y="2563201"/>
                </a:cubicBezTo>
                <a:lnTo>
                  <a:pt x="9" y="2563211"/>
                </a:lnTo>
                <a:lnTo>
                  <a:pt x="9" y="0"/>
                </a:lnTo>
                <a:lnTo>
                  <a:pt x="0" y="10"/>
                </a:lnTo>
                <a:cubicBezTo>
                  <a:pt x="10" y="16"/>
                  <a:pt x="20" y="21"/>
                  <a:pt x="30" y="27"/>
                </a:cubicBezTo>
                <a:close/>
                <a:moveTo>
                  <a:pt x="6150469" y="6145705"/>
                </a:moveTo>
              </a:path>
            </a:pathLst>
          </a:custGeom>
          <a:solidFill>
            <a:srgbClr val="FFD3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6" name="Freeform 326"/>
          <p:cNvSpPr/>
          <p:nvPr/>
        </p:nvSpPr>
        <p:spPr>
          <a:xfrm rot="0" flipH="0" flipV="0">
            <a:off x="-4761" y="275760"/>
            <a:ext cx="885260" cy="2602843"/>
          </a:xfrm>
          <a:custGeom>
            <a:pathLst>
              <a:path w="885260" h="2602843">
                <a:moveTo>
                  <a:pt x="23" y="17"/>
                </a:moveTo>
                <a:cubicBezTo>
                  <a:pt x="705022" y="492092"/>
                  <a:pt x="885260" y="1473658"/>
                  <a:pt x="402595" y="2192403"/>
                </a:cubicBezTo>
                <a:cubicBezTo>
                  <a:pt x="294464" y="2353424"/>
                  <a:pt x="157962" y="2492587"/>
                  <a:pt x="22" y="2602826"/>
                </a:cubicBezTo>
                <a:lnTo>
                  <a:pt x="23" y="2602826"/>
                </a:lnTo>
                <a:cubicBezTo>
                  <a:pt x="15" y="2602830"/>
                  <a:pt x="7" y="2602836"/>
                  <a:pt x="0" y="2602842"/>
                </a:cubicBezTo>
                <a:lnTo>
                  <a:pt x="1" y="2602843"/>
                </a:lnTo>
                <a:lnTo>
                  <a:pt x="1" y="0"/>
                </a:lnTo>
                <a:lnTo>
                  <a:pt x="0" y="2"/>
                </a:lnTo>
                <a:cubicBezTo>
                  <a:pt x="7" y="7"/>
                  <a:pt x="15" y="14"/>
                  <a:pt x="22" y="17"/>
                </a:cubicBezTo>
                <a:close/>
                <a:moveTo>
                  <a:pt x="6840984" y="6836240"/>
                </a:moveTo>
              </a:path>
            </a:pathLst>
          </a:custGeom>
          <a:solidFill>
            <a:srgbClr val="FF26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7" name="Freeform 327"/>
          <p:cNvSpPr/>
          <p:nvPr/>
        </p:nvSpPr>
        <p:spPr>
          <a:xfrm rot="0" flipH="0" flipV="1">
            <a:off x="1371600" y="1524000"/>
            <a:ext cx="7315200" cy="1587"/>
          </a:xfrm>
          <a:custGeom>
            <a:pathLst>
              <a:path w="7315200" h="1587">
                <a:moveTo>
                  <a:pt x="0" y="1587"/>
                </a:moveTo>
                <a:lnTo>
                  <a:pt x="7315200" y="0"/>
                </a:lnTo>
              </a:path>
            </a:pathLst>
          </a:custGeom>
          <a:noFill/>
          <a:ln w="12700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8" name="Freeform 328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noFill/>
          <a:ln w="12700" cap="flat" cmpd="sng">
            <a:solidFill>
              <a:srgbClr val="4B4B4B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9" name="Rectangle 329"/>
          <p:cNvSpPr/>
          <p:nvPr/>
        </p:nvSpPr>
        <p:spPr>
          <a:xfrm rot="0" flipH="0" flipV="0">
            <a:off x="548639" y="6426505"/>
            <a:ext cx="7168279" cy="2221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912693" algn="l"/>
                <a:tab pos="6974472" algn="l"/>
              </a:tabLst>
            </a:pPr>
            <a:r>
              <a:rPr lang="tg-Cyrl-TJ" sz="1200" baseline="0" b="0" i="0" dirty="0" spc="0">
                <a:solidFill>
                  <a:srgbClr val="000000"/>
                </a:solidFill>
                <a:latin typeface="Verdana" pitchFamily="0" charset="1"/>
              </a:rPr>
              <a:t>02/14/2012	MK	13</a:t>
            </a:r>
          </a:p>
        </p:txBody>
      </p:sp>
      <p:sp>
        <p:nvSpPr>
          <p:cNvPr id="330" name="Rectangle 330"/>
          <p:cNvSpPr/>
          <p:nvPr/>
        </p:nvSpPr>
        <p:spPr>
          <a:xfrm rot="0" flipH="0" flipV="0">
            <a:off x="1461452" y="379619"/>
            <a:ext cx="6699056" cy="101463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6360281" algn="l"/>
              </a:tabLst>
            </a:pPr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     Tutkimuksen luotettavuus ja  	   </a:t>
            </a:r>
          </a:p>
          <a:p>
            <a:pPr marL="0">
              <a:lnSpc>
                <a:spcPts val="3700"/>
              </a:lnSpc>
              <a:tabLst>
                <a:tab pos="873760" algn="l"/>
              </a:tabLst>
            </a:pPr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 	 fenomenografian kritiikki</a:t>
            </a:r>
          </a:p>
        </p:txBody>
      </p:sp>
      <p:sp>
        <p:nvSpPr>
          <p:cNvPr id="331" name="Rectangle 331"/>
          <p:cNvSpPr/>
          <p:nvPr/>
        </p:nvSpPr>
        <p:spPr>
          <a:xfrm rot="0" flipH="0" flipV="0">
            <a:off x="1461452" y="1761046"/>
            <a:ext cx="4045432" cy="37033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Tulkintojen aineistouskollisuus  </a:t>
            </a:r>
          </a:p>
        </p:txBody>
      </p:sp>
      <p:sp>
        <p:nvSpPr>
          <p:cNvPr id="332" name="Rectangle 332"/>
          <p:cNvSpPr/>
          <p:nvPr/>
        </p:nvSpPr>
        <p:spPr>
          <a:xfrm rot="0" flipH="0" flipV="0">
            <a:off x="1461452" y="2081671"/>
            <a:ext cx="6984110" cy="40530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400" baseline="0" b="0" i="0" dirty="0" spc="1452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3030" baseline="-13769" b="0" i="0" dirty="0" spc="0">
                <a:solidFill>
                  <a:srgbClr val="000000"/>
                </a:solidFill>
                <a:latin typeface="Verdana" pitchFamily="0" charset="1"/>
              </a:rPr>
              <a:t>Jokainen haastattelu tulee voida sijoittaa kategoria-</a:t>
            </a:r>
          </a:p>
        </p:txBody>
      </p:sp>
      <p:sp>
        <p:nvSpPr>
          <p:cNvPr id="333" name="Rectangle 333"/>
          <p:cNvSpPr/>
          <p:nvPr/>
        </p:nvSpPr>
        <p:spPr>
          <a:xfrm rot="0" flipH="0" flipV="0">
            <a:off x="1461452" y="2396046"/>
            <a:ext cx="6698031" cy="70365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34290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järjestelmään (kategoriajärjestelmän riittävyys).</a:t>
            </a:r>
          </a:p>
          <a:p>
            <a:pPr marL="0">
              <a:lnSpc>
                <a:spcPts val="2900"/>
              </a:lnSpc>
            </a:pPr>
            <a:r>
              <a:rPr lang="tg-Cyrl-TJ" sz="1400" baseline="0" b="0" i="0" dirty="0" spc="1452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3030" baseline="-13769" b="0" i="0" dirty="0" spc="0">
                <a:solidFill>
                  <a:srgbClr val="000000"/>
                </a:solidFill>
                <a:latin typeface="Verdana" pitchFamily="0" charset="1"/>
              </a:rPr>
              <a:t>Tutkijan tulee olla uskollinen aineiston käsitysten </a:t>
            </a:r>
          </a:p>
        </p:txBody>
      </p:sp>
      <p:sp>
        <p:nvSpPr>
          <p:cNvPr id="334" name="Rectangle 334"/>
          <p:cNvSpPr/>
          <p:nvPr/>
        </p:nvSpPr>
        <p:spPr>
          <a:xfrm rot="0" flipH="0" flipV="0">
            <a:off x="1804352" y="3031046"/>
            <a:ext cx="6281394" cy="37033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eroavuuksille (erilaisten käsitysten edustavuus). </a:t>
            </a:r>
          </a:p>
        </p:txBody>
      </p:sp>
      <p:sp>
        <p:nvSpPr>
          <p:cNvPr id="335" name="Rectangle 335"/>
          <p:cNvSpPr/>
          <p:nvPr/>
        </p:nvSpPr>
        <p:spPr>
          <a:xfrm rot="0" flipH="0" flipV="0">
            <a:off x="1461452" y="3754946"/>
            <a:ext cx="4677816" cy="37033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Käsitysten määrä ja ylihistoriallisuus</a:t>
            </a:r>
          </a:p>
        </p:txBody>
      </p:sp>
      <p:sp>
        <p:nvSpPr>
          <p:cNvPr id="336" name="Rectangle 336"/>
          <p:cNvSpPr/>
          <p:nvPr/>
        </p:nvSpPr>
        <p:spPr>
          <a:xfrm rot="0" flipH="0" flipV="0">
            <a:off x="1461452" y="4088271"/>
            <a:ext cx="7210780" cy="7386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400" baseline="0" b="0" i="0" dirty="0" spc="1452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3030" baseline="-13769" b="0" i="0" dirty="0" spc="0">
                <a:solidFill>
                  <a:srgbClr val="000000"/>
                </a:solidFill>
                <a:latin typeface="Verdana" pitchFamily="0" charset="1"/>
              </a:rPr>
              <a:t>Kategoriat ovat viime kädessä tutkijan päätettävissä.</a:t>
            </a:r>
          </a:p>
          <a:p>
            <a:pPr marL="0">
              <a:lnSpc>
                <a:spcPts val="2900"/>
              </a:lnSpc>
            </a:pPr>
            <a:r>
              <a:rPr lang="tg-Cyrl-TJ" sz="1400" baseline="0" b="0" i="0" dirty="0" spc="1452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3030" baseline="-13769" b="0" i="0" dirty="0" spc="0">
                <a:solidFill>
                  <a:srgbClr val="000000"/>
                </a:solidFill>
                <a:latin typeface="Verdana" pitchFamily="0" charset="1"/>
              </a:rPr>
              <a:t>Rajallisuutta ei tule ymmärtää ylihistoriallisesti siten, </a:t>
            </a:r>
          </a:p>
        </p:txBody>
      </p:sp>
      <p:sp>
        <p:nvSpPr>
          <p:cNvPr id="337" name="Rectangle 337"/>
          <p:cNvSpPr/>
          <p:nvPr/>
        </p:nvSpPr>
        <p:spPr>
          <a:xfrm rot="0" flipH="0" flipV="0">
            <a:off x="1804352" y="4758246"/>
            <a:ext cx="7023506" cy="6497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että kategorioiden kokonaisuus olisi ajasta ja paikasta </a:t>
            </a:r>
          </a:p>
          <a:p>
            <a:pPr marL="0">
              <a:lnSpc>
                <a:spcPts val="2200"/>
              </a:lnSpc>
            </a:pPr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riippumatonta. </a:t>
            </a:r>
          </a:p>
        </p:txBody>
      </p:sp>
      <p:sp>
        <p:nvSpPr>
          <p:cNvPr id="338" name="Rectangle 338"/>
          <p:cNvSpPr/>
          <p:nvPr/>
        </p:nvSpPr>
        <p:spPr>
          <a:xfrm rot="0" flipH="0" flipV="0">
            <a:off x="1461452" y="5358271"/>
            <a:ext cx="7417307" cy="68470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400" baseline="0" b="0" i="0" dirty="0" spc="1452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3030" baseline="-13769" b="0" i="0" dirty="0" spc="0">
                <a:solidFill>
                  <a:srgbClr val="000000"/>
                </a:solidFill>
                <a:latin typeface="Verdana" pitchFamily="0" charset="1"/>
              </a:rPr>
              <a:t>Tietyssä yhteisössä tai kulttuurissa on tiettynä </a:t>
            </a:r>
          </a:p>
          <a:p>
            <a:pPr marL="342900">
              <a:lnSpc>
                <a:spcPts val="2200"/>
              </a:lnSpc>
            </a:pPr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ajankohtana voimassa rajallinen määrä erilaisia tapoja </a:t>
            </a:r>
          </a:p>
        </p:txBody>
      </p:sp>
      <p:sp>
        <p:nvSpPr>
          <p:cNvPr id="339" name="Rectangle 339"/>
          <p:cNvSpPr/>
          <p:nvPr/>
        </p:nvSpPr>
        <p:spPr>
          <a:xfrm rot="0" flipH="0" flipV="0">
            <a:off x="1804352" y="5936196"/>
            <a:ext cx="2607710" cy="38884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käsittää jokin ilmiö.</a:t>
            </a:r>
            <a:r>
              <a:rPr lang="tg-Cyrl-TJ" sz="2100" baseline="0" b="0" i="0" dirty="0" spc="0">
                <a:solidFill>
                  <a:srgbClr val="000000"/>
                </a:solidFill>
                <a:latin typeface="Verdana" pitchFamily="0" charset="1"/>
              </a:rPr>
              <a:t> </a:t>
            </a:r>
          </a:p>
        </p:txBody>
      </p:sp>
      <p:sp>
        <p:nvSpPr>
          <p:cNvPr id="340" name="Rectangle 340"/>
          <p:cNvSpPr/>
          <p:nvPr/>
        </p:nvSpPr>
        <p:spPr>
          <a:xfrm rot="0" flipH="0" flipV="0">
            <a:off x="88900" y="6875273"/>
            <a:ext cx="1268059" cy="18287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00" baseline="0" b="0" i="0" dirty="0" spc="0">
                <a:solidFill>
                  <a:srgbClr val="000000"/>
                </a:solidFill>
                <a:latin typeface="Arial" pitchFamily="0" charset="1"/>
              </a:rPr>
              <a:t> 14. helmikuuta 12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341" name="Freeform 341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2" name="Freeform 342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0" y="6858000"/>
                </a:lnTo>
                <a:close/>
                <a:moveTo>
                  <a:pt x="7112000" y="7112000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3" name="Freeform 343"/>
          <p:cNvSpPr/>
          <p:nvPr/>
        </p:nvSpPr>
        <p:spPr>
          <a:xfrm rot="0" flipH="0" flipV="0">
            <a:off x="-4790" y="966295"/>
            <a:ext cx="1161297" cy="2563211"/>
          </a:xfrm>
          <a:custGeom>
            <a:pathLst>
              <a:path w="1161297" h="2563211">
                <a:moveTo>
                  <a:pt x="30" y="26"/>
                </a:moveTo>
                <a:cubicBezTo>
                  <a:pt x="932249" y="493297"/>
                  <a:pt x="1161297" y="1466956"/>
                  <a:pt x="511623" y="2174752"/>
                </a:cubicBezTo>
                <a:cubicBezTo>
                  <a:pt x="372650" y="2326158"/>
                  <a:pt x="199441" y="2457669"/>
                  <a:pt x="30" y="2563185"/>
                </a:cubicBezTo>
                <a:lnTo>
                  <a:pt x="30" y="2563185"/>
                </a:lnTo>
                <a:cubicBezTo>
                  <a:pt x="20" y="2563190"/>
                  <a:pt x="10" y="2563195"/>
                  <a:pt x="0" y="2563201"/>
                </a:cubicBezTo>
                <a:lnTo>
                  <a:pt x="9" y="2563211"/>
                </a:lnTo>
                <a:lnTo>
                  <a:pt x="9" y="0"/>
                </a:lnTo>
                <a:lnTo>
                  <a:pt x="0" y="10"/>
                </a:lnTo>
                <a:cubicBezTo>
                  <a:pt x="10" y="16"/>
                  <a:pt x="20" y="21"/>
                  <a:pt x="30" y="27"/>
                </a:cubicBezTo>
                <a:close/>
                <a:moveTo>
                  <a:pt x="6150469" y="6145705"/>
                </a:moveTo>
              </a:path>
            </a:pathLst>
          </a:custGeom>
          <a:solidFill>
            <a:srgbClr val="FFD3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4" name="Freeform 344"/>
          <p:cNvSpPr/>
          <p:nvPr/>
        </p:nvSpPr>
        <p:spPr>
          <a:xfrm rot="0" flipH="0" flipV="0">
            <a:off x="-4761" y="275760"/>
            <a:ext cx="885260" cy="2602843"/>
          </a:xfrm>
          <a:custGeom>
            <a:pathLst>
              <a:path w="885260" h="2602843">
                <a:moveTo>
                  <a:pt x="23" y="17"/>
                </a:moveTo>
                <a:cubicBezTo>
                  <a:pt x="705022" y="492092"/>
                  <a:pt x="885260" y="1473658"/>
                  <a:pt x="402595" y="2192403"/>
                </a:cubicBezTo>
                <a:cubicBezTo>
                  <a:pt x="294464" y="2353424"/>
                  <a:pt x="157962" y="2492587"/>
                  <a:pt x="22" y="2602826"/>
                </a:cubicBezTo>
                <a:lnTo>
                  <a:pt x="23" y="2602826"/>
                </a:lnTo>
                <a:cubicBezTo>
                  <a:pt x="15" y="2602830"/>
                  <a:pt x="7" y="2602836"/>
                  <a:pt x="0" y="2602842"/>
                </a:cubicBezTo>
                <a:lnTo>
                  <a:pt x="1" y="2602843"/>
                </a:lnTo>
                <a:lnTo>
                  <a:pt x="1" y="0"/>
                </a:lnTo>
                <a:lnTo>
                  <a:pt x="0" y="2"/>
                </a:lnTo>
                <a:cubicBezTo>
                  <a:pt x="7" y="7"/>
                  <a:pt x="15" y="14"/>
                  <a:pt x="22" y="17"/>
                </a:cubicBezTo>
                <a:close/>
                <a:moveTo>
                  <a:pt x="6840984" y="6836240"/>
                </a:moveTo>
              </a:path>
            </a:pathLst>
          </a:custGeom>
          <a:solidFill>
            <a:srgbClr val="FF26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5" name="Freeform 345"/>
          <p:cNvSpPr/>
          <p:nvPr/>
        </p:nvSpPr>
        <p:spPr>
          <a:xfrm rot="0" flipH="0" flipV="1">
            <a:off x="1371600" y="1524000"/>
            <a:ext cx="7315200" cy="1587"/>
          </a:xfrm>
          <a:custGeom>
            <a:pathLst>
              <a:path w="7315200" h="1587">
                <a:moveTo>
                  <a:pt x="0" y="1587"/>
                </a:moveTo>
                <a:lnTo>
                  <a:pt x="7315200" y="0"/>
                </a:lnTo>
              </a:path>
            </a:pathLst>
          </a:custGeom>
          <a:noFill/>
          <a:ln w="12700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6" name="Freeform 346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noFill/>
          <a:ln w="12700" cap="flat" cmpd="sng">
            <a:solidFill>
              <a:srgbClr val="4B4B4B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7" name="Rectangle 347"/>
          <p:cNvSpPr/>
          <p:nvPr/>
        </p:nvSpPr>
        <p:spPr>
          <a:xfrm rot="0" flipH="0" flipV="0">
            <a:off x="548639" y="6426505"/>
            <a:ext cx="7168279" cy="2221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912693" algn="l"/>
                <a:tab pos="6974472" algn="l"/>
              </a:tabLst>
            </a:pPr>
            <a:r>
              <a:rPr lang="tg-Cyrl-TJ" sz="1200" baseline="0" b="0" i="0" dirty="0" spc="0">
                <a:solidFill>
                  <a:srgbClr val="000000"/>
                </a:solidFill>
                <a:latin typeface="Verdana" pitchFamily="0" charset="1"/>
              </a:rPr>
              <a:t>02/14/2012	MK	14</a:t>
            </a:r>
          </a:p>
        </p:txBody>
      </p:sp>
      <p:sp>
        <p:nvSpPr>
          <p:cNvPr id="348" name="Rectangle 348"/>
          <p:cNvSpPr/>
          <p:nvPr/>
        </p:nvSpPr>
        <p:spPr>
          <a:xfrm rot="0" flipH="0" flipV="0">
            <a:off x="1461452" y="379619"/>
            <a:ext cx="5805464" cy="101463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     Tutkimuksen luotettavuus ja  </a:t>
            </a:r>
          </a:p>
          <a:p>
            <a:pPr marL="0">
              <a:lnSpc>
                <a:spcPts val="3700"/>
              </a:lnSpc>
            </a:pPr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         fenomenografian kritiikki</a:t>
            </a:r>
          </a:p>
        </p:txBody>
      </p:sp>
      <p:sp>
        <p:nvSpPr>
          <p:cNvPr id="349" name="Rectangle 349"/>
          <p:cNvSpPr/>
          <p:nvPr/>
        </p:nvSpPr>
        <p:spPr>
          <a:xfrm rot="0" flipH="0" flipV="0">
            <a:off x="1461452" y="1815021"/>
            <a:ext cx="3844569" cy="37033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Kategorioiden selkeä erillisyys</a:t>
            </a:r>
          </a:p>
        </p:txBody>
      </p:sp>
      <p:sp>
        <p:nvSpPr>
          <p:cNvPr id="350" name="Rectangle 350"/>
          <p:cNvSpPr/>
          <p:nvPr/>
        </p:nvSpPr>
        <p:spPr>
          <a:xfrm rot="0" flipH="0" flipV="0">
            <a:off x="1461452" y="2110246"/>
            <a:ext cx="6536537" cy="73550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400" baseline="0" b="0" i="0" dirty="0" spc="1452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3030" baseline="-13769" b="0" i="0" dirty="0" spc="0">
                <a:solidFill>
                  <a:srgbClr val="000000"/>
                </a:solidFill>
                <a:latin typeface="Verdana" pitchFamily="0" charset="1"/>
              </a:rPr>
              <a:t>Sisällöllisten erojen tulee olla niin selkeitä, ettei </a:t>
            </a:r>
          </a:p>
          <a:p>
            <a:pPr marL="0">
              <a:lnSpc>
                <a:spcPts val="2600"/>
              </a:lnSpc>
            </a:pPr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    päällekkäisyyksiä synny.</a:t>
            </a:r>
          </a:p>
        </p:txBody>
      </p:sp>
      <p:sp>
        <p:nvSpPr>
          <p:cNvPr id="351" name="Rectangle 351"/>
          <p:cNvSpPr/>
          <p:nvPr/>
        </p:nvSpPr>
        <p:spPr>
          <a:xfrm rot="0" flipH="0" flipV="0">
            <a:off x="1461452" y="2805621"/>
            <a:ext cx="89407" cy="37033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 </a:t>
            </a:r>
          </a:p>
        </p:txBody>
      </p:sp>
      <p:sp>
        <p:nvSpPr>
          <p:cNvPr id="352" name="Rectangle 352"/>
          <p:cNvSpPr/>
          <p:nvPr/>
        </p:nvSpPr>
        <p:spPr>
          <a:xfrm rot="0" flipH="0" flipV="0">
            <a:off x="1461452" y="3148521"/>
            <a:ext cx="3446932" cy="37033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Raportoinnin läpinäkyvyys </a:t>
            </a:r>
          </a:p>
        </p:txBody>
      </p:sp>
      <p:sp>
        <p:nvSpPr>
          <p:cNvPr id="353" name="Rectangle 353"/>
          <p:cNvSpPr/>
          <p:nvPr/>
        </p:nvSpPr>
        <p:spPr>
          <a:xfrm rot="0" flipH="0" flipV="0">
            <a:off x="1461452" y="3443746"/>
            <a:ext cx="6592443" cy="40530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400" baseline="0" b="0" i="0" dirty="0" spc="1452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3030" baseline="-13769" b="0" i="0" dirty="0" spc="0">
                <a:solidFill>
                  <a:srgbClr val="000000"/>
                </a:solidFill>
                <a:latin typeface="Verdana" pitchFamily="0" charset="1"/>
              </a:rPr>
              <a:t>Tutkimusprosessin seikkaperäinen kuvaus antaa </a:t>
            </a:r>
          </a:p>
        </p:txBody>
      </p:sp>
      <p:sp>
        <p:nvSpPr>
          <p:cNvPr id="354" name="Rectangle 354"/>
          <p:cNvSpPr/>
          <p:nvPr/>
        </p:nvSpPr>
        <p:spPr>
          <a:xfrm rot="0" flipH="0" flipV="0">
            <a:off x="1804352" y="3720021"/>
            <a:ext cx="6794906" cy="8529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lukijalle mahdollisuuden arvioida tutkijan huomioita, </a:t>
            </a:r>
          </a:p>
          <a:p>
            <a:pPr marL="0">
              <a:lnSpc>
                <a:spcPts val="1900"/>
              </a:lnSpc>
            </a:pPr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tulkintoja ja tutkimusprosessia: tutkimustulosten </a:t>
            </a:r>
          </a:p>
          <a:p>
            <a:pPr marL="0">
              <a:lnSpc>
                <a:spcPts val="1900"/>
              </a:lnSpc>
            </a:pPr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aitoutta, relevanssia ja yleisyyden tasoa.</a:t>
            </a:r>
          </a:p>
        </p:txBody>
      </p:sp>
      <p:sp>
        <p:nvSpPr>
          <p:cNvPr id="355" name="Rectangle 355"/>
          <p:cNvSpPr/>
          <p:nvPr/>
        </p:nvSpPr>
        <p:spPr>
          <a:xfrm rot="0" flipH="0" flipV="0">
            <a:off x="1461452" y="4545521"/>
            <a:ext cx="89407" cy="37033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 </a:t>
            </a:r>
          </a:p>
        </p:txBody>
      </p:sp>
      <p:sp>
        <p:nvSpPr>
          <p:cNvPr id="356" name="Rectangle 356"/>
          <p:cNvSpPr/>
          <p:nvPr/>
        </p:nvSpPr>
        <p:spPr>
          <a:xfrm rot="0" flipH="0" flipV="0">
            <a:off x="1461452" y="4875721"/>
            <a:ext cx="6400088" cy="10307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Teoria-empiria -suhteen pohdinta </a:t>
            </a:r>
          </a:p>
          <a:p>
            <a:pPr marL="0">
              <a:lnSpc>
                <a:spcPts val="2600"/>
              </a:lnSpc>
            </a:pPr>
            <a:r>
              <a:rPr lang="tg-Cyrl-TJ" sz="1400" baseline="0" b="0" i="0" dirty="0" spc="1452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3030" baseline="-13769" b="0" i="0" dirty="0" spc="0">
                <a:solidFill>
                  <a:srgbClr val="000000"/>
                </a:solidFill>
                <a:latin typeface="Verdana" pitchFamily="0" charset="1"/>
              </a:rPr>
              <a:t>Tutkimuskysymyksiin palautuva pohdinta liittyy</a:t>
            </a:r>
          </a:p>
          <a:p>
            <a:pPr marL="0">
              <a:lnSpc>
                <a:spcPts val="2600"/>
              </a:lnSpc>
            </a:pPr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    tutkimuksen kaikkiin vaiheisiin.</a:t>
            </a:r>
          </a:p>
        </p:txBody>
      </p:sp>
      <p:sp>
        <p:nvSpPr>
          <p:cNvPr id="357" name="Rectangle 357"/>
          <p:cNvSpPr/>
          <p:nvPr/>
        </p:nvSpPr>
        <p:spPr>
          <a:xfrm rot="0" flipH="0" flipV="0">
            <a:off x="88900" y="6875273"/>
            <a:ext cx="1268059" cy="18287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00" baseline="0" b="0" i="0" dirty="0" spc="0">
                <a:solidFill>
                  <a:srgbClr val="000000"/>
                </a:solidFill>
                <a:latin typeface="Arial" pitchFamily="0" charset="1"/>
              </a:rPr>
              <a:t> 14. helmikuuta 12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358" name="Freeform 358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9" name="Freeform 359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0" y="6858000"/>
                </a:lnTo>
                <a:close/>
                <a:moveTo>
                  <a:pt x="7112000" y="7112000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0" name="Freeform 360"/>
          <p:cNvSpPr/>
          <p:nvPr/>
        </p:nvSpPr>
        <p:spPr>
          <a:xfrm rot="0" flipH="0" flipV="0">
            <a:off x="-4790" y="966295"/>
            <a:ext cx="1161297" cy="2563211"/>
          </a:xfrm>
          <a:custGeom>
            <a:pathLst>
              <a:path w="1161297" h="2563211">
                <a:moveTo>
                  <a:pt x="30" y="26"/>
                </a:moveTo>
                <a:cubicBezTo>
                  <a:pt x="932249" y="493297"/>
                  <a:pt x="1161297" y="1466956"/>
                  <a:pt x="511623" y="2174752"/>
                </a:cubicBezTo>
                <a:cubicBezTo>
                  <a:pt x="372650" y="2326158"/>
                  <a:pt x="199441" y="2457669"/>
                  <a:pt x="30" y="2563185"/>
                </a:cubicBezTo>
                <a:lnTo>
                  <a:pt x="30" y="2563185"/>
                </a:lnTo>
                <a:cubicBezTo>
                  <a:pt x="20" y="2563190"/>
                  <a:pt x="10" y="2563195"/>
                  <a:pt x="0" y="2563201"/>
                </a:cubicBezTo>
                <a:lnTo>
                  <a:pt x="9" y="2563211"/>
                </a:lnTo>
                <a:lnTo>
                  <a:pt x="9" y="0"/>
                </a:lnTo>
                <a:lnTo>
                  <a:pt x="0" y="10"/>
                </a:lnTo>
                <a:cubicBezTo>
                  <a:pt x="10" y="16"/>
                  <a:pt x="20" y="21"/>
                  <a:pt x="30" y="27"/>
                </a:cubicBezTo>
                <a:close/>
                <a:moveTo>
                  <a:pt x="6150469" y="6145705"/>
                </a:moveTo>
              </a:path>
            </a:pathLst>
          </a:custGeom>
          <a:solidFill>
            <a:srgbClr val="FFD3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1" name="Freeform 361"/>
          <p:cNvSpPr/>
          <p:nvPr/>
        </p:nvSpPr>
        <p:spPr>
          <a:xfrm rot="0" flipH="0" flipV="0">
            <a:off x="-4761" y="275760"/>
            <a:ext cx="885260" cy="2602843"/>
          </a:xfrm>
          <a:custGeom>
            <a:pathLst>
              <a:path w="885260" h="2602843">
                <a:moveTo>
                  <a:pt x="23" y="17"/>
                </a:moveTo>
                <a:cubicBezTo>
                  <a:pt x="705022" y="492092"/>
                  <a:pt x="885260" y="1473658"/>
                  <a:pt x="402595" y="2192403"/>
                </a:cubicBezTo>
                <a:cubicBezTo>
                  <a:pt x="294464" y="2353424"/>
                  <a:pt x="157962" y="2492587"/>
                  <a:pt x="22" y="2602826"/>
                </a:cubicBezTo>
                <a:lnTo>
                  <a:pt x="23" y="2602826"/>
                </a:lnTo>
                <a:cubicBezTo>
                  <a:pt x="15" y="2602830"/>
                  <a:pt x="7" y="2602836"/>
                  <a:pt x="0" y="2602842"/>
                </a:cubicBezTo>
                <a:lnTo>
                  <a:pt x="1" y="2602843"/>
                </a:lnTo>
                <a:lnTo>
                  <a:pt x="1" y="0"/>
                </a:lnTo>
                <a:lnTo>
                  <a:pt x="0" y="2"/>
                </a:lnTo>
                <a:cubicBezTo>
                  <a:pt x="7" y="7"/>
                  <a:pt x="15" y="14"/>
                  <a:pt x="22" y="17"/>
                </a:cubicBezTo>
                <a:close/>
                <a:moveTo>
                  <a:pt x="6840984" y="6836240"/>
                </a:moveTo>
              </a:path>
            </a:pathLst>
          </a:custGeom>
          <a:solidFill>
            <a:srgbClr val="FF26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2" name="Freeform 362"/>
          <p:cNvSpPr/>
          <p:nvPr/>
        </p:nvSpPr>
        <p:spPr>
          <a:xfrm rot="0" flipH="0" flipV="1">
            <a:off x="1371600" y="1524000"/>
            <a:ext cx="7315200" cy="1587"/>
          </a:xfrm>
          <a:custGeom>
            <a:pathLst>
              <a:path w="7315200" h="1587">
                <a:moveTo>
                  <a:pt x="0" y="1587"/>
                </a:moveTo>
                <a:lnTo>
                  <a:pt x="7315200" y="0"/>
                </a:lnTo>
              </a:path>
            </a:pathLst>
          </a:custGeom>
          <a:noFill/>
          <a:ln w="12700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3" name="Freeform 363"/>
          <p:cNvSpPr/>
          <p:nvPr/>
        </p:nvSpPr>
        <p:spPr>
          <a:xfrm rot="0" flipH="0" flipV="1">
            <a:off x="3325925" y="3429595"/>
            <a:ext cx="644453" cy="404882"/>
          </a:xfrm>
          <a:custGeom>
            <a:pathLst>
              <a:path w="644453" h="404882">
                <a:moveTo>
                  <a:pt x="644453" y="0"/>
                </a:moveTo>
                <a:lnTo>
                  <a:pt x="0" y="404882"/>
                </a:lnTo>
              </a:path>
            </a:pathLst>
          </a:custGeom>
          <a:noFill/>
          <a:ln w="28575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4" name="Freeform 364"/>
          <p:cNvSpPr/>
          <p:nvPr/>
        </p:nvSpPr>
        <p:spPr>
          <a:xfrm rot="0" flipH="0" flipV="0">
            <a:off x="1787748" y="2308348"/>
            <a:ext cx="1797556" cy="1432730"/>
          </a:xfrm>
          <a:custGeom>
            <a:pathLst>
              <a:path w="1797556" h="1432730">
                <a:moveTo>
                  <a:pt x="1477782" y="254874"/>
                </a:moveTo>
                <a:cubicBezTo>
                  <a:pt x="1797556" y="509748"/>
                  <a:pt x="1797556" y="922981"/>
                  <a:pt x="1477782" y="1177856"/>
                </a:cubicBezTo>
                <a:cubicBezTo>
                  <a:pt x="1158006" y="1432730"/>
                  <a:pt x="639549" y="1432730"/>
                  <a:pt x="319775" y="1177856"/>
                </a:cubicBezTo>
                <a:cubicBezTo>
                  <a:pt x="0" y="922981"/>
                  <a:pt x="0" y="509748"/>
                  <a:pt x="319775" y="254874"/>
                </a:cubicBezTo>
                <a:cubicBezTo>
                  <a:pt x="639549" y="0"/>
                  <a:pt x="1158006" y="0"/>
                  <a:pt x="1477782" y="254874"/>
                </a:cubicBezTo>
              </a:path>
            </a:pathLst>
          </a:custGeom>
          <a:solidFill>
            <a:srgbClr val="FFD300">
              <a:alpha val="100000"/>
            </a:srgb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5" name="Freeform 365"/>
          <p:cNvSpPr/>
          <p:nvPr/>
        </p:nvSpPr>
        <p:spPr>
          <a:xfrm rot="0" flipH="0" flipV="1">
            <a:off x="1787748" y="2308347"/>
            <a:ext cx="1797556" cy="1432731"/>
          </a:xfrm>
          <a:custGeom>
            <a:pathLst>
              <a:path w="1797556" h="1432731">
                <a:moveTo>
                  <a:pt x="1477782" y="1177855"/>
                </a:moveTo>
                <a:cubicBezTo>
                  <a:pt x="1797556" y="922982"/>
                  <a:pt x="1797556" y="509749"/>
                  <a:pt x="1477782" y="254874"/>
                </a:cubicBezTo>
                <a:cubicBezTo>
                  <a:pt x="1158006" y="0"/>
                  <a:pt x="639549" y="0"/>
                  <a:pt x="319775" y="254874"/>
                </a:cubicBezTo>
                <a:cubicBezTo>
                  <a:pt x="0" y="509749"/>
                  <a:pt x="0" y="922982"/>
                  <a:pt x="319775" y="1177855"/>
                </a:cubicBezTo>
                <a:cubicBezTo>
                  <a:pt x="639549" y="1432731"/>
                  <a:pt x="1158006" y="1432731"/>
                  <a:pt x="1477782" y="1177855"/>
                </a:cubicBezTo>
              </a:path>
            </a:pathLst>
          </a:custGeom>
          <a:noFill/>
          <a:ln w="9525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6" name="Freeform 366"/>
          <p:cNvSpPr/>
          <p:nvPr/>
        </p:nvSpPr>
        <p:spPr>
          <a:xfrm rot="0" flipH="0" flipV="1">
            <a:off x="3012544" y="4386406"/>
            <a:ext cx="798616" cy="147048"/>
          </a:xfrm>
          <a:custGeom>
            <a:pathLst>
              <a:path w="798616" h="147048">
                <a:moveTo>
                  <a:pt x="798616" y="147048"/>
                </a:moveTo>
                <a:lnTo>
                  <a:pt x="0" y="0"/>
                </a:lnTo>
              </a:path>
            </a:pathLst>
          </a:custGeom>
          <a:noFill/>
          <a:ln w="28575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7" name="Freeform 367"/>
          <p:cNvSpPr/>
          <p:nvPr/>
        </p:nvSpPr>
        <p:spPr>
          <a:xfrm rot="0" flipH="0" flipV="0">
            <a:off x="1317677" y="3964135"/>
            <a:ext cx="1797556" cy="1432729"/>
          </a:xfrm>
          <a:custGeom>
            <a:pathLst>
              <a:path w="1797556" h="1432729">
                <a:moveTo>
                  <a:pt x="1477782" y="254874"/>
                </a:moveTo>
                <a:cubicBezTo>
                  <a:pt x="1797556" y="509749"/>
                  <a:pt x="1797556" y="922982"/>
                  <a:pt x="1477782" y="1177856"/>
                </a:cubicBezTo>
                <a:cubicBezTo>
                  <a:pt x="1158006" y="1432729"/>
                  <a:pt x="639550" y="1432729"/>
                  <a:pt x="319775" y="1177856"/>
                </a:cubicBezTo>
                <a:cubicBezTo>
                  <a:pt x="0" y="922982"/>
                  <a:pt x="0" y="509749"/>
                  <a:pt x="319775" y="254874"/>
                </a:cubicBezTo>
                <a:cubicBezTo>
                  <a:pt x="639550" y="0"/>
                  <a:pt x="1158006" y="0"/>
                  <a:pt x="1477782" y="254874"/>
                </a:cubicBezTo>
              </a:path>
            </a:pathLst>
          </a:custGeom>
          <a:solidFill>
            <a:srgbClr val="FFFC78">
              <a:alpha val="100000"/>
            </a:srgb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8" name="Freeform 368"/>
          <p:cNvSpPr/>
          <p:nvPr/>
        </p:nvSpPr>
        <p:spPr>
          <a:xfrm rot="0" flipH="0" flipV="1">
            <a:off x="1317677" y="3964135"/>
            <a:ext cx="1797556" cy="1432729"/>
          </a:xfrm>
          <a:custGeom>
            <a:pathLst>
              <a:path w="1797556" h="1432729">
                <a:moveTo>
                  <a:pt x="1477782" y="1177855"/>
                </a:moveTo>
                <a:cubicBezTo>
                  <a:pt x="1797556" y="922980"/>
                  <a:pt x="1797556" y="509747"/>
                  <a:pt x="1477782" y="254873"/>
                </a:cubicBezTo>
                <a:cubicBezTo>
                  <a:pt x="1158006" y="0"/>
                  <a:pt x="639550" y="0"/>
                  <a:pt x="319775" y="254873"/>
                </a:cubicBezTo>
                <a:cubicBezTo>
                  <a:pt x="0" y="509747"/>
                  <a:pt x="0" y="922980"/>
                  <a:pt x="319775" y="1177855"/>
                </a:cubicBezTo>
                <a:cubicBezTo>
                  <a:pt x="639550" y="1432729"/>
                  <a:pt x="1158006" y="1432729"/>
                  <a:pt x="1477782" y="1177855"/>
                </a:cubicBezTo>
              </a:path>
            </a:pathLst>
          </a:custGeom>
          <a:noFill/>
          <a:ln w="9525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9" name="Freeform 369"/>
          <p:cNvSpPr/>
          <p:nvPr/>
        </p:nvSpPr>
        <p:spPr>
          <a:xfrm rot="0" flipH="0" flipV="1">
            <a:off x="3899615" y="4829560"/>
            <a:ext cx="353816" cy="588188"/>
          </a:xfrm>
          <a:custGeom>
            <a:pathLst>
              <a:path w="353816" h="588188">
                <a:moveTo>
                  <a:pt x="353816" y="588188"/>
                </a:moveTo>
                <a:lnTo>
                  <a:pt x="0" y="0"/>
                </a:lnTo>
              </a:path>
            </a:pathLst>
          </a:custGeom>
          <a:noFill/>
          <a:ln w="28575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0" name="Freeform 370"/>
          <p:cNvSpPr/>
          <p:nvPr/>
        </p:nvSpPr>
        <p:spPr>
          <a:xfrm rot="0" flipH="0" flipV="0">
            <a:off x="2649546" y="5289571"/>
            <a:ext cx="1797555" cy="1432729"/>
          </a:xfrm>
          <a:custGeom>
            <a:pathLst>
              <a:path w="1797555" h="1432729">
                <a:moveTo>
                  <a:pt x="1477782" y="254874"/>
                </a:moveTo>
                <a:cubicBezTo>
                  <a:pt x="1797555" y="509749"/>
                  <a:pt x="1797555" y="922981"/>
                  <a:pt x="1477782" y="1177855"/>
                </a:cubicBezTo>
                <a:cubicBezTo>
                  <a:pt x="1158006" y="1432729"/>
                  <a:pt x="639549" y="1432729"/>
                  <a:pt x="319774" y="1177855"/>
                </a:cubicBezTo>
                <a:cubicBezTo>
                  <a:pt x="0" y="922981"/>
                  <a:pt x="0" y="509749"/>
                  <a:pt x="319774" y="254874"/>
                </a:cubicBezTo>
                <a:cubicBezTo>
                  <a:pt x="639549" y="0"/>
                  <a:pt x="1158006" y="0"/>
                  <a:pt x="1477782" y="254874"/>
                </a:cubicBezTo>
              </a:path>
            </a:pathLst>
          </a:custGeom>
          <a:solidFill>
            <a:srgbClr val="0329D6">
              <a:alpha val="15999"/>
            </a:srgb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1" name="Freeform 371"/>
          <p:cNvSpPr/>
          <p:nvPr/>
        </p:nvSpPr>
        <p:spPr>
          <a:xfrm rot="0" flipH="0" flipV="1">
            <a:off x="2649546" y="5289571"/>
            <a:ext cx="1797555" cy="1432728"/>
          </a:xfrm>
          <a:custGeom>
            <a:pathLst>
              <a:path w="1797555" h="1432728">
                <a:moveTo>
                  <a:pt x="1477782" y="1177854"/>
                </a:moveTo>
                <a:cubicBezTo>
                  <a:pt x="1797555" y="922979"/>
                  <a:pt x="1797555" y="509748"/>
                  <a:pt x="1477782" y="254873"/>
                </a:cubicBezTo>
                <a:cubicBezTo>
                  <a:pt x="1158006" y="0"/>
                  <a:pt x="639549" y="0"/>
                  <a:pt x="319774" y="254873"/>
                </a:cubicBezTo>
                <a:cubicBezTo>
                  <a:pt x="0" y="509748"/>
                  <a:pt x="0" y="922979"/>
                  <a:pt x="319774" y="1177854"/>
                </a:cubicBezTo>
                <a:cubicBezTo>
                  <a:pt x="639549" y="1432728"/>
                  <a:pt x="1158006" y="1432728"/>
                  <a:pt x="1477782" y="1177854"/>
                </a:cubicBezTo>
              </a:path>
            </a:pathLst>
          </a:custGeom>
          <a:noFill/>
          <a:ln w="9525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2" name="Freeform 372"/>
          <p:cNvSpPr/>
          <p:nvPr/>
        </p:nvSpPr>
        <p:spPr>
          <a:xfrm rot="0" flipH="0" flipV="1">
            <a:off x="4963593" y="4829560"/>
            <a:ext cx="356344" cy="588188"/>
          </a:xfrm>
          <a:custGeom>
            <a:pathLst>
              <a:path w="356344" h="588188">
                <a:moveTo>
                  <a:pt x="0" y="588188"/>
                </a:moveTo>
                <a:lnTo>
                  <a:pt x="356344" y="0"/>
                </a:lnTo>
              </a:path>
            </a:pathLst>
          </a:custGeom>
          <a:noFill/>
          <a:ln w="28575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3" name="Freeform 373"/>
          <p:cNvSpPr/>
          <p:nvPr/>
        </p:nvSpPr>
        <p:spPr>
          <a:xfrm rot="0" flipH="0" flipV="0">
            <a:off x="4777504" y="5285542"/>
            <a:ext cx="1797556" cy="1432729"/>
          </a:xfrm>
          <a:custGeom>
            <a:pathLst>
              <a:path w="1797556" h="1432729">
                <a:moveTo>
                  <a:pt x="1477782" y="254874"/>
                </a:moveTo>
                <a:cubicBezTo>
                  <a:pt x="1797556" y="509749"/>
                  <a:pt x="1797556" y="922981"/>
                  <a:pt x="1477782" y="1177855"/>
                </a:cubicBezTo>
                <a:cubicBezTo>
                  <a:pt x="1158006" y="1432729"/>
                  <a:pt x="639550" y="1432729"/>
                  <a:pt x="319775" y="1177855"/>
                </a:cubicBezTo>
                <a:cubicBezTo>
                  <a:pt x="0" y="922981"/>
                  <a:pt x="0" y="509749"/>
                  <a:pt x="319775" y="254874"/>
                </a:cubicBezTo>
                <a:cubicBezTo>
                  <a:pt x="639550" y="0"/>
                  <a:pt x="1158006" y="0"/>
                  <a:pt x="1477782" y="254874"/>
                </a:cubicBezTo>
              </a:path>
            </a:pathLst>
          </a:custGeom>
          <a:solidFill>
            <a:srgbClr val="FF56D6">
              <a:alpha val="83999"/>
            </a:srgb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4" name="Freeform 374"/>
          <p:cNvSpPr/>
          <p:nvPr/>
        </p:nvSpPr>
        <p:spPr>
          <a:xfrm rot="0" flipH="0" flipV="1">
            <a:off x="4777504" y="5285542"/>
            <a:ext cx="1797556" cy="1432729"/>
          </a:xfrm>
          <a:custGeom>
            <a:pathLst>
              <a:path w="1797556" h="1432729">
                <a:moveTo>
                  <a:pt x="1477782" y="1177855"/>
                </a:moveTo>
                <a:cubicBezTo>
                  <a:pt x="1797556" y="922980"/>
                  <a:pt x="1797556" y="509749"/>
                  <a:pt x="1477782" y="254874"/>
                </a:cubicBezTo>
                <a:cubicBezTo>
                  <a:pt x="1158006" y="0"/>
                  <a:pt x="639550" y="0"/>
                  <a:pt x="319775" y="254874"/>
                </a:cubicBezTo>
                <a:cubicBezTo>
                  <a:pt x="0" y="509749"/>
                  <a:pt x="0" y="922980"/>
                  <a:pt x="319775" y="1177855"/>
                </a:cubicBezTo>
                <a:cubicBezTo>
                  <a:pt x="639550" y="1432729"/>
                  <a:pt x="1158006" y="1432729"/>
                  <a:pt x="1477782" y="1177855"/>
                </a:cubicBezTo>
              </a:path>
            </a:pathLst>
          </a:custGeom>
          <a:noFill/>
          <a:ln w="9525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5" name="Freeform 375"/>
          <p:cNvSpPr/>
          <p:nvPr/>
        </p:nvSpPr>
        <p:spPr>
          <a:xfrm rot="0" flipH="0" flipV="1">
            <a:off x="5405864" y="4386406"/>
            <a:ext cx="798616" cy="145033"/>
          </a:xfrm>
          <a:custGeom>
            <a:pathLst>
              <a:path w="798616" h="145033">
                <a:moveTo>
                  <a:pt x="0" y="145033"/>
                </a:moveTo>
                <a:lnTo>
                  <a:pt x="798616" y="0"/>
                </a:lnTo>
              </a:path>
            </a:pathLst>
          </a:custGeom>
          <a:noFill/>
          <a:ln w="28575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6" name="Freeform 376"/>
          <p:cNvSpPr/>
          <p:nvPr/>
        </p:nvSpPr>
        <p:spPr>
          <a:xfrm rot="0" flipH="0" flipV="0">
            <a:off x="6101792" y="3958093"/>
            <a:ext cx="1797554" cy="1432729"/>
          </a:xfrm>
          <a:custGeom>
            <a:pathLst>
              <a:path w="1797554" h="1432729">
                <a:moveTo>
                  <a:pt x="1477781" y="254873"/>
                </a:moveTo>
                <a:cubicBezTo>
                  <a:pt x="1797554" y="509747"/>
                  <a:pt x="1797554" y="922980"/>
                  <a:pt x="1477781" y="1177855"/>
                </a:cubicBezTo>
                <a:cubicBezTo>
                  <a:pt x="1158005" y="1432729"/>
                  <a:pt x="639549" y="1432729"/>
                  <a:pt x="319774" y="1177855"/>
                </a:cubicBezTo>
                <a:cubicBezTo>
                  <a:pt x="0" y="922980"/>
                  <a:pt x="0" y="509747"/>
                  <a:pt x="319774" y="254873"/>
                </a:cubicBezTo>
                <a:cubicBezTo>
                  <a:pt x="639549" y="0"/>
                  <a:pt x="1158005" y="0"/>
                  <a:pt x="1477781" y="254873"/>
                </a:cubicBezTo>
              </a:path>
            </a:pathLst>
          </a:custGeom>
          <a:solidFill>
            <a:srgbClr val="73FBA9">
              <a:alpha val="72000"/>
            </a:srgb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7" name="Freeform 377"/>
          <p:cNvSpPr/>
          <p:nvPr/>
        </p:nvSpPr>
        <p:spPr>
          <a:xfrm rot="0" flipH="0" flipV="1">
            <a:off x="6101792" y="3958093"/>
            <a:ext cx="1797554" cy="1432728"/>
          </a:xfrm>
          <a:custGeom>
            <a:pathLst>
              <a:path w="1797554" h="1432728">
                <a:moveTo>
                  <a:pt x="1477781" y="1177854"/>
                </a:moveTo>
                <a:cubicBezTo>
                  <a:pt x="1797554" y="922981"/>
                  <a:pt x="1797554" y="509748"/>
                  <a:pt x="1477781" y="254873"/>
                </a:cubicBezTo>
                <a:cubicBezTo>
                  <a:pt x="1158005" y="0"/>
                  <a:pt x="639549" y="0"/>
                  <a:pt x="319774" y="254873"/>
                </a:cubicBezTo>
                <a:cubicBezTo>
                  <a:pt x="0" y="509748"/>
                  <a:pt x="0" y="922981"/>
                  <a:pt x="319774" y="1177854"/>
                </a:cubicBezTo>
                <a:cubicBezTo>
                  <a:pt x="639549" y="1432728"/>
                  <a:pt x="1158005" y="1432728"/>
                  <a:pt x="1477781" y="1177854"/>
                </a:cubicBezTo>
              </a:path>
            </a:pathLst>
          </a:custGeom>
          <a:noFill/>
          <a:ln w="9525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8" name="Freeform 378"/>
          <p:cNvSpPr/>
          <p:nvPr/>
        </p:nvSpPr>
        <p:spPr>
          <a:xfrm rot="0" flipH="0" flipV="1">
            <a:off x="5246646" y="3427581"/>
            <a:ext cx="639398" cy="406895"/>
          </a:xfrm>
          <a:custGeom>
            <a:pathLst>
              <a:path w="639398" h="406895">
                <a:moveTo>
                  <a:pt x="0" y="0"/>
                </a:moveTo>
                <a:lnTo>
                  <a:pt x="639398" y="406895"/>
                </a:lnTo>
              </a:path>
            </a:pathLst>
          </a:custGeom>
          <a:noFill/>
          <a:ln w="28575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9" name="Freeform 379"/>
          <p:cNvSpPr/>
          <p:nvPr/>
        </p:nvSpPr>
        <p:spPr>
          <a:xfrm rot="0" flipH="0" flipV="0">
            <a:off x="5626666" y="2304319"/>
            <a:ext cx="1797556" cy="1432730"/>
          </a:xfrm>
          <a:custGeom>
            <a:pathLst>
              <a:path w="1797556" h="1432730">
                <a:moveTo>
                  <a:pt x="1477780" y="254875"/>
                </a:moveTo>
                <a:cubicBezTo>
                  <a:pt x="1797556" y="509749"/>
                  <a:pt x="1797556" y="922981"/>
                  <a:pt x="1477780" y="1177857"/>
                </a:cubicBezTo>
                <a:cubicBezTo>
                  <a:pt x="1158005" y="1432730"/>
                  <a:pt x="639549" y="1432730"/>
                  <a:pt x="319774" y="1177857"/>
                </a:cubicBezTo>
                <a:cubicBezTo>
                  <a:pt x="0" y="922981"/>
                  <a:pt x="0" y="509749"/>
                  <a:pt x="319774" y="254875"/>
                </a:cubicBezTo>
                <a:cubicBezTo>
                  <a:pt x="639549" y="0"/>
                  <a:pt x="1158005" y="0"/>
                  <a:pt x="1477780" y="254875"/>
                </a:cubicBezTo>
              </a:path>
            </a:pathLst>
          </a:custGeom>
          <a:solidFill>
            <a:srgbClr val="00F900">
              <a:alpha val="80000"/>
            </a:srgb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80" name="Freeform 380"/>
          <p:cNvSpPr/>
          <p:nvPr/>
        </p:nvSpPr>
        <p:spPr>
          <a:xfrm rot="0" flipH="0" flipV="1">
            <a:off x="5626666" y="2304319"/>
            <a:ext cx="1797556" cy="1432730"/>
          </a:xfrm>
          <a:custGeom>
            <a:pathLst>
              <a:path w="1797556" h="1432730">
                <a:moveTo>
                  <a:pt x="1477780" y="1177855"/>
                </a:moveTo>
                <a:cubicBezTo>
                  <a:pt x="1797556" y="922981"/>
                  <a:pt x="1797556" y="509749"/>
                  <a:pt x="1477780" y="254873"/>
                </a:cubicBezTo>
                <a:cubicBezTo>
                  <a:pt x="1158005" y="0"/>
                  <a:pt x="639549" y="0"/>
                  <a:pt x="319774" y="254873"/>
                </a:cubicBezTo>
                <a:cubicBezTo>
                  <a:pt x="0" y="509749"/>
                  <a:pt x="0" y="922981"/>
                  <a:pt x="319774" y="1177855"/>
                </a:cubicBezTo>
                <a:cubicBezTo>
                  <a:pt x="639549" y="1432730"/>
                  <a:pt x="1158005" y="1432730"/>
                  <a:pt x="1477780" y="1177855"/>
                </a:cubicBezTo>
              </a:path>
            </a:pathLst>
          </a:custGeom>
          <a:noFill/>
          <a:ln w="9525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81" name="Freeform 381"/>
          <p:cNvSpPr/>
          <p:nvPr/>
        </p:nvSpPr>
        <p:spPr>
          <a:xfrm rot="0" flipH="0" flipV="1">
            <a:off x="4607249" y="2938096"/>
            <a:ext cx="1587" cy="652647"/>
          </a:xfrm>
          <a:custGeom>
            <a:pathLst>
              <a:path w="1587" h="652647">
                <a:moveTo>
                  <a:pt x="0" y="0"/>
                </a:moveTo>
                <a:lnTo>
                  <a:pt x="1587" y="652647"/>
                </a:lnTo>
              </a:path>
            </a:pathLst>
          </a:custGeom>
          <a:noFill/>
          <a:ln w="28575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82" name="Freeform 382"/>
          <p:cNvSpPr/>
          <p:nvPr/>
        </p:nvSpPr>
        <p:spPr>
          <a:xfrm rot="0" flipH="0" flipV="0">
            <a:off x="3708471" y="1569085"/>
            <a:ext cx="1797555" cy="1432730"/>
          </a:xfrm>
          <a:custGeom>
            <a:pathLst>
              <a:path w="1797555" h="1432730">
                <a:moveTo>
                  <a:pt x="1477781" y="254874"/>
                </a:moveTo>
                <a:cubicBezTo>
                  <a:pt x="1797555" y="509749"/>
                  <a:pt x="1797555" y="922980"/>
                  <a:pt x="1477781" y="1177856"/>
                </a:cubicBezTo>
                <a:cubicBezTo>
                  <a:pt x="1158006" y="1432730"/>
                  <a:pt x="639549" y="1432730"/>
                  <a:pt x="319774" y="1177856"/>
                </a:cubicBezTo>
                <a:cubicBezTo>
                  <a:pt x="0" y="922980"/>
                  <a:pt x="0" y="509749"/>
                  <a:pt x="319774" y="254874"/>
                </a:cubicBezTo>
                <a:cubicBezTo>
                  <a:pt x="639549" y="0"/>
                  <a:pt x="1158006" y="0"/>
                  <a:pt x="1477781" y="254874"/>
                </a:cubicBezTo>
              </a:path>
            </a:pathLst>
          </a:custGeom>
          <a:solidFill>
            <a:srgbClr val="00D100">
              <a:alpha val="74000"/>
            </a:srgb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83" name="Freeform 383"/>
          <p:cNvSpPr/>
          <p:nvPr/>
        </p:nvSpPr>
        <p:spPr>
          <a:xfrm rot="0" flipH="0" flipV="1">
            <a:off x="3708471" y="1569086"/>
            <a:ext cx="1797555" cy="1432728"/>
          </a:xfrm>
          <a:custGeom>
            <a:pathLst>
              <a:path w="1797555" h="1432728">
                <a:moveTo>
                  <a:pt x="1477781" y="1177855"/>
                </a:moveTo>
                <a:cubicBezTo>
                  <a:pt x="1797555" y="922980"/>
                  <a:pt x="1797555" y="509748"/>
                  <a:pt x="1477781" y="254873"/>
                </a:cubicBezTo>
                <a:cubicBezTo>
                  <a:pt x="1158006" y="0"/>
                  <a:pt x="639549" y="0"/>
                  <a:pt x="319774" y="254873"/>
                </a:cubicBezTo>
                <a:cubicBezTo>
                  <a:pt x="0" y="509748"/>
                  <a:pt x="0" y="922980"/>
                  <a:pt x="319774" y="1177855"/>
                </a:cubicBezTo>
                <a:cubicBezTo>
                  <a:pt x="639549" y="1432728"/>
                  <a:pt x="1158006" y="1432728"/>
                  <a:pt x="1477781" y="1177855"/>
                </a:cubicBezTo>
              </a:path>
            </a:pathLst>
          </a:custGeom>
          <a:noFill/>
          <a:ln w="9525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84" name="Freeform 384"/>
          <p:cNvSpPr/>
          <p:nvPr/>
        </p:nvSpPr>
        <p:spPr>
          <a:xfrm rot="0" flipH="0" flipV="0">
            <a:off x="3482730" y="3360952"/>
            <a:ext cx="2213655" cy="1815232"/>
          </a:xfrm>
          <a:custGeom>
            <a:pathLst>
              <a:path w="2213655" h="1815232">
                <a:moveTo>
                  <a:pt x="1819859" y="322919"/>
                </a:moveTo>
                <a:cubicBezTo>
                  <a:pt x="2213655" y="645837"/>
                  <a:pt x="2213655" y="1169394"/>
                  <a:pt x="1819859" y="1492313"/>
                </a:cubicBezTo>
                <a:cubicBezTo>
                  <a:pt x="1426062" y="1815232"/>
                  <a:pt x="787593" y="1815232"/>
                  <a:pt x="393796" y="1492313"/>
                </a:cubicBezTo>
                <a:cubicBezTo>
                  <a:pt x="0" y="1169394"/>
                  <a:pt x="0" y="645837"/>
                  <a:pt x="393796" y="322919"/>
                </a:cubicBezTo>
                <a:cubicBezTo>
                  <a:pt x="787593" y="0"/>
                  <a:pt x="1426062" y="0"/>
                  <a:pt x="1819859" y="322919"/>
                </a:cubicBezTo>
              </a:path>
            </a:pathLst>
          </a:custGeom>
          <a:solidFill>
            <a:srgbClr val="FF2600">
              <a:alpha val="10000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85" name="Freeform 385"/>
          <p:cNvSpPr/>
          <p:nvPr/>
        </p:nvSpPr>
        <p:spPr>
          <a:xfrm rot="0" flipH="0" flipV="1">
            <a:off x="3482730" y="3360952"/>
            <a:ext cx="2213655" cy="1815232"/>
          </a:xfrm>
          <a:custGeom>
            <a:pathLst>
              <a:path w="2213655" h="1815232">
                <a:moveTo>
                  <a:pt x="1819859" y="1492313"/>
                </a:moveTo>
                <a:cubicBezTo>
                  <a:pt x="2213655" y="1169394"/>
                  <a:pt x="2213655" y="645838"/>
                  <a:pt x="1819859" y="322919"/>
                </a:cubicBezTo>
                <a:cubicBezTo>
                  <a:pt x="1426062" y="0"/>
                  <a:pt x="787593" y="0"/>
                  <a:pt x="393796" y="322919"/>
                </a:cubicBezTo>
                <a:cubicBezTo>
                  <a:pt x="0" y="645838"/>
                  <a:pt x="0" y="1169394"/>
                  <a:pt x="393796" y="1492313"/>
                </a:cubicBezTo>
                <a:cubicBezTo>
                  <a:pt x="787593" y="1815232"/>
                  <a:pt x="1426062" y="1815232"/>
                  <a:pt x="1819859" y="1492313"/>
                </a:cubicBezTo>
              </a:path>
            </a:pathLst>
          </a:custGeom>
          <a:noFill/>
          <a:ln w="9525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86" name="Freeform 386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noFill/>
          <a:ln w="12700" cap="flat" cmpd="sng">
            <a:solidFill>
              <a:srgbClr val="4B4B4B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87" name="Rectangle 387"/>
          <p:cNvSpPr/>
          <p:nvPr/>
        </p:nvSpPr>
        <p:spPr>
          <a:xfrm rot="0" flipH="0" flipV="0">
            <a:off x="548639" y="6426505"/>
            <a:ext cx="7168279" cy="2221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912693" algn="l"/>
                <a:tab pos="6974472" algn="l"/>
              </a:tabLst>
            </a:pPr>
            <a:r>
              <a:rPr lang="tg-Cyrl-TJ" sz="1200" baseline="0" b="0" i="0" dirty="0" spc="0">
                <a:solidFill>
                  <a:srgbClr val="000000"/>
                </a:solidFill>
                <a:latin typeface="Verdana" pitchFamily="0" charset="1"/>
              </a:rPr>
              <a:t>02/14/2012	MK	15</a:t>
            </a:r>
          </a:p>
        </p:txBody>
      </p:sp>
      <p:sp>
        <p:nvSpPr>
          <p:cNvPr id="388" name="Rectangle 388"/>
          <p:cNvSpPr/>
          <p:nvPr/>
        </p:nvSpPr>
        <p:spPr>
          <a:xfrm rot="0" flipH="0" flipV="0">
            <a:off x="1461452" y="379619"/>
            <a:ext cx="5805464" cy="101463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      Tutkimuksen luotettavuus ja </a:t>
            </a:r>
          </a:p>
          <a:p>
            <a:pPr marL="0">
              <a:lnSpc>
                <a:spcPts val="3700"/>
              </a:lnSpc>
            </a:pPr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          fenomenografian kritiikki</a:t>
            </a:r>
          </a:p>
        </p:txBody>
      </p:sp>
      <p:sp>
        <p:nvSpPr>
          <p:cNvPr id="389" name="Rectangle 389"/>
          <p:cNvSpPr/>
          <p:nvPr/>
        </p:nvSpPr>
        <p:spPr>
          <a:xfrm rot="0" flipH="0" flipV="0">
            <a:off x="2009011" y="2636672"/>
            <a:ext cx="1355100" cy="72956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600" baseline="0" b="0" i="0" dirty="0" spc="0">
                <a:solidFill>
                  <a:srgbClr val="000000"/>
                </a:solidFill>
                <a:latin typeface="Arial" pitchFamily="0" charset="1"/>
              </a:rPr>
              <a:t>Teoria-empiria-</a:t>
            </a:r>
          </a:p>
          <a:p>
            <a:pPr marL="315962">
              <a:lnSpc>
                <a:spcPts val="1800"/>
              </a:lnSpc>
            </a:pPr>
            <a:r>
              <a:rPr lang="tg-Cyrl-TJ" sz="1600" baseline="0" b="0" i="0" dirty="0" spc="0">
                <a:solidFill>
                  <a:srgbClr val="000000"/>
                </a:solidFill>
                <a:latin typeface="Arial" pitchFamily="0" charset="1"/>
              </a:rPr>
              <a:t>suhteen </a:t>
            </a:r>
          </a:p>
          <a:p>
            <a:pPr marL="287684">
              <a:lnSpc>
                <a:spcPts val="1800"/>
              </a:lnSpc>
            </a:pPr>
            <a:r>
              <a:rPr lang="tg-Cyrl-TJ" sz="1600" baseline="0" b="0" i="0" dirty="0" spc="0">
                <a:solidFill>
                  <a:srgbClr val="000000"/>
                </a:solidFill>
                <a:latin typeface="Arial" pitchFamily="0" charset="1"/>
              </a:rPr>
              <a:t>pohdinta</a:t>
            </a:r>
          </a:p>
        </p:txBody>
      </p:sp>
      <p:sp>
        <p:nvSpPr>
          <p:cNvPr id="390" name="Rectangle 390"/>
          <p:cNvSpPr/>
          <p:nvPr/>
        </p:nvSpPr>
        <p:spPr>
          <a:xfrm rot="0" flipH="0" flipV="0">
            <a:off x="1640341" y="4406758"/>
            <a:ext cx="1208796" cy="50096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600" baseline="0" b="0" i="0" dirty="0" spc="0">
                <a:solidFill>
                  <a:srgbClr val="000000"/>
                </a:solidFill>
                <a:latin typeface="Arial" pitchFamily="0" charset="1"/>
              </a:rPr>
              <a:t>Raportoinnin </a:t>
            </a:r>
          </a:p>
          <a:p>
            <a:pPr marL="149">
              <a:lnSpc>
                <a:spcPts val="1800"/>
              </a:lnSpc>
            </a:pPr>
            <a:r>
              <a:rPr lang="tg-Cyrl-TJ" sz="1600" baseline="0" b="0" i="0" dirty="0" spc="0">
                <a:solidFill>
                  <a:srgbClr val="000000"/>
                </a:solidFill>
                <a:latin typeface="Arial" pitchFamily="0" charset="1"/>
              </a:rPr>
              <a:t>läpinäkyvyys</a:t>
            </a:r>
          </a:p>
        </p:txBody>
      </p:sp>
      <p:sp>
        <p:nvSpPr>
          <p:cNvPr id="391" name="Rectangle 391"/>
          <p:cNvSpPr/>
          <p:nvPr/>
        </p:nvSpPr>
        <p:spPr>
          <a:xfrm rot="0" flipH="0" flipV="0">
            <a:off x="2960450" y="5578163"/>
            <a:ext cx="1175791" cy="54339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89870"/>
            <a:r>
              <a:rPr lang="tg-Cyrl-TJ" sz="1700" baseline="0" b="0" i="0" dirty="0" spc="0">
                <a:solidFill>
                  <a:srgbClr val="000000"/>
                </a:solidFill>
                <a:latin typeface="Arial" pitchFamily="0" charset="1"/>
              </a:rPr>
              <a:t>Käsitysten</a:t>
            </a:r>
          </a:p>
          <a:p>
            <a:pPr marL="0">
              <a:lnSpc>
                <a:spcPts val="2000"/>
              </a:lnSpc>
            </a:pPr>
            <a:r>
              <a:rPr lang="tg-Cyrl-TJ" sz="1700" baseline="0" b="0" i="0" dirty="0" spc="0">
                <a:solidFill>
                  <a:srgbClr val="000000"/>
                </a:solidFill>
                <a:latin typeface="Arial" pitchFamily="0" charset="1"/>
              </a:rPr>
              <a:t>määrä ja yli-</a:t>
            </a:r>
          </a:p>
        </p:txBody>
      </p:sp>
      <p:sp>
        <p:nvSpPr>
          <p:cNvPr id="392" name="Rectangle 392"/>
          <p:cNvSpPr/>
          <p:nvPr/>
        </p:nvSpPr>
        <p:spPr>
          <a:xfrm rot="0" flipH="0" flipV="0">
            <a:off x="2870368" y="6086163"/>
            <a:ext cx="1355981" cy="28939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700" baseline="0" b="0" i="0" dirty="0" spc="0">
                <a:solidFill>
                  <a:srgbClr val="000000"/>
                </a:solidFill>
                <a:latin typeface="Arial" pitchFamily="0" charset="1"/>
              </a:rPr>
              <a:t> historiallisuus</a:t>
            </a:r>
          </a:p>
        </p:txBody>
      </p:sp>
      <p:sp>
        <p:nvSpPr>
          <p:cNvPr id="393" name="Rectangle 393"/>
          <p:cNvSpPr/>
          <p:nvPr/>
        </p:nvSpPr>
        <p:spPr>
          <a:xfrm rot="0" flipH="0" flipV="0">
            <a:off x="5010081" y="5574135"/>
            <a:ext cx="1392511" cy="54339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700" baseline="0" b="0" i="0" dirty="0" spc="0">
                <a:solidFill>
                  <a:srgbClr val="000000"/>
                </a:solidFill>
                <a:latin typeface="Arial" pitchFamily="0" charset="1"/>
              </a:rPr>
              <a:t>Kategorioiden </a:t>
            </a:r>
          </a:p>
          <a:p>
            <a:pPr marL="354158">
              <a:lnSpc>
                <a:spcPts val="2000"/>
              </a:lnSpc>
            </a:pPr>
            <a:r>
              <a:rPr lang="tg-Cyrl-TJ" sz="1700" baseline="0" b="0" i="0" dirty="0" spc="0">
                <a:solidFill>
                  <a:srgbClr val="000000"/>
                </a:solidFill>
                <a:latin typeface="Arial" pitchFamily="0" charset="1"/>
              </a:rPr>
              <a:t>selkeä</a:t>
            </a:r>
          </a:p>
        </p:txBody>
      </p:sp>
      <p:sp>
        <p:nvSpPr>
          <p:cNvPr id="394" name="Rectangle 394"/>
          <p:cNvSpPr/>
          <p:nvPr/>
        </p:nvSpPr>
        <p:spPr>
          <a:xfrm rot="0" flipH="0" flipV="0">
            <a:off x="5268465" y="6082135"/>
            <a:ext cx="815670" cy="28939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700" baseline="0" b="0" i="0" dirty="0" spc="0">
                <a:solidFill>
                  <a:srgbClr val="000000"/>
                </a:solidFill>
                <a:latin typeface="Arial" pitchFamily="0" charset="1"/>
              </a:rPr>
              <a:t>erillisyys</a:t>
            </a:r>
          </a:p>
        </p:txBody>
      </p:sp>
      <p:sp>
        <p:nvSpPr>
          <p:cNvPr id="395" name="Rectangle 395"/>
          <p:cNvSpPr/>
          <p:nvPr/>
        </p:nvSpPr>
        <p:spPr>
          <a:xfrm rot="0" flipH="0" flipV="0">
            <a:off x="6448432" y="4246685"/>
            <a:ext cx="1122142" cy="79739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108160"/>
            <a:r>
              <a:rPr lang="tg-Cyrl-TJ" sz="1700" baseline="0" b="0" i="0" dirty="0" spc="0">
                <a:solidFill>
                  <a:srgbClr val="000000"/>
                </a:solidFill>
                <a:latin typeface="Arial" pitchFamily="0" charset="1"/>
              </a:rPr>
              <a:t>Erilaisten</a:t>
            </a:r>
          </a:p>
          <a:p>
            <a:pPr marL="42167">
              <a:lnSpc>
                <a:spcPts val="2000"/>
              </a:lnSpc>
            </a:pPr>
            <a:r>
              <a:rPr lang="tg-Cyrl-TJ" sz="1700" baseline="0" b="0" i="0" dirty="0" spc="0">
                <a:solidFill>
                  <a:srgbClr val="000000"/>
                </a:solidFill>
                <a:latin typeface="Arial" pitchFamily="0" charset="1"/>
              </a:rPr>
              <a:t> käsitysten </a:t>
            </a:r>
          </a:p>
          <a:p>
            <a:pPr marL="0">
              <a:lnSpc>
                <a:spcPts val="2000"/>
              </a:lnSpc>
            </a:pPr>
            <a:r>
              <a:rPr lang="tg-Cyrl-TJ" sz="1700" baseline="0" b="0" i="0" dirty="0" spc="0">
                <a:solidFill>
                  <a:srgbClr val="000000"/>
                </a:solidFill>
                <a:latin typeface="Arial" pitchFamily="0" charset="1"/>
              </a:rPr>
              <a:t>edustavuus</a:t>
            </a:r>
          </a:p>
        </p:txBody>
      </p:sp>
      <p:sp>
        <p:nvSpPr>
          <p:cNvPr id="396" name="Rectangle 396"/>
          <p:cNvSpPr/>
          <p:nvPr/>
        </p:nvSpPr>
        <p:spPr>
          <a:xfrm rot="0" flipH="0" flipV="0">
            <a:off x="5943472" y="2592912"/>
            <a:ext cx="1163959" cy="79739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83914"/>
            <a:r>
              <a:rPr lang="tg-Cyrl-TJ" sz="1700" baseline="0" b="0" i="0" dirty="0" spc="0">
                <a:solidFill>
                  <a:srgbClr val="000000"/>
                </a:solidFill>
                <a:latin typeface="Arial" pitchFamily="0" charset="1"/>
              </a:rPr>
              <a:t>Kategoria-</a:t>
            </a:r>
          </a:p>
          <a:p>
            <a:pPr marL="0">
              <a:lnSpc>
                <a:spcPts val="2000"/>
              </a:lnSpc>
            </a:pPr>
            <a:r>
              <a:rPr lang="tg-Cyrl-TJ" sz="1700" baseline="0" b="0" i="0" dirty="0" spc="0">
                <a:solidFill>
                  <a:srgbClr val="000000"/>
                </a:solidFill>
                <a:latin typeface="Arial" pitchFamily="0" charset="1"/>
              </a:rPr>
              <a:t>järjestelmän</a:t>
            </a:r>
          </a:p>
          <a:p>
            <a:pPr marL="132143">
              <a:lnSpc>
                <a:spcPts val="2000"/>
              </a:lnSpc>
            </a:pPr>
            <a:r>
              <a:rPr lang="tg-Cyrl-TJ" sz="1700" baseline="0" b="0" i="0" dirty="0" spc="0">
                <a:solidFill>
                  <a:srgbClr val="000000"/>
                </a:solidFill>
                <a:latin typeface="Arial" pitchFamily="0" charset="1"/>
              </a:rPr>
              <a:t> riittävyys</a:t>
            </a:r>
          </a:p>
        </p:txBody>
      </p:sp>
      <p:sp>
        <p:nvSpPr>
          <p:cNvPr id="397" name="Rectangle 397"/>
          <p:cNvSpPr/>
          <p:nvPr/>
        </p:nvSpPr>
        <p:spPr>
          <a:xfrm rot="0" flipH="0" flipV="0">
            <a:off x="4110311" y="2011710"/>
            <a:ext cx="993931" cy="50096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101649"/>
            <a:r>
              <a:rPr lang="tg-Cyrl-TJ" sz="1600" baseline="0" b="0" i="0" dirty="0" spc="0">
                <a:solidFill>
                  <a:srgbClr val="000000"/>
                </a:solidFill>
                <a:latin typeface="Arial" pitchFamily="0" charset="1"/>
              </a:rPr>
              <a:t>Aineisto-</a:t>
            </a:r>
          </a:p>
          <a:p>
            <a:pPr marL="0">
              <a:lnSpc>
                <a:spcPts val="1800"/>
              </a:lnSpc>
            </a:pPr>
            <a:r>
              <a:rPr lang="tg-Cyrl-TJ" sz="1600" baseline="0" b="0" i="0" dirty="0" spc="0">
                <a:solidFill>
                  <a:srgbClr val="000000"/>
                </a:solidFill>
                <a:latin typeface="Arial" pitchFamily="0" charset="1"/>
              </a:rPr>
              <a:t>uskollisuus</a:t>
            </a:r>
          </a:p>
        </p:txBody>
      </p:sp>
      <p:sp>
        <p:nvSpPr>
          <p:cNvPr id="398" name="Rectangle 398"/>
          <p:cNvSpPr/>
          <p:nvPr/>
        </p:nvSpPr>
        <p:spPr>
          <a:xfrm rot="0" flipH="0" flipV="0">
            <a:off x="3838618" y="4062873"/>
            <a:ext cx="1501867" cy="66228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100" baseline="0" b="0" i="0" dirty="0" spc="0">
                <a:solidFill>
                  <a:srgbClr val="000000"/>
                </a:solidFill>
                <a:latin typeface="Arial" pitchFamily="0" charset="1"/>
              </a:rPr>
              <a:t>Tutkimuksen</a:t>
            </a:r>
          </a:p>
          <a:p>
            <a:pPr marL="31839">
              <a:lnSpc>
                <a:spcPts val="2400"/>
              </a:lnSpc>
            </a:pPr>
            <a:r>
              <a:rPr lang="tg-Cyrl-TJ" sz="2100" baseline="0" b="0" i="0" dirty="0" spc="0">
                <a:solidFill>
                  <a:srgbClr val="000000"/>
                </a:solidFill>
                <a:latin typeface="Arial" pitchFamily="0" charset="1"/>
              </a:rPr>
              <a:t>luotettavuus</a:t>
            </a:r>
          </a:p>
        </p:txBody>
      </p:sp>
      <p:sp>
        <p:nvSpPr>
          <p:cNvPr id="399" name="Rectangle 399"/>
          <p:cNvSpPr/>
          <p:nvPr/>
        </p:nvSpPr>
        <p:spPr>
          <a:xfrm rot="0" flipH="0" flipV="0">
            <a:off x="88900" y="6875273"/>
            <a:ext cx="1268059" cy="18287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00" baseline="0" b="0" i="0" dirty="0" spc="0">
                <a:solidFill>
                  <a:srgbClr val="000000"/>
                </a:solidFill>
                <a:latin typeface="Arial" pitchFamily="0" charset="1"/>
              </a:rPr>
              <a:t> 14. helmikuuta 12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400" name="Freeform 400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01" name="Freeform 401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0" y="6858000"/>
                </a:lnTo>
                <a:close/>
                <a:moveTo>
                  <a:pt x="7112000" y="7112000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02" name="Freeform 402"/>
          <p:cNvSpPr/>
          <p:nvPr/>
        </p:nvSpPr>
        <p:spPr>
          <a:xfrm rot="0" flipH="0" flipV="0">
            <a:off x="-4790" y="966295"/>
            <a:ext cx="1161297" cy="2563211"/>
          </a:xfrm>
          <a:custGeom>
            <a:pathLst>
              <a:path w="1161297" h="2563211">
                <a:moveTo>
                  <a:pt x="30" y="26"/>
                </a:moveTo>
                <a:cubicBezTo>
                  <a:pt x="932249" y="493297"/>
                  <a:pt x="1161297" y="1466956"/>
                  <a:pt x="511623" y="2174752"/>
                </a:cubicBezTo>
                <a:cubicBezTo>
                  <a:pt x="372650" y="2326158"/>
                  <a:pt x="199441" y="2457669"/>
                  <a:pt x="30" y="2563185"/>
                </a:cubicBezTo>
                <a:lnTo>
                  <a:pt x="30" y="2563185"/>
                </a:lnTo>
                <a:cubicBezTo>
                  <a:pt x="20" y="2563190"/>
                  <a:pt x="10" y="2563195"/>
                  <a:pt x="0" y="2563201"/>
                </a:cubicBezTo>
                <a:lnTo>
                  <a:pt x="9" y="2563211"/>
                </a:lnTo>
                <a:lnTo>
                  <a:pt x="9" y="0"/>
                </a:lnTo>
                <a:lnTo>
                  <a:pt x="0" y="10"/>
                </a:lnTo>
                <a:cubicBezTo>
                  <a:pt x="10" y="16"/>
                  <a:pt x="20" y="21"/>
                  <a:pt x="30" y="27"/>
                </a:cubicBezTo>
                <a:close/>
                <a:moveTo>
                  <a:pt x="6150469" y="6145705"/>
                </a:moveTo>
              </a:path>
            </a:pathLst>
          </a:custGeom>
          <a:solidFill>
            <a:srgbClr val="FFD3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03" name="Freeform 403"/>
          <p:cNvSpPr/>
          <p:nvPr/>
        </p:nvSpPr>
        <p:spPr>
          <a:xfrm rot="0" flipH="0" flipV="0">
            <a:off x="-4761" y="275760"/>
            <a:ext cx="885260" cy="2602843"/>
          </a:xfrm>
          <a:custGeom>
            <a:pathLst>
              <a:path w="885260" h="2602843">
                <a:moveTo>
                  <a:pt x="23" y="17"/>
                </a:moveTo>
                <a:cubicBezTo>
                  <a:pt x="705022" y="492092"/>
                  <a:pt x="885260" y="1473658"/>
                  <a:pt x="402595" y="2192403"/>
                </a:cubicBezTo>
                <a:cubicBezTo>
                  <a:pt x="294464" y="2353424"/>
                  <a:pt x="157962" y="2492587"/>
                  <a:pt x="22" y="2602826"/>
                </a:cubicBezTo>
                <a:lnTo>
                  <a:pt x="23" y="2602826"/>
                </a:lnTo>
                <a:cubicBezTo>
                  <a:pt x="15" y="2602830"/>
                  <a:pt x="7" y="2602836"/>
                  <a:pt x="0" y="2602842"/>
                </a:cubicBezTo>
                <a:lnTo>
                  <a:pt x="1" y="2602843"/>
                </a:lnTo>
                <a:lnTo>
                  <a:pt x="1" y="0"/>
                </a:lnTo>
                <a:lnTo>
                  <a:pt x="0" y="2"/>
                </a:lnTo>
                <a:cubicBezTo>
                  <a:pt x="7" y="7"/>
                  <a:pt x="15" y="14"/>
                  <a:pt x="22" y="17"/>
                </a:cubicBezTo>
                <a:close/>
                <a:moveTo>
                  <a:pt x="6840984" y="6836240"/>
                </a:moveTo>
              </a:path>
            </a:pathLst>
          </a:custGeom>
          <a:solidFill>
            <a:srgbClr val="FF26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04" name="Freeform 404"/>
          <p:cNvSpPr/>
          <p:nvPr/>
        </p:nvSpPr>
        <p:spPr>
          <a:xfrm rot="0" flipH="0" flipV="1">
            <a:off x="1371600" y="1524000"/>
            <a:ext cx="7315200" cy="1587"/>
          </a:xfrm>
          <a:custGeom>
            <a:pathLst>
              <a:path w="7315200" h="1587">
                <a:moveTo>
                  <a:pt x="0" y="1587"/>
                </a:moveTo>
                <a:lnTo>
                  <a:pt x="7315200" y="0"/>
                </a:lnTo>
              </a:path>
            </a:pathLst>
          </a:custGeom>
          <a:noFill/>
          <a:ln w="12700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05" name="Freeform 405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noFill/>
          <a:ln w="12700" cap="flat" cmpd="sng">
            <a:solidFill>
              <a:srgbClr val="4B4B4B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06" name="Rectangle 406"/>
          <p:cNvSpPr/>
          <p:nvPr/>
        </p:nvSpPr>
        <p:spPr>
          <a:xfrm rot="0" flipH="0" flipV="0">
            <a:off x="548639" y="6426505"/>
            <a:ext cx="7168279" cy="2221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912693" algn="l"/>
                <a:tab pos="6974472" algn="l"/>
              </a:tabLst>
            </a:pPr>
            <a:r>
              <a:rPr lang="tg-Cyrl-TJ" sz="1200" baseline="0" b="0" i="0" dirty="0" spc="0">
                <a:solidFill>
                  <a:srgbClr val="000000"/>
                </a:solidFill>
                <a:latin typeface="Verdana" pitchFamily="0" charset="1"/>
              </a:rPr>
              <a:t>02/14/2012	MK	16</a:t>
            </a:r>
          </a:p>
        </p:txBody>
      </p:sp>
      <p:sp>
        <p:nvSpPr>
          <p:cNvPr id="407" name="Rectangle 407"/>
          <p:cNvSpPr/>
          <p:nvPr/>
        </p:nvSpPr>
        <p:spPr>
          <a:xfrm rot="0" flipH="0" flipV="0">
            <a:off x="1461452" y="379619"/>
            <a:ext cx="6483258" cy="101463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  Tutkimussuuntauksia yhdistäviä ja </a:t>
            </a:r>
          </a:p>
          <a:p>
            <a:pPr marL="0">
              <a:lnSpc>
                <a:spcPts val="3700"/>
              </a:lnSpc>
            </a:pPr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            erottavia tekijöitä</a:t>
            </a:r>
          </a:p>
        </p:txBody>
      </p:sp>
      <p:sp>
        <p:nvSpPr>
          <p:cNvPr id="408" name="Rectangle 408"/>
          <p:cNvSpPr/>
          <p:nvPr/>
        </p:nvSpPr>
        <p:spPr>
          <a:xfrm rot="0" flipH="0" flipV="0">
            <a:off x="1461452" y="1757896"/>
            <a:ext cx="4696000" cy="38884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100" baseline="0" b="0" i="0" dirty="0" spc="0">
                <a:solidFill>
                  <a:srgbClr val="000000"/>
                </a:solidFill>
                <a:latin typeface="Verdana" pitchFamily="0" charset="1"/>
              </a:rPr>
              <a:t>Fenomenologia vs. fenomenografia</a:t>
            </a:r>
          </a:p>
        </p:txBody>
      </p:sp>
      <p:sp>
        <p:nvSpPr>
          <p:cNvPr id="409" name="Rectangle 409"/>
          <p:cNvSpPr/>
          <p:nvPr/>
        </p:nvSpPr>
        <p:spPr>
          <a:xfrm rot="0" flipH="0" flipV="0">
            <a:off x="1918652" y="2274530"/>
            <a:ext cx="2676405" cy="38758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30" baseline="0" b="0" i="0" dirty="0" spc="1256">
                <a:solidFill>
                  <a:srgbClr val="FFD300"/>
                </a:solidFill>
                <a:latin typeface="Wingdings" pitchFamily="0" charset="1"/>
              </a:rPr>
              <a:t></a:t>
            </a:r>
            <a:r>
              <a:rPr lang="tg-Cyrl-TJ" sz="2878" baseline="-14822" b="0" i="0" dirty="0" spc="0">
                <a:solidFill>
                  <a:srgbClr val="000000"/>
                </a:solidFill>
                <a:latin typeface="Verdana" pitchFamily="0" charset="1"/>
              </a:rPr>
              <a:t>Yhdistäviä tekijöitä </a:t>
            </a:r>
          </a:p>
        </p:txBody>
      </p:sp>
      <p:sp>
        <p:nvSpPr>
          <p:cNvPr id="410" name="Rectangle 410"/>
          <p:cNvSpPr/>
          <p:nvPr/>
        </p:nvSpPr>
        <p:spPr>
          <a:xfrm rot="0" flipH="0" flipV="0">
            <a:off x="2375852" y="2577749"/>
            <a:ext cx="5640339" cy="373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169" baseline="0" b="0" i="0" dirty="0" spc="757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2727" baseline="-17714" b="0" i="0" dirty="0" spc="0">
                <a:solidFill>
                  <a:srgbClr val="000000"/>
                </a:solidFill>
                <a:latin typeface="Verdana" pitchFamily="0" charset="1"/>
              </a:rPr>
              <a:t>Molemmissa painotetaan ihmisen ja maailman </a:t>
            </a:r>
          </a:p>
        </p:txBody>
      </p:sp>
      <p:sp>
        <p:nvSpPr>
          <p:cNvPr id="411" name="Rectangle 411"/>
          <p:cNvSpPr/>
          <p:nvPr/>
        </p:nvSpPr>
        <p:spPr>
          <a:xfrm rot="0" flipH="0" flipV="0">
            <a:off x="2604452" y="2834145"/>
            <a:ext cx="5010683" cy="77779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välistä non-dualistista suhdetta, </a:t>
            </a:r>
          </a:p>
          <a:p>
            <a:pPr marL="0">
              <a:lnSpc>
                <a:spcPts val="1800"/>
              </a:lnSpc>
            </a:pPr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kokemuksellisuutta, kontekstuaalisuutta ja </a:t>
            </a:r>
          </a:p>
          <a:p>
            <a:pPr marL="0">
              <a:lnSpc>
                <a:spcPts val="1700"/>
              </a:lnSpc>
            </a:pPr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laadullisuutta.</a:t>
            </a:r>
          </a:p>
        </p:txBody>
      </p:sp>
      <p:sp>
        <p:nvSpPr>
          <p:cNvPr id="412" name="Rectangle 412"/>
          <p:cNvSpPr/>
          <p:nvPr/>
        </p:nvSpPr>
        <p:spPr>
          <a:xfrm rot="0" flipH="0" flipV="0">
            <a:off x="2375852" y="3530249"/>
            <a:ext cx="4529046" cy="373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169" baseline="0" b="0" i="0" dirty="0" spc="757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2727" baseline="-17715" b="0" i="0" dirty="0" spc="0">
                <a:solidFill>
                  <a:srgbClr val="000000"/>
                </a:solidFill>
                <a:latin typeface="Verdana" pitchFamily="0" charset="1"/>
              </a:rPr>
              <a:t>Kummassakin tutkitaan käsityksiä ja </a:t>
            </a:r>
          </a:p>
        </p:txBody>
      </p:sp>
      <p:sp>
        <p:nvSpPr>
          <p:cNvPr id="413" name="Rectangle 413"/>
          <p:cNvSpPr/>
          <p:nvPr/>
        </p:nvSpPr>
        <p:spPr>
          <a:xfrm rot="0" flipH="0" flipV="0">
            <a:off x="1918652" y="3799345"/>
            <a:ext cx="3517558" cy="8081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685800"/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merkityskokonaisuuksia.</a:t>
            </a:r>
          </a:p>
          <a:p>
            <a:pPr marL="0">
              <a:lnSpc>
                <a:spcPts val="4021"/>
              </a:lnSpc>
            </a:pPr>
            <a:r>
              <a:rPr lang="tg-Cyrl-TJ" sz="1330" baseline="0" b="0" i="0" dirty="0" spc="1256">
                <a:solidFill>
                  <a:srgbClr val="FFD300"/>
                </a:solidFill>
                <a:latin typeface="Wingdings" pitchFamily="0" charset="1"/>
              </a:rPr>
              <a:t></a:t>
            </a:r>
            <a:r>
              <a:rPr lang="tg-Cyrl-TJ" sz="2878" baseline="-14822" b="0" i="0" dirty="0" spc="0">
                <a:solidFill>
                  <a:srgbClr val="000000"/>
                </a:solidFill>
                <a:latin typeface="Verdana" pitchFamily="0" charset="1"/>
              </a:rPr>
              <a:t>Erottavia tekijöitä</a:t>
            </a:r>
          </a:p>
        </p:txBody>
      </p:sp>
      <p:sp>
        <p:nvSpPr>
          <p:cNvPr id="414" name="Rectangle 414"/>
          <p:cNvSpPr/>
          <p:nvPr/>
        </p:nvSpPr>
        <p:spPr>
          <a:xfrm rot="0" flipH="0" flipV="0">
            <a:off x="2375852" y="4558949"/>
            <a:ext cx="5636727" cy="6023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169" baseline="0" b="0" i="0" dirty="0" spc="757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2727" baseline="-17715" b="0" i="0" dirty="0" spc="0">
                <a:solidFill>
                  <a:srgbClr val="000000"/>
                </a:solidFill>
                <a:latin typeface="Verdana" pitchFamily="0" charset="1"/>
              </a:rPr>
              <a:t>Fenomenologiassa yksilöiden käsitysten ja </a:t>
            </a:r>
          </a:p>
          <a:p>
            <a:pPr marL="228600">
              <a:lnSpc>
                <a:spcPts val="1800"/>
              </a:lnSpc>
            </a:pPr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kokemusten kautta pyritään pääsemään kiinni </a:t>
            </a:r>
          </a:p>
        </p:txBody>
      </p:sp>
      <p:sp>
        <p:nvSpPr>
          <p:cNvPr id="415" name="Rectangle 415"/>
          <p:cNvSpPr/>
          <p:nvPr/>
        </p:nvSpPr>
        <p:spPr>
          <a:xfrm rot="0" flipH="0" flipV="0">
            <a:off x="2604452" y="5043945"/>
            <a:ext cx="5850491" cy="5618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ilmiöihin itseensä. Fenomenografiassa keskitytään </a:t>
            </a:r>
          </a:p>
          <a:p>
            <a:pPr marL="0">
              <a:lnSpc>
                <a:spcPts val="1800"/>
              </a:lnSpc>
            </a:pPr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käsitysten eroavaisuuksien tutkimiseen. </a:t>
            </a:r>
          </a:p>
        </p:txBody>
      </p:sp>
      <p:sp>
        <p:nvSpPr>
          <p:cNvPr id="416" name="Rectangle 416"/>
          <p:cNvSpPr/>
          <p:nvPr/>
        </p:nvSpPr>
        <p:spPr>
          <a:xfrm rot="0" flipH="0" flipV="0">
            <a:off x="2375852" y="5524149"/>
            <a:ext cx="5659221" cy="373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169" baseline="0" b="0" i="0" dirty="0" spc="757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2727" baseline="-17714" b="0" i="0" dirty="0" spc="0">
                <a:solidFill>
                  <a:srgbClr val="000000"/>
                </a:solidFill>
                <a:latin typeface="Verdana" pitchFamily="0" charset="1"/>
              </a:rPr>
              <a:t>Fenomenologia on tieteenfilosofinen suuntaus. </a:t>
            </a:r>
          </a:p>
        </p:txBody>
      </p:sp>
      <p:sp>
        <p:nvSpPr>
          <p:cNvPr id="417" name="Rectangle 417"/>
          <p:cNvSpPr/>
          <p:nvPr/>
        </p:nvSpPr>
        <p:spPr>
          <a:xfrm rot="0" flipH="0" flipV="0">
            <a:off x="2604452" y="5793245"/>
            <a:ext cx="4993081" cy="6721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Fenomenografialla puolestaan tarkoitetaan </a:t>
            </a:r>
          </a:p>
          <a:p>
            <a:pPr marL="0">
              <a:lnSpc>
                <a:spcPts val="2668"/>
              </a:lnSpc>
            </a:pPr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metodologista tutkimussuutausta.</a:t>
            </a:r>
            <a:r>
              <a:rPr lang="tg-Cyrl-TJ" sz="2600" baseline="0" b="0" i="0" dirty="0" spc="0">
                <a:solidFill>
                  <a:srgbClr val="000000"/>
                </a:solidFill>
                <a:latin typeface="Verdana" pitchFamily="0" charset="1"/>
              </a:rPr>
              <a:t> </a:t>
            </a:r>
          </a:p>
        </p:txBody>
      </p:sp>
      <p:sp>
        <p:nvSpPr>
          <p:cNvPr id="418" name="Rectangle 418"/>
          <p:cNvSpPr/>
          <p:nvPr/>
        </p:nvSpPr>
        <p:spPr>
          <a:xfrm rot="0" flipH="0" flipV="0">
            <a:off x="88900" y="6875273"/>
            <a:ext cx="1268059" cy="18287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00" baseline="0" b="0" i="0" dirty="0" spc="0">
                <a:solidFill>
                  <a:srgbClr val="000000"/>
                </a:solidFill>
                <a:latin typeface="Arial" pitchFamily="0" charset="1"/>
              </a:rPr>
              <a:t> 14. helmikuuta 12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419" name="Freeform 419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0" name="Freeform 420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0" y="6858000"/>
                </a:lnTo>
                <a:close/>
                <a:moveTo>
                  <a:pt x="7112000" y="7112000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1" name="Freeform 421"/>
          <p:cNvSpPr/>
          <p:nvPr/>
        </p:nvSpPr>
        <p:spPr>
          <a:xfrm rot="0" flipH="0" flipV="0">
            <a:off x="-4790" y="966295"/>
            <a:ext cx="1161297" cy="2563211"/>
          </a:xfrm>
          <a:custGeom>
            <a:pathLst>
              <a:path w="1161297" h="2563211">
                <a:moveTo>
                  <a:pt x="30" y="26"/>
                </a:moveTo>
                <a:cubicBezTo>
                  <a:pt x="932249" y="493297"/>
                  <a:pt x="1161297" y="1466956"/>
                  <a:pt x="511623" y="2174752"/>
                </a:cubicBezTo>
                <a:cubicBezTo>
                  <a:pt x="372650" y="2326158"/>
                  <a:pt x="199441" y="2457669"/>
                  <a:pt x="30" y="2563185"/>
                </a:cubicBezTo>
                <a:lnTo>
                  <a:pt x="30" y="2563185"/>
                </a:lnTo>
                <a:cubicBezTo>
                  <a:pt x="20" y="2563190"/>
                  <a:pt x="10" y="2563195"/>
                  <a:pt x="0" y="2563201"/>
                </a:cubicBezTo>
                <a:lnTo>
                  <a:pt x="9" y="2563211"/>
                </a:lnTo>
                <a:lnTo>
                  <a:pt x="9" y="0"/>
                </a:lnTo>
                <a:lnTo>
                  <a:pt x="0" y="10"/>
                </a:lnTo>
                <a:cubicBezTo>
                  <a:pt x="10" y="16"/>
                  <a:pt x="20" y="21"/>
                  <a:pt x="30" y="27"/>
                </a:cubicBezTo>
                <a:close/>
                <a:moveTo>
                  <a:pt x="6150469" y="6145705"/>
                </a:moveTo>
              </a:path>
            </a:pathLst>
          </a:custGeom>
          <a:solidFill>
            <a:srgbClr val="FFD3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2" name="Freeform 422"/>
          <p:cNvSpPr/>
          <p:nvPr/>
        </p:nvSpPr>
        <p:spPr>
          <a:xfrm rot="0" flipH="0" flipV="0">
            <a:off x="-4761" y="275760"/>
            <a:ext cx="885260" cy="2602843"/>
          </a:xfrm>
          <a:custGeom>
            <a:pathLst>
              <a:path w="885260" h="2602843">
                <a:moveTo>
                  <a:pt x="23" y="17"/>
                </a:moveTo>
                <a:cubicBezTo>
                  <a:pt x="705022" y="492092"/>
                  <a:pt x="885260" y="1473658"/>
                  <a:pt x="402595" y="2192403"/>
                </a:cubicBezTo>
                <a:cubicBezTo>
                  <a:pt x="294464" y="2353424"/>
                  <a:pt x="157962" y="2492587"/>
                  <a:pt x="22" y="2602826"/>
                </a:cubicBezTo>
                <a:lnTo>
                  <a:pt x="23" y="2602826"/>
                </a:lnTo>
                <a:cubicBezTo>
                  <a:pt x="15" y="2602830"/>
                  <a:pt x="7" y="2602836"/>
                  <a:pt x="0" y="2602842"/>
                </a:cubicBezTo>
                <a:lnTo>
                  <a:pt x="1" y="2602843"/>
                </a:lnTo>
                <a:lnTo>
                  <a:pt x="1" y="0"/>
                </a:lnTo>
                <a:lnTo>
                  <a:pt x="0" y="2"/>
                </a:lnTo>
                <a:cubicBezTo>
                  <a:pt x="7" y="7"/>
                  <a:pt x="15" y="14"/>
                  <a:pt x="22" y="17"/>
                </a:cubicBezTo>
                <a:close/>
                <a:moveTo>
                  <a:pt x="6840984" y="6836240"/>
                </a:moveTo>
              </a:path>
            </a:pathLst>
          </a:custGeom>
          <a:solidFill>
            <a:srgbClr val="FF26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3" name="Freeform 423"/>
          <p:cNvSpPr/>
          <p:nvPr/>
        </p:nvSpPr>
        <p:spPr>
          <a:xfrm rot="0" flipH="0" flipV="1">
            <a:off x="1371600" y="1524000"/>
            <a:ext cx="7315200" cy="1587"/>
          </a:xfrm>
          <a:custGeom>
            <a:pathLst>
              <a:path w="7315200" h="1587">
                <a:moveTo>
                  <a:pt x="0" y="1587"/>
                </a:moveTo>
                <a:lnTo>
                  <a:pt x="7315200" y="0"/>
                </a:lnTo>
              </a:path>
            </a:pathLst>
          </a:custGeom>
          <a:noFill/>
          <a:ln w="12700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4" name="Freeform 424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noFill/>
          <a:ln w="12700" cap="flat" cmpd="sng">
            <a:solidFill>
              <a:srgbClr val="4B4B4B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5" name="Rectangle 425"/>
          <p:cNvSpPr/>
          <p:nvPr/>
        </p:nvSpPr>
        <p:spPr>
          <a:xfrm rot="0" flipH="0" flipV="0">
            <a:off x="548639" y="6426505"/>
            <a:ext cx="7168279" cy="2221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912693" algn="l"/>
                <a:tab pos="6974472" algn="l"/>
              </a:tabLst>
            </a:pPr>
            <a:r>
              <a:rPr lang="tg-Cyrl-TJ" sz="1200" baseline="0" b="0" i="0" dirty="0" spc="0">
                <a:solidFill>
                  <a:srgbClr val="000000"/>
                </a:solidFill>
                <a:latin typeface="Verdana" pitchFamily="0" charset="1"/>
              </a:rPr>
              <a:t>02/14/2012	MK	17</a:t>
            </a:r>
          </a:p>
        </p:txBody>
      </p:sp>
      <p:sp>
        <p:nvSpPr>
          <p:cNvPr id="426" name="Rectangle 426"/>
          <p:cNvSpPr/>
          <p:nvPr/>
        </p:nvSpPr>
        <p:spPr>
          <a:xfrm rot="0" flipH="0" flipV="0">
            <a:off x="1461452" y="379619"/>
            <a:ext cx="6596156" cy="101463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  Tutkimussuuntauksia yhdistäviä ja  </a:t>
            </a:r>
          </a:p>
          <a:p>
            <a:pPr marL="0">
              <a:lnSpc>
                <a:spcPts val="3700"/>
              </a:lnSpc>
            </a:pPr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            erottavia tekijöitä</a:t>
            </a:r>
          </a:p>
        </p:txBody>
      </p:sp>
      <p:sp>
        <p:nvSpPr>
          <p:cNvPr id="427" name="Rectangle 427"/>
          <p:cNvSpPr/>
          <p:nvPr/>
        </p:nvSpPr>
        <p:spPr>
          <a:xfrm rot="0" flipH="0" flipV="0">
            <a:off x="1461452" y="1900771"/>
            <a:ext cx="6949454" cy="75714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100" baseline="0" b="0" i="0" dirty="0" spc="0">
                <a:solidFill>
                  <a:srgbClr val="000000"/>
                </a:solidFill>
                <a:latin typeface="Verdana" pitchFamily="0" charset="1"/>
              </a:rPr>
              <a:t>Kognitiivinen psykologia ja yleinen konstruktionismi</a:t>
            </a:r>
          </a:p>
          <a:p>
            <a:pPr marL="0">
              <a:lnSpc>
                <a:spcPts val="2900"/>
              </a:lnSpc>
            </a:pPr>
            <a:r>
              <a:rPr lang="tg-Cyrl-TJ" sz="2100" baseline="0" b="0" i="0" dirty="0" spc="0">
                <a:solidFill>
                  <a:srgbClr val="000000"/>
                </a:solidFill>
                <a:latin typeface="Verdana" pitchFamily="0" charset="1"/>
              </a:rPr>
              <a:t>vs. fenomenografia</a:t>
            </a:r>
          </a:p>
        </p:txBody>
      </p:sp>
      <p:sp>
        <p:nvSpPr>
          <p:cNvPr id="428" name="Rectangle 428"/>
          <p:cNvSpPr/>
          <p:nvPr/>
        </p:nvSpPr>
        <p:spPr>
          <a:xfrm rot="0" flipH="0" flipV="0">
            <a:off x="1461452" y="2990721"/>
            <a:ext cx="6920014" cy="4164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42900" algn="l"/>
              </a:tabLst>
            </a:pPr>
            <a:r>
              <a:rPr lang="tg-Cyrl-TJ" sz="1469" baseline="0" b="0" i="0" dirty="0" spc="0">
                <a:solidFill>
                  <a:srgbClr val="0329D6"/>
                </a:solidFill>
                <a:latin typeface="Verdana" pitchFamily="0" charset="1"/>
              </a:rPr>
              <a:t>•	</a:t>
            </a:r>
            <a:r>
              <a:rPr lang="tg-Cyrl-TJ" sz="3181" baseline="-10367" b="0" i="0" dirty="0" spc="0">
                <a:solidFill>
                  <a:srgbClr val="000000"/>
                </a:solidFill>
                <a:latin typeface="Verdana" pitchFamily="0" charset="1"/>
              </a:rPr>
              <a:t>Kaikissa näissä suuntauksissa yksilöt rakentavat </a:t>
            </a:r>
          </a:p>
        </p:txBody>
      </p:sp>
      <p:sp>
        <p:nvSpPr>
          <p:cNvPr id="429" name="Rectangle 429"/>
          <p:cNvSpPr/>
          <p:nvPr/>
        </p:nvSpPr>
        <p:spPr>
          <a:xfrm rot="0" flipH="0" flipV="0">
            <a:off x="1804352" y="3310471"/>
            <a:ext cx="6377570" cy="66824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100" baseline="0" b="0" i="0" dirty="0" spc="0">
                <a:solidFill>
                  <a:srgbClr val="000000"/>
                </a:solidFill>
                <a:latin typeface="Verdana" pitchFamily="0" charset="1"/>
              </a:rPr>
              <a:t>tulkintaa tilanteista aikaisempien käsitystensä, </a:t>
            </a:r>
          </a:p>
          <a:p>
            <a:pPr marL="0">
              <a:lnSpc>
                <a:spcPts val="2200"/>
              </a:lnSpc>
            </a:pPr>
            <a:r>
              <a:rPr lang="tg-Cyrl-TJ" sz="2100" baseline="0" b="0" i="0" dirty="0" spc="0">
                <a:solidFill>
                  <a:srgbClr val="000000"/>
                </a:solidFill>
                <a:latin typeface="Verdana" pitchFamily="0" charset="1"/>
              </a:rPr>
              <a:t>tietojensa ja kokemustensa pohjalta.</a:t>
            </a:r>
          </a:p>
        </p:txBody>
      </p:sp>
      <p:sp>
        <p:nvSpPr>
          <p:cNvPr id="430" name="Rectangle 430"/>
          <p:cNvSpPr/>
          <p:nvPr/>
        </p:nvSpPr>
        <p:spPr>
          <a:xfrm rot="0" flipH="0" flipV="0">
            <a:off x="1461452" y="4311521"/>
            <a:ext cx="6960633" cy="7085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42900" algn="l"/>
              </a:tabLst>
            </a:pPr>
            <a:r>
              <a:rPr lang="tg-Cyrl-TJ" sz="1469" baseline="0" b="0" i="0" dirty="0" spc="0">
                <a:solidFill>
                  <a:srgbClr val="0329D6"/>
                </a:solidFill>
                <a:latin typeface="Verdana" pitchFamily="0" charset="1"/>
              </a:rPr>
              <a:t>•	</a:t>
            </a:r>
            <a:r>
              <a:rPr lang="tg-Cyrl-TJ" sz="3181" baseline="-10367" b="0" i="0" dirty="0" spc="0">
                <a:solidFill>
                  <a:srgbClr val="000000"/>
                </a:solidFill>
                <a:latin typeface="Verdana" pitchFamily="0" charset="1"/>
              </a:rPr>
              <a:t>Yhtymäkohdasta huolimatta fenomenografian </a:t>
            </a:r>
          </a:p>
          <a:p>
            <a:pPr marL="342900">
              <a:lnSpc>
                <a:spcPts val="2300"/>
              </a:lnSpc>
            </a:pPr>
            <a:r>
              <a:rPr lang="tg-Cyrl-TJ" sz="2100" baseline="0" b="0" i="0" dirty="0" spc="0">
                <a:solidFill>
                  <a:srgbClr val="000000"/>
                </a:solidFill>
                <a:latin typeface="Verdana" pitchFamily="0" charset="1"/>
              </a:rPr>
              <a:t>tutkijat tekevät käsitteellisen eron kognitiiviseen </a:t>
            </a:r>
          </a:p>
        </p:txBody>
      </p:sp>
      <p:sp>
        <p:nvSpPr>
          <p:cNvPr id="431" name="Rectangle 431"/>
          <p:cNvSpPr/>
          <p:nvPr/>
        </p:nvSpPr>
        <p:spPr>
          <a:xfrm rot="0" flipH="0" flipV="0">
            <a:off x="1804352" y="4910671"/>
            <a:ext cx="6361462" cy="38884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100" baseline="0" b="0" i="0" dirty="0" spc="0">
                <a:solidFill>
                  <a:srgbClr val="000000"/>
                </a:solidFill>
                <a:latin typeface="Verdana" pitchFamily="0" charset="1"/>
              </a:rPr>
              <a:t>psykologiaan ja yleisemmin konstruktionismiin.</a:t>
            </a:r>
          </a:p>
        </p:txBody>
      </p:sp>
      <p:sp>
        <p:nvSpPr>
          <p:cNvPr id="432" name="Rectangle 432"/>
          <p:cNvSpPr/>
          <p:nvPr/>
        </p:nvSpPr>
        <p:spPr>
          <a:xfrm rot="0" flipH="0" flipV="0">
            <a:off x="88900" y="6875273"/>
            <a:ext cx="1268059" cy="18287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00" baseline="0" b="0" i="0" dirty="0" spc="0">
                <a:solidFill>
                  <a:srgbClr val="000000"/>
                </a:solidFill>
                <a:latin typeface="Arial" pitchFamily="0" charset="1"/>
              </a:rPr>
              <a:t> 14. helmikuuta 12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433" name="Freeform 433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4" name="Freeform 434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0" y="6858000"/>
                </a:lnTo>
                <a:close/>
                <a:moveTo>
                  <a:pt x="7112000" y="7112000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5" name="Freeform 435"/>
          <p:cNvSpPr/>
          <p:nvPr/>
        </p:nvSpPr>
        <p:spPr>
          <a:xfrm rot="0" flipH="0" flipV="0">
            <a:off x="-4790" y="966295"/>
            <a:ext cx="1161297" cy="2563211"/>
          </a:xfrm>
          <a:custGeom>
            <a:pathLst>
              <a:path w="1161297" h="2563211">
                <a:moveTo>
                  <a:pt x="30" y="26"/>
                </a:moveTo>
                <a:cubicBezTo>
                  <a:pt x="932249" y="493297"/>
                  <a:pt x="1161297" y="1466956"/>
                  <a:pt x="511623" y="2174752"/>
                </a:cubicBezTo>
                <a:cubicBezTo>
                  <a:pt x="372650" y="2326158"/>
                  <a:pt x="199441" y="2457669"/>
                  <a:pt x="30" y="2563185"/>
                </a:cubicBezTo>
                <a:lnTo>
                  <a:pt x="30" y="2563185"/>
                </a:lnTo>
                <a:cubicBezTo>
                  <a:pt x="20" y="2563190"/>
                  <a:pt x="10" y="2563195"/>
                  <a:pt x="0" y="2563201"/>
                </a:cubicBezTo>
                <a:lnTo>
                  <a:pt x="9" y="2563211"/>
                </a:lnTo>
                <a:lnTo>
                  <a:pt x="9" y="0"/>
                </a:lnTo>
                <a:lnTo>
                  <a:pt x="0" y="10"/>
                </a:lnTo>
                <a:cubicBezTo>
                  <a:pt x="10" y="16"/>
                  <a:pt x="20" y="21"/>
                  <a:pt x="30" y="27"/>
                </a:cubicBezTo>
                <a:close/>
                <a:moveTo>
                  <a:pt x="6150469" y="6145705"/>
                </a:moveTo>
              </a:path>
            </a:pathLst>
          </a:custGeom>
          <a:solidFill>
            <a:srgbClr val="FFD3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6" name="Freeform 436"/>
          <p:cNvSpPr/>
          <p:nvPr/>
        </p:nvSpPr>
        <p:spPr>
          <a:xfrm rot="0" flipH="0" flipV="0">
            <a:off x="-4761" y="275760"/>
            <a:ext cx="885260" cy="2602843"/>
          </a:xfrm>
          <a:custGeom>
            <a:pathLst>
              <a:path w="885260" h="2602843">
                <a:moveTo>
                  <a:pt x="23" y="17"/>
                </a:moveTo>
                <a:cubicBezTo>
                  <a:pt x="705022" y="492092"/>
                  <a:pt x="885260" y="1473658"/>
                  <a:pt x="402595" y="2192403"/>
                </a:cubicBezTo>
                <a:cubicBezTo>
                  <a:pt x="294464" y="2353424"/>
                  <a:pt x="157962" y="2492587"/>
                  <a:pt x="22" y="2602826"/>
                </a:cubicBezTo>
                <a:lnTo>
                  <a:pt x="23" y="2602826"/>
                </a:lnTo>
                <a:cubicBezTo>
                  <a:pt x="15" y="2602830"/>
                  <a:pt x="7" y="2602836"/>
                  <a:pt x="0" y="2602842"/>
                </a:cubicBezTo>
                <a:lnTo>
                  <a:pt x="1" y="2602843"/>
                </a:lnTo>
                <a:lnTo>
                  <a:pt x="1" y="0"/>
                </a:lnTo>
                <a:lnTo>
                  <a:pt x="0" y="2"/>
                </a:lnTo>
                <a:cubicBezTo>
                  <a:pt x="7" y="7"/>
                  <a:pt x="15" y="14"/>
                  <a:pt x="22" y="17"/>
                </a:cubicBezTo>
                <a:close/>
                <a:moveTo>
                  <a:pt x="6840984" y="6836240"/>
                </a:moveTo>
              </a:path>
            </a:pathLst>
          </a:custGeom>
          <a:solidFill>
            <a:srgbClr val="FF26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7" name="Freeform 437"/>
          <p:cNvSpPr/>
          <p:nvPr/>
        </p:nvSpPr>
        <p:spPr>
          <a:xfrm rot="0" flipH="0" flipV="1">
            <a:off x="1371600" y="1524000"/>
            <a:ext cx="7315200" cy="1587"/>
          </a:xfrm>
          <a:custGeom>
            <a:pathLst>
              <a:path w="7315200" h="1587">
                <a:moveTo>
                  <a:pt x="0" y="1587"/>
                </a:moveTo>
                <a:lnTo>
                  <a:pt x="7315200" y="0"/>
                </a:lnTo>
              </a:path>
            </a:pathLst>
          </a:custGeom>
          <a:noFill/>
          <a:ln w="12700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8" name="Freeform 438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noFill/>
          <a:ln w="12700" cap="flat" cmpd="sng">
            <a:solidFill>
              <a:srgbClr val="4B4B4B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9" name="Rectangle 439"/>
          <p:cNvSpPr/>
          <p:nvPr/>
        </p:nvSpPr>
        <p:spPr>
          <a:xfrm rot="0" flipH="0" flipV="0">
            <a:off x="548639" y="6426505"/>
            <a:ext cx="7168279" cy="2221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912693" algn="l"/>
                <a:tab pos="6974472" algn="l"/>
              </a:tabLst>
            </a:pPr>
            <a:r>
              <a:rPr lang="tg-Cyrl-TJ" sz="1200" baseline="0" b="0" i="0" dirty="0" spc="0">
                <a:solidFill>
                  <a:srgbClr val="000000"/>
                </a:solidFill>
                <a:latin typeface="Verdana" pitchFamily="0" charset="1"/>
              </a:rPr>
              <a:t>02/14/2012	MK	18</a:t>
            </a:r>
          </a:p>
        </p:txBody>
      </p:sp>
      <p:sp>
        <p:nvSpPr>
          <p:cNvPr id="440" name="Rectangle 440"/>
          <p:cNvSpPr/>
          <p:nvPr/>
        </p:nvSpPr>
        <p:spPr>
          <a:xfrm rot="0" flipH="0" flipV="0">
            <a:off x="1461452" y="379619"/>
            <a:ext cx="6483258" cy="101463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  Tutkimussuuntauksia yhdistäviä ja </a:t>
            </a:r>
          </a:p>
          <a:p>
            <a:pPr marL="0">
              <a:lnSpc>
                <a:spcPts val="3700"/>
              </a:lnSpc>
            </a:pPr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            erottavia tekijöitä</a:t>
            </a:r>
          </a:p>
        </p:txBody>
      </p:sp>
      <p:sp>
        <p:nvSpPr>
          <p:cNvPr id="441" name="Rectangle 441"/>
          <p:cNvSpPr/>
          <p:nvPr/>
        </p:nvSpPr>
        <p:spPr>
          <a:xfrm rot="0" flipH="0" flipV="0">
            <a:off x="1461452" y="1811871"/>
            <a:ext cx="1989821" cy="38884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100" baseline="0" b="0" i="0" dirty="0" spc="0">
                <a:solidFill>
                  <a:srgbClr val="000000"/>
                </a:solidFill>
                <a:latin typeface="Verdana" pitchFamily="0" charset="1"/>
              </a:rPr>
              <a:t>Diskursiivisuus</a:t>
            </a:r>
          </a:p>
        </p:txBody>
      </p:sp>
      <p:sp>
        <p:nvSpPr>
          <p:cNvPr id="442" name="Rectangle 442"/>
          <p:cNvSpPr/>
          <p:nvPr/>
        </p:nvSpPr>
        <p:spPr>
          <a:xfrm rot="0" flipH="0" flipV="0">
            <a:off x="1461452" y="2317438"/>
            <a:ext cx="6557036" cy="42938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469" baseline="0" b="0" i="0" dirty="0" spc="1390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3181" baseline="-15198" b="0" i="0" dirty="0" spc="0">
                <a:solidFill>
                  <a:srgbClr val="000000"/>
                </a:solidFill>
                <a:latin typeface="Verdana" pitchFamily="0" charset="1"/>
              </a:rPr>
              <a:t>Fenomenografian konstruktiivinen kielikäsitys </a:t>
            </a:r>
          </a:p>
        </p:txBody>
      </p:sp>
      <p:sp>
        <p:nvSpPr>
          <p:cNvPr id="443" name="Rectangle 443"/>
          <p:cNvSpPr/>
          <p:nvPr/>
        </p:nvSpPr>
        <p:spPr>
          <a:xfrm rot="0" flipH="0" flipV="0">
            <a:off x="1804352" y="2611971"/>
            <a:ext cx="5096690" cy="64284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100" baseline="0" b="0" i="0" dirty="0" spc="0">
                <a:solidFill>
                  <a:srgbClr val="000000"/>
                </a:solidFill>
                <a:latin typeface="Verdana" pitchFamily="0" charset="1"/>
              </a:rPr>
              <a:t>mahdollistaa diskursiivisen lukutavan </a:t>
            </a:r>
          </a:p>
          <a:p>
            <a:pPr marL="0">
              <a:lnSpc>
                <a:spcPts val="2000"/>
              </a:lnSpc>
            </a:pPr>
            <a:r>
              <a:rPr lang="tg-Cyrl-TJ" sz="2100" baseline="0" b="0" i="0" dirty="0" spc="0">
                <a:solidFill>
                  <a:srgbClr val="000000"/>
                </a:solidFill>
                <a:latin typeface="Verdana" pitchFamily="0" charset="1"/>
              </a:rPr>
              <a:t>merkitysyksiköitä etsittäessä. </a:t>
            </a:r>
          </a:p>
        </p:txBody>
      </p:sp>
      <p:sp>
        <p:nvSpPr>
          <p:cNvPr id="444" name="Rectangle 444"/>
          <p:cNvSpPr/>
          <p:nvPr/>
        </p:nvSpPr>
        <p:spPr>
          <a:xfrm rot="0" flipH="0" flipV="0">
            <a:off x="1461452" y="3551771"/>
            <a:ext cx="5185931" cy="93251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100" baseline="0" b="0" i="0" dirty="0" spc="0">
                <a:solidFill>
                  <a:srgbClr val="000000"/>
                </a:solidFill>
                <a:latin typeface="Verdana" pitchFamily="0" charset="1"/>
              </a:rPr>
              <a:t>Sisällönanalyysi vs. fenomenografia</a:t>
            </a:r>
          </a:p>
          <a:p>
            <a:pPr marL="0">
              <a:lnSpc>
                <a:spcPts val="4600"/>
              </a:lnSpc>
            </a:pPr>
            <a:r>
              <a:rPr lang="tg-Cyrl-TJ" sz="1469" baseline="0" b="0" i="0" dirty="0" spc="1390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3181" baseline="-15198" b="0" i="0" dirty="0" spc="0">
                <a:solidFill>
                  <a:srgbClr val="000000"/>
                </a:solidFill>
                <a:latin typeface="Verdana" pitchFamily="0" charset="1"/>
              </a:rPr>
              <a:t>Fenomenografisessa tutkimuksessa </a:t>
            </a:r>
          </a:p>
        </p:txBody>
      </p:sp>
      <p:sp>
        <p:nvSpPr>
          <p:cNvPr id="445" name="Rectangle 445"/>
          <p:cNvSpPr/>
          <p:nvPr/>
        </p:nvSpPr>
        <p:spPr>
          <a:xfrm rot="0" flipH="0" flipV="0">
            <a:off x="1804352" y="4389971"/>
            <a:ext cx="6554232" cy="89684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100" baseline="0" b="0" i="0" dirty="0" spc="0">
                <a:solidFill>
                  <a:srgbClr val="000000"/>
                </a:solidFill>
                <a:latin typeface="Verdana" pitchFamily="0" charset="1"/>
              </a:rPr>
              <a:t>kuvauskategoriajärjestelmä syntyy aineiston </a:t>
            </a:r>
          </a:p>
          <a:p>
            <a:pPr marL="0">
              <a:lnSpc>
                <a:spcPts val="2000"/>
              </a:lnSpc>
            </a:pPr>
            <a:r>
              <a:rPr lang="tg-Cyrl-TJ" sz="2100" baseline="0" b="0" i="0" dirty="0" spc="0">
                <a:solidFill>
                  <a:srgbClr val="000000"/>
                </a:solidFill>
                <a:latin typeface="Verdana" pitchFamily="0" charset="1"/>
              </a:rPr>
              <a:t>pohjalta. Sisällönanalyysissä luokittelu perustuu </a:t>
            </a:r>
          </a:p>
          <a:p>
            <a:pPr marL="0">
              <a:lnSpc>
                <a:spcPts val="2000"/>
              </a:lnSpc>
            </a:pPr>
            <a:r>
              <a:rPr lang="tg-Cyrl-TJ" sz="2100" baseline="0" b="0" i="0" dirty="0" spc="0">
                <a:solidFill>
                  <a:srgbClr val="000000"/>
                </a:solidFill>
                <a:latin typeface="Verdana" pitchFamily="0" charset="1"/>
              </a:rPr>
              <a:t>teoriaan. </a:t>
            </a:r>
          </a:p>
        </p:txBody>
      </p:sp>
      <p:sp>
        <p:nvSpPr>
          <p:cNvPr id="446" name="Rectangle 446"/>
          <p:cNvSpPr/>
          <p:nvPr/>
        </p:nvSpPr>
        <p:spPr>
          <a:xfrm rot="0" flipH="0" flipV="0">
            <a:off x="1461452" y="5200338"/>
            <a:ext cx="5873004" cy="42938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469" baseline="0" b="0" i="0" dirty="0" spc="1390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3181" baseline="-15198" b="0" i="0" dirty="0" spc="0">
                <a:solidFill>
                  <a:srgbClr val="000000"/>
                </a:solidFill>
                <a:latin typeface="Verdana" pitchFamily="0" charset="1"/>
              </a:rPr>
              <a:t>Fenomenografisessa analyysiprosessissa </a:t>
            </a:r>
          </a:p>
        </p:txBody>
      </p:sp>
      <p:sp>
        <p:nvSpPr>
          <p:cNvPr id="447" name="Rectangle 447"/>
          <p:cNvSpPr/>
          <p:nvPr/>
        </p:nvSpPr>
        <p:spPr>
          <a:xfrm rot="0" flipH="0" flipV="0">
            <a:off x="1804352" y="5494871"/>
            <a:ext cx="5284394" cy="64284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100" baseline="0" b="0" i="0" dirty="0" spc="0">
                <a:solidFill>
                  <a:srgbClr val="000000"/>
                </a:solidFill>
                <a:latin typeface="Verdana" pitchFamily="0" charset="1"/>
              </a:rPr>
              <a:t>korostuvat kontekstuaalisuuus ja </a:t>
            </a:r>
          </a:p>
          <a:p>
            <a:pPr marL="0">
              <a:lnSpc>
                <a:spcPts val="2000"/>
              </a:lnSpc>
            </a:pPr>
            <a:r>
              <a:rPr lang="tg-Cyrl-TJ" sz="2100" baseline="0" b="0" i="0" dirty="0" spc="0">
                <a:solidFill>
                  <a:srgbClr val="000000"/>
                </a:solidFill>
                <a:latin typeface="Verdana" pitchFamily="0" charset="1"/>
              </a:rPr>
              <a:t>rakenneulottuvuus (miten-näkökulma).</a:t>
            </a:r>
          </a:p>
        </p:txBody>
      </p:sp>
      <p:sp>
        <p:nvSpPr>
          <p:cNvPr id="448" name="Rectangle 448"/>
          <p:cNvSpPr/>
          <p:nvPr/>
        </p:nvSpPr>
        <p:spPr>
          <a:xfrm rot="0" flipH="0" flipV="0">
            <a:off x="88900" y="6875273"/>
            <a:ext cx="1268059" cy="18287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00" baseline="0" b="0" i="0" dirty="0" spc="0">
                <a:solidFill>
                  <a:srgbClr val="000000"/>
                </a:solidFill>
                <a:latin typeface="Arial" pitchFamily="0" charset="1"/>
              </a:rPr>
              <a:t> 14. helmikuuta 12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449" name="Freeform 449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0" name="Freeform 450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0" y="6858000"/>
                </a:lnTo>
                <a:close/>
                <a:moveTo>
                  <a:pt x="7112000" y="7112000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1" name="Freeform 451"/>
          <p:cNvSpPr/>
          <p:nvPr/>
        </p:nvSpPr>
        <p:spPr>
          <a:xfrm rot="0" flipH="0" flipV="0">
            <a:off x="-4790" y="966295"/>
            <a:ext cx="1161297" cy="2563211"/>
          </a:xfrm>
          <a:custGeom>
            <a:pathLst>
              <a:path w="1161297" h="2563211">
                <a:moveTo>
                  <a:pt x="30" y="26"/>
                </a:moveTo>
                <a:cubicBezTo>
                  <a:pt x="932249" y="493297"/>
                  <a:pt x="1161297" y="1466956"/>
                  <a:pt x="511623" y="2174752"/>
                </a:cubicBezTo>
                <a:cubicBezTo>
                  <a:pt x="372650" y="2326158"/>
                  <a:pt x="199441" y="2457669"/>
                  <a:pt x="30" y="2563185"/>
                </a:cubicBezTo>
                <a:lnTo>
                  <a:pt x="30" y="2563185"/>
                </a:lnTo>
                <a:cubicBezTo>
                  <a:pt x="20" y="2563190"/>
                  <a:pt x="10" y="2563195"/>
                  <a:pt x="0" y="2563201"/>
                </a:cubicBezTo>
                <a:lnTo>
                  <a:pt x="9" y="2563211"/>
                </a:lnTo>
                <a:lnTo>
                  <a:pt x="9" y="0"/>
                </a:lnTo>
                <a:lnTo>
                  <a:pt x="0" y="10"/>
                </a:lnTo>
                <a:cubicBezTo>
                  <a:pt x="10" y="16"/>
                  <a:pt x="20" y="21"/>
                  <a:pt x="30" y="27"/>
                </a:cubicBezTo>
                <a:close/>
                <a:moveTo>
                  <a:pt x="6150469" y="6145705"/>
                </a:moveTo>
              </a:path>
            </a:pathLst>
          </a:custGeom>
          <a:solidFill>
            <a:srgbClr val="FFD3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2" name="Freeform 452"/>
          <p:cNvSpPr/>
          <p:nvPr/>
        </p:nvSpPr>
        <p:spPr>
          <a:xfrm rot="0" flipH="0" flipV="0">
            <a:off x="-4761" y="275760"/>
            <a:ext cx="885260" cy="2602843"/>
          </a:xfrm>
          <a:custGeom>
            <a:pathLst>
              <a:path w="885260" h="2602843">
                <a:moveTo>
                  <a:pt x="23" y="17"/>
                </a:moveTo>
                <a:cubicBezTo>
                  <a:pt x="705022" y="492092"/>
                  <a:pt x="885260" y="1473658"/>
                  <a:pt x="402595" y="2192403"/>
                </a:cubicBezTo>
                <a:cubicBezTo>
                  <a:pt x="294464" y="2353424"/>
                  <a:pt x="157962" y="2492587"/>
                  <a:pt x="22" y="2602826"/>
                </a:cubicBezTo>
                <a:lnTo>
                  <a:pt x="23" y="2602826"/>
                </a:lnTo>
                <a:cubicBezTo>
                  <a:pt x="15" y="2602830"/>
                  <a:pt x="7" y="2602836"/>
                  <a:pt x="0" y="2602842"/>
                </a:cubicBezTo>
                <a:lnTo>
                  <a:pt x="1" y="2602843"/>
                </a:lnTo>
                <a:lnTo>
                  <a:pt x="1" y="0"/>
                </a:lnTo>
                <a:lnTo>
                  <a:pt x="0" y="2"/>
                </a:lnTo>
                <a:cubicBezTo>
                  <a:pt x="7" y="7"/>
                  <a:pt x="15" y="14"/>
                  <a:pt x="22" y="17"/>
                </a:cubicBezTo>
                <a:close/>
                <a:moveTo>
                  <a:pt x="6840984" y="6836240"/>
                </a:moveTo>
              </a:path>
            </a:pathLst>
          </a:custGeom>
          <a:solidFill>
            <a:srgbClr val="FF26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3" name="Freeform 453"/>
          <p:cNvSpPr/>
          <p:nvPr/>
        </p:nvSpPr>
        <p:spPr>
          <a:xfrm rot="0" flipH="0" flipV="1">
            <a:off x="1371600" y="1524000"/>
            <a:ext cx="7315200" cy="1587"/>
          </a:xfrm>
          <a:custGeom>
            <a:pathLst>
              <a:path w="7315200" h="1587">
                <a:moveTo>
                  <a:pt x="0" y="1587"/>
                </a:moveTo>
                <a:lnTo>
                  <a:pt x="7315200" y="0"/>
                </a:lnTo>
              </a:path>
            </a:pathLst>
          </a:custGeom>
          <a:noFill/>
          <a:ln w="12700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4" name="Freeform 454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noFill/>
          <a:ln w="12700" cap="flat" cmpd="sng">
            <a:solidFill>
              <a:srgbClr val="4B4B4B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5" name="Rectangle 455"/>
          <p:cNvSpPr/>
          <p:nvPr/>
        </p:nvSpPr>
        <p:spPr>
          <a:xfrm rot="0" flipH="0" flipV="0">
            <a:off x="548639" y="6426505"/>
            <a:ext cx="7168279" cy="2221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912693" algn="l"/>
                <a:tab pos="6974472" algn="l"/>
              </a:tabLst>
            </a:pPr>
            <a:r>
              <a:rPr lang="tg-Cyrl-TJ" sz="1200" baseline="0" b="0" i="0" dirty="0" spc="0">
                <a:solidFill>
                  <a:srgbClr val="000000"/>
                </a:solidFill>
                <a:latin typeface="Verdana" pitchFamily="0" charset="1"/>
              </a:rPr>
              <a:t>02/14/2012	MK	19</a:t>
            </a:r>
          </a:p>
        </p:txBody>
      </p:sp>
      <p:sp>
        <p:nvSpPr>
          <p:cNvPr id="456" name="Rectangle 456"/>
          <p:cNvSpPr/>
          <p:nvPr/>
        </p:nvSpPr>
        <p:spPr>
          <a:xfrm rot="0" flipH="0" flipV="0">
            <a:off x="1461452" y="379619"/>
            <a:ext cx="6596156" cy="101463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   Tutkimussuuntauksia yhdistäviä ja </a:t>
            </a:r>
          </a:p>
          <a:p>
            <a:pPr marL="0">
              <a:lnSpc>
                <a:spcPts val="3700"/>
              </a:lnSpc>
            </a:pPr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             erottavia tekijöitä</a:t>
            </a:r>
          </a:p>
        </p:txBody>
      </p:sp>
      <p:sp>
        <p:nvSpPr>
          <p:cNvPr id="457" name="Rectangle 457"/>
          <p:cNvSpPr/>
          <p:nvPr/>
        </p:nvSpPr>
        <p:spPr>
          <a:xfrm rot="0" flipH="0" flipV="0">
            <a:off x="1461452" y="1761046"/>
            <a:ext cx="7207453" cy="88145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Ankkuroitu teoria (grounded theory) vs. fenomenografia</a:t>
            </a:r>
          </a:p>
          <a:p>
            <a:pPr marL="0">
              <a:lnSpc>
                <a:spcPts val="4300"/>
              </a:lnSpc>
            </a:pPr>
            <a:r>
              <a:rPr lang="tg-Cyrl-TJ" sz="1400" baseline="0" b="0" i="0" dirty="0" spc="1452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3030" baseline="-13769" b="0" i="0" dirty="0" spc="0">
                <a:solidFill>
                  <a:srgbClr val="000000"/>
                </a:solidFill>
                <a:latin typeface="Verdana" pitchFamily="0" charset="1"/>
              </a:rPr>
              <a:t>Ankkuroidusta teoriasta poiketen fenomenografia ei </a:t>
            </a:r>
          </a:p>
        </p:txBody>
      </p:sp>
      <p:sp>
        <p:nvSpPr>
          <p:cNvPr id="458" name="Rectangle 458"/>
          <p:cNvSpPr/>
          <p:nvPr/>
        </p:nvSpPr>
        <p:spPr>
          <a:xfrm rot="0" flipH="0" flipV="0">
            <a:off x="1804352" y="2548446"/>
            <a:ext cx="7074458" cy="8529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pyri tarkastelemaan ilmiöitä järjestelmän tasolla, vaan </a:t>
            </a:r>
          </a:p>
          <a:p>
            <a:pPr marL="0">
              <a:lnSpc>
                <a:spcPts val="1900"/>
              </a:lnSpc>
            </a:pPr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kuvaa tutkittavien arkikäsitysten variaatioita sekä </a:t>
            </a:r>
          </a:p>
          <a:p>
            <a:pPr marL="0">
              <a:lnSpc>
                <a:spcPts val="1900"/>
              </a:lnSpc>
            </a:pPr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niiden merkityssisältöjä ja ymmärtämistä.</a:t>
            </a:r>
          </a:p>
        </p:txBody>
      </p:sp>
      <p:sp>
        <p:nvSpPr>
          <p:cNvPr id="459" name="Rectangle 459"/>
          <p:cNvSpPr/>
          <p:nvPr/>
        </p:nvSpPr>
        <p:spPr>
          <a:xfrm rot="0" flipH="0" flipV="0">
            <a:off x="1461452" y="3542171"/>
            <a:ext cx="6963486" cy="40530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400" baseline="0" b="0" i="0" dirty="0" spc="1452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3030" baseline="-13769" b="0" i="0" dirty="0" spc="0">
                <a:solidFill>
                  <a:srgbClr val="000000"/>
                </a:solidFill>
                <a:latin typeface="Verdana" pitchFamily="0" charset="1"/>
              </a:rPr>
              <a:t>Fenomenografiaa ja ankkuroitua teoriaa yhdistävät </a:t>
            </a:r>
          </a:p>
        </p:txBody>
      </p:sp>
      <p:sp>
        <p:nvSpPr>
          <p:cNvPr id="460" name="Rectangle 460"/>
          <p:cNvSpPr/>
          <p:nvPr/>
        </p:nvSpPr>
        <p:spPr>
          <a:xfrm rot="0" flipH="0" flipV="0">
            <a:off x="1804352" y="3818446"/>
            <a:ext cx="2655316" cy="37033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seuraavat elementit:</a:t>
            </a:r>
          </a:p>
        </p:txBody>
      </p:sp>
      <p:sp>
        <p:nvSpPr>
          <p:cNvPr id="461" name="Rectangle 461"/>
          <p:cNvSpPr/>
          <p:nvPr/>
        </p:nvSpPr>
        <p:spPr>
          <a:xfrm rot="0" flipH="0" flipV="0">
            <a:off x="1918652" y="4100971"/>
            <a:ext cx="6529908" cy="40530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400" baseline="0" b="0" i="0" dirty="0" spc="1204">
                <a:solidFill>
                  <a:srgbClr val="FFD300"/>
                </a:solidFill>
                <a:latin typeface="Wingdings" pitchFamily="0" charset="1"/>
              </a:rPr>
              <a:t></a:t>
            </a:r>
            <a:r>
              <a:rPr lang="tg-Cyrl-TJ" sz="3030" baseline="-13769" b="0" i="0" dirty="0" spc="0">
                <a:solidFill>
                  <a:srgbClr val="000000"/>
                </a:solidFill>
                <a:latin typeface="Verdana" pitchFamily="0" charset="1"/>
              </a:rPr>
              <a:t>kontekstianalyysi sekä yhtäläisyyksien ja erojen </a:t>
            </a:r>
          </a:p>
        </p:txBody>
      </p:sp>
      <p:sp>
        <p:nvSpPr>
          <p:cNvPr id="462" name="Rectangle 462"/>
          <p:cNvSpPr/>
          <p:nvPr/>
        </p:nvSpPr>
        <p:spPr>
          <a:xfrm rot="0" flipH="0" flipV="0">
            <a:off x="2204402" y="4389946"/>
            <a:ext cx="990295" cy="37033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erittely </a:t>
            </a:r>
          </a:p>
        </p:txBody>
      </p:sp>
      <p:sp>
        <p:nvSpPr>
          <p:cNvPr id="463" name="Rectangle 463"/>
          <p:cNvSpPr/>
          <p:nvPr/>
        </p:nvSpPr>
        <p:spPr>
          <a:xfrm rot="0" flipH="0" flipV="0">
            <a:off x="1918652" y="4672471"/>
            <a:ext cx="5441340" cy="40530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400" baseline="0" b="0" i="0" dirty="0" spc="1204">
                <a:solidFill>
                  <a:srgbClr val="FFD300"/>
                </a:solidFill>
                <a:latin typeface="Wingdings" pitchFamily="0" charset="1"/>
              </a:rPr>
              <a:t></a:t>
            </a:r>
            <a:r>
              <a:rPr lang="tg-Cyrl-TJ" sz="3030" baseline="-13769" b="0" i="0" dirty="0" spc="0">
                <a:solidFill>
                  <a:srgbClr val="000000"/>
                </a:solidFill>
                <a:latin typeface="Verdana" pitchFamily="0" charset="1"/>
              </a:rPr>
              <a:t>merkityssisältöjen luokittelu ja tulkinta  </a:t>
            </a:r>
          </a:p>
        </p:txBody>
      </p:sp>
      <p:sp>
        <p:nvSpPr>
          <p:cNvPr id="464" name="Rectangle 464"/>
          <p:cNvSpPr/>
          <p:nvPr/>
        </p:nvSpPr>
        <p:spPr>
          <a:xfrm rot="0" flipH="0" flipV="0">
            <a:off x="1918652" y="4948746"/>
            <a:ext cx="5293866" cy="130055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28575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ensimmäisen asteen näkökulmasta </a:t>
            </a:r>
          </a:p>
          <a:p>
            <a:pPr marL="0">
              <a:lnSpc>
                <a:spcPts val="2500"/>
              </a:lnSpc>
            </a:pPr>
            <a:r>
              <a:rPr lang="tg-Cyrl-TJ" sz="1400" baseline="0" b="0" i="0" dirty="0" spc="1204">
                <a:solidFill>
                  <a:srgbClr val="FFD300"/>
                </a:solidFill>
                <a:latin typeface="Wingdings" pitchFamily="0" charset="1"/>
              </a:rPr>
              <a:t></a:t>
            </a:r>
            <a:r>
              <a:rPr lang="tg-Cyrl-TJ" sz="3030" baseline="-13769" b="0" i="0" dirty="0" spc="0">
                <a:solidFill>
                  <a:srgbClr val="000000"/>
                </a:solidFill>
                <a:latin typeface="Verdana" pitchFamily="0" charset="1"/>
              </a:rPr>
              <a:t>realistiset taustaoletukset</a:t>
            </a:r>
          </a:p>
          <a:p>
            <a:pPr marL="0">
              <a:lnSpc>
                <a:spcPts val="2500"/>
              </a:lnSpc>
            </a:pPr>
            <a:r>
              <a:rPr lang="tg-Cyrl-TJ" sz="1400" baseline="0" b="0" i="0" dirty="0" spc="1204">
                <a:solidFill>
                  <a:srgbClr val="FFD300"/>
                </a:solidFill>
                <a:latin typeface="Wingdings" pitchFamily="0" charset="1"/>
              </a:rPr>
              <a:t></a:t>
            </a:r>
            <a:r>
              <a:rPr lang="tg-Cyrl-TJ" sz="3030" baseline="-13769" b="0" i="0" dirty="0" spc="0">
                <a:solidFill>
                  <a:srgbClr val="000000"/>
                </a:solidFill>
                <a:latin typeface="Verdana" pitchFamily="0" charset="1"/>
              </a:rPr>
              <a:t>aineistolähtöinen analyysi</a:t>
            </a:r>
          </a:p>
          <a:p>
            <a:pPr marL="0">
              <a:lnSpc>
                <a:spcPts val="2600"/>
              </a:lnSpc>
            </a:pPr>
            <a:r>
              <a:rPr lang="tg-Cyrl-TJ" sz="1400" baseline="0" b="0" i="0" dirty="0" spc="1204">
                <a:solidFill>
                  <a:srgbClr val="FFD300"/>
                </a:solidFill>
                <a:latin typeface="Wingdings" pitchFamily="0" charset="1"/>
              </a:rPr>
              <a:t></a:t>
            </a:r>
            <a:r>
              <a:rPr lang="tg-Cyrl-TJ" sz="3030" baseline="-13769" b="0" i="0" dirty="0" spc="0">
                <a:solidFill>
                  <a:srgbClr val="000000"/>
                </a:solidFill>
                <a:latin typeface="Verdana" pitchFamily="0" charset="1"/>
              </a:rPr>
              <a:t>kohdeilmiöiden kuvaaminen yksilöiden </a:t>
            </a:r>
          </a:p>
        </p:txBody>
      </p:sp>
      <p:sp>
        <p:nvSpPr>
          <p:cNvPr id="465" name="Rectangle 465"/>
          <p:cNvSpPr/>
          <p:nvPr/>
        </p:nvSpPr>
        <p:spPr>
          <a:xfrm rot="0" flipH="0" flipV="0">
            <a:off x="2204402" y="6155246"/>
            <a:ext cx="5051221" cy="37033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merkityksenantoja yleisemmällä tasolla</a:t>
            </a:r>
          </a:p>
        </p:txBody>
      </p:sp>
      <p:sp>
        <p:nvSpPr>
          <p:cNvPr id="466" name="Rectangle 466"/>
          <p:cNvSpPr/>
          <p:nvPr/>
        </p:nvSpPr>
        <p:spPr>
          <a:xfrm rot="0" flipH="0" flipV="0">
            <a:off x="88900" y="6875273"/>
            <a:ext cx="1268059" cy="18287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00" baseline="0" b="0" i="0" dirty="0" spc="0">
                <a:solidFill>
                  <a:srgbClr val="000000"/>
                </a:solidFill>
                <a:latin typeface="Arial" pitchFamily="0" charset="1"/>
              </a:rPr>
              <a:t> 14. helmikuuta 12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12" name="Freeform 112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3" name="Freeform 113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0" y="6858000"/>
                </a:lnTo>
                <a:close/>
                <a:moveTo>
                  <a:pt x="7112000" y="7112000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4" name="Freeform 114"/>
          <p:cNvSpPr/>
          <p:nvPr/>
        </p:nvSpPr>
        <p:spPr>
          <a:xfrm rot="0" flipH="0" flipV="0">
            <a:off x="-4790" y="966295"/>
            <a:ext cx="1161297" cy="2563211"/>
          </a:xfrm>
          <a:custGeom>
            <a:pathLst>
              <a:path w="1161297" h="2563211">
                <a:moveTo>
                  <a:pt x="30" y="26"/>
                </a:moveTo>
                <a:cubicBezTo>
                  <a:pt x="932249" y="493297"/>
                  <a:pt x="1161297" y="1466956"/>
                  <a:pt x="511623" y="2174752"/>
                </a:cubicBezTo>
                <a:cubicBezTo>
                  <a:pt x="372650" y="2326158"/>
                  <a:pt x="199441" y="2457669"/>
                  <a:pt x="30" y="2563185"/>
                </a:cubicBezTo>
                <a:lnTo>
                  <a:pt x="30" y="2563185"/>
                </a:lnTo>
                <a:cubicBezTo>
                  <a:pt x="20" y="2563190"/>
                  <a:pt x="10" y="2563195"/>
                  <a:pt x="0" y="2563201"/>
                </a:cubicBezTo>
                <a:lnTo>
                  <a:pt x="9" y="2563211"/>
                </a:lnTo>
                <a:lnTo>
                  <a:pt x="9" y="0"/>
                </a:lnTo>
                <a:lnTo>
                  <a:pt x="0" y="10"/>
                </a:lnTo>
                <a:cubicBezTo>
                  <a:pt x="10" y="16"/>
                  <a:pt x="20" y="21"/>
                  <a:pt x="30" y="27"/>
                </a:cubicBezTo>
                <a:close/>
                <a:moveTo>
                  <a:pt x="6150469" y="6145705"/>
                </a:moveTo>
              </a:path>
            </a:pathLst>
          </a:custGeom>
          <a:solidFill>
            <a:srgbClr val="FFD3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5" name="Freeform 115"/>
          <p:cNvSpPr/>
          <p:nvPr/>
        </p:nvSpPr>
        <p:spPr>
          <a:xfrm rot="0" flipH="0" flipV="0">
            <a:off x="-4761" y="275760"/>
            <a:ext cx="885260" cy="2602843"/>
          </a:xfrm>
          <a:custGeom>
            <a:pathLst>
              <a:path w="885260" h="2602843">
                <a:moveTo>
                  <a:pt x="23" y="17"/>
                </a:moveTo>
                <a:cubicBezTo>
                  <a:pt x="705022" y="492092"/>
                  <a:pt x="885260" y="1473658"/>
                  <a:pt x="402595" y="2192403"/>
                </a:cubicBezTo>
                <a:cubicBezTo>
                  <a:pt x="294464" y="2353424"/>
                  <a:pt x="157962" y="2492587"/>
                  <a:pt x="22" y="2602826"/>
                </a:cubicBezTo>
                <a:lnTo>
                  <a:pt x="23" y="2602826"/>
                </a:lnTo>
                <a:cubicBezTo>
                  <a:pt x="15" y="2602830"/>
                  <a:pt x="7" y="2602836"/>
                  <a:pt x="0" y="2602842"/>
                </a:cubicBezTo>
                <a:lnTo>
                  <a:pt x="1" y="2602843"/>
                </a:lnTo>
                <a:lnTo>
                  <a:pt x="1" y="0"/>
                </a:lnTo>
                <a:lnTo>
                  <a:pt x="0" y="2"/>
                </a:lnTo>
                <a:cubicBezTo>
                  <a:pt x="7" y="7"/>
                  <a:pt x="15" y="14"/>
                  <a:pt x="22" y="17"/>
                </a:cubicBezTo>
                <a:close/>
                <a:moveTo>
                  <a:pt x="6840984" y="6836240"/>
                </a:moveTo>
              </a:path>
            </a:pathLst>
          </a:custGeom>
          <a:solidFill>
            <a:srgbClr val="FF26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6" name="Freeform 116"/>
          <p:cNvSpPr/>
          <p:nvPr/>
        </p:nvSpPr>
        <p:spPr>
          <a:xfrm rot="0" flipH="0" flipV="1">
            <a:off x="1371600" y="1524000"/>
            <a:ext cx="7315200" cy="1587"/>
          </a:xfrm>
          <a:custGeom>
            <a:pathLst>
              <a:path w="7315200" h="1587">
                <a:moveTo>
                  <a:pt x="0" y="1587"/>
                </a:moveTo>
                <a:lnTo>
                  <a:pt x="7315200" y="0"/>
                </a:lnTo>
              </a:path>
            </a:pathLst>
          </a:custGeom>
          <a:noFill/>
          <a:ln w="12700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7" name="Freeform 117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noFill/>
          <a:ln w="12700" cap="flat" cmpd="sng">
            <a:solidFill>
              <a:srgbClr val="4B4B4B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8" name="Rectangle 118"/>
          <p:cNvSpPr/>
          <p:nvPr/>
        </p:nvSpPr>
        <p:spPr>
          <a:xfrm rot="0" flipH="0" flipV="0">
            <a:off x="548639" y="6426505"/>
            <a:ext cx="7119842" cy="2221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912693" algn="l"/>
                <a:tab pos="7022915" algn="l"/>
                <a:tab pos="7022915" algn="l"/>
              </a:tabLst>
            </a:pPr>
            <a:r>
              <a:rPr lang="tg-Cyrl-TJ" sz="1200" baseline="0" b="0" i="0" dirty="0" spc="0">
                <a:solidFill>
                  <a:srgbClr val="000000"/>
                </a:solidFill>
                <a:latin typeface="Verdana" pitchFamily="0" charset="1"/>
              </a:rPr>
              <a:t>02/14/2012	MK	2	</a:t>
            </a:r>
          </a:p>
        </p:txBody>
      </p:sp>
      <p:sp>
        <p:nvSpPr>
          <p:cNvPr id="119" name="Rectangle 119"/>
          <p:cNvSpPr/>
          <p:nvPr/>
        </p:nvSpPr>
        <p:spPr>
          <a:xfrm rot="0" flipH="0" flipV="0">
            <a:off x="1207452" y="1246394"/>
            <a:ext cx="7420231" cy="78350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71437"/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   Fenomenografian peruslähtökohdat</a:t>
            </a:r>
          </a:p>
          <a:p>
            <a:pPr marL="0">
              <a:lnSpc>
                <a:spcPts val="2104"/>
              </a:lnSpc>
              <a:tabLst>
                <a:tab pos="342900" algn="l"/>
              </a:tabLst>
            </a:pPr>
            <a:r>
              <a:rPr lang="tg-Cyrl-TJ" sz="1400" baseline="0" b="0" i="0" dirty="0" spc="0">
                <a:solidFill>
                  <a:srgbClr val="0329D6"/>
                </a:solidFill>
                <a:latin typeface="Verdana" pitchFamily="0" charset="1"/>
              </a:rPr>
              <a:t>o	</a:t>
            </a:r>
            <a:r>
              <a:rPr lang="tg-Cyrl-TJ" sz="3030" baseline="-11201" b="0" i="0" dirty="0" spc="0">
                <a:solidFill>
                  <a:srgbClr val="000000"/>
                </a:solidFill>
                <a:latin typeface="Verdana" pitchFamily="0" charset="1"/>
              </a:rPr>
              <a:t>Fenomenografia tutkii ihmisten </a:t>
            </a:r>
            <a:r>
              <a:rPr lang="tg-Cyrl-TJ" sz="3030" baseline="-11201" b="0" i="1" dirty="0" spc="0">
                <a:solidFill>
                  <a:srgbClr val="000000"/>
                </a:solidFill>
                <a:latin typeface="Verdana" pitchFamily="0" charset="1"/>
              </a:rPr>
              <a:t>käsitysten eroavuuksia</a:t>
            </a:r>
            <a:r>
              <a:rPr lang="tg-Cyrl-TJ" sz="3030" baseline="-11201" b="0" i="0" dirty="0" spc="0">
                <a:solidFill>
                  <a:srgbClr val="000000"/>
                </a:solidFill>
                <a:latin typeface="Verdana" pitchFamily="0" charset="1"/>
              </a:rPr>
              <a:t>.</a:t>
            </a:r>
          </a:p>
        </p:txBody>
      </p:sp>
      <p:sp>
        <p:nvSpPr>
          <p:cNvPr id="120" name="Rectangle 120"/>
          <p:cNvSpPr/>
          <p:nvPr/>
        </p:nvSpPr>
        <p:spPr>
          <a:xfrm rot="0" flipH="0" flipV="0">
            <a:off x="1207452" y="2205670"/>
            <a:ext cx="7439304" cy="39878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42900" algn="l"/>
              </a:tabLst>
            </a:pPr>
            <a:r>
              <a:rPr lang="tg-Cyrl-TJ" sz="1400" baseline="0" b="0" i="0" dirty="0" spc="0">
                <a:solidFill>
                  <a:srgbClr val="0329D6"/>
                </a:solidFill>
                <a:latin typeface="Verdana" pitchFamily="0" charset="1"/>
              </a:rPr>
              <a:t>o	</a:t>
            </a:r>
            <a:r>
              <a:rPr lang="tg-Cyrl-TJ" sz="3030" baseline="-11201" b="0" i="0" dirty="0" spc="0">
                <a:solidFill>
                  <a:srgbClr val="000000"/>
                </a:solidFill>
                <a:latin typeface="Verdana" pitchFamily="0" charset="1"/>
              </a:rPr>
              <a:t>Lähestymistavan perustajan Ference Martonin mukaan </a:t>
            </a:r>
          </a:p>
        </p:txBody>
      </p:sp>
      <p:sp>
        <p:nvSpPr>
          <p:cNvPr id="121" name="Rectangle 121"/>
          <p:cNvSpPr/>
          <p:nvPr/>
        </p:nvSpPr>
        <p:spPr>
          <a:xfrm rot="0" flipH="0" flipV="0">
            <a:off x="1550352" y="2475421"/>
            <a:ext cx="5712916" cy="6116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on olemassa vain rajallinen määrä ilmiöiden </a:t>
            </a:r>
          </a:p>
          <a:p>
            <a:pPr marL="0">
              <a:lnSpc>
                <a:spcPts val="1900"/>
              </a:lnSpc>
            </a:pPr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käsittämisen tapoja.</a:t>
            </a:r>
          </a:p>
        </p:txBody>
      </p:sp>
      <p:sp>
        <p:nvSpPr>
          <p:cNvPr id="122" name="Rectangle 122"/>
          <p:cNvSpPr/>
          <p:nvPr/>
        </p:nvSpPr>
        <p:spPr>
          <a:xfrm rot="0" flipH="0" flipV="0">
            <a:off x="1207452" y="3221670"/>
            <a:ext cx="7397343" cy="39878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42900" algn="l"/>
              </a:tabLst>
            </a:pPr>
            <a:r>
              <a:rPr lang="tg-Cyrl-TJ" sz="1400" baseline="0" b="0" i="0" dirty="0" spc="0">
                <a:solidFill>
                  <a:srgbClr val="0329D6"/>
                </a:solidFill>
                <a:latin typeface="Verdana" pitchFamily="0" charset="1"/>
              </a:rPr>
              <a:t>o	</a:t>
            </a:r>
            <a:r>
              <a:rPr lang="tg-Cyrl-TJ" sz="3030" baseline="-11201" b="0" i="0" dirty="0" spc="0">
                <a:solidFill>
                  <a:srgbClr val="000000"/>
                </a:solidFill>
                <a:latin typeface="Verdana" pitchFamily="0" charset="1"/>
              </a:rPr>
              <a:t>Tavoitteena on kuvailla, analysoida ja ymmärtää paitsi </a:t>
            </a:r>
          </a:p>
        </p:txBody>
      </p:sp>
      <p:sp>
        <p:nvSpPr>
          <p:cNvPr id="123" name="Rectangle 123"/>
          <p:cNvSpPr/>
          <p:nvPr/>
        </p:nvSpPr>
        <p:spPr>
          <a:xfrm rot="0" flipH="0" flipV="0">
            <a:off x="1550352" y="3491421"/>
            <a:ext cx="6977068" cy="6116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ilmiöitä koskevia laadullisesti erilaisia</a:t>
            </a:r>
            <a:r>
              <a:rPr lang="tg-Cyrl-TJ" sz="2000" baseline="0" b="1" i="0" dirty="0" spc="0">
                <a:solidFill>
                  <a:srgbClr val="000000"/>
                </a:solidFill>
                <a:latin typeface="Verdana" pitchFamily="0" charset="1"/>
              </a:rPr>
              <a:t> </a:t>
            </a:r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käsityksiä myös </a:t>
            </a:r>
          </a:p>
          <a:p>
            <a:pPr marL="0">
              <a:lnSpc>
                <a:spcPts val="1900"/>
              </a:lnSpc>
            </a:pPr>
            <a:r>
              <a:rPr lang="tg-Cyrl-TJ" sz="2000" baseline="0" b="0" i="1" dirty="0" spc="0">
                <a:solidFill>
                  <a:srgbClr val="000000"/>
                </a:solidFill>
                <a:latin typeface="Verdana" pitchFamily="0" charset="1"/>
              </a:rPr>
              <a:t>käsitysten keskinäisiä suhteita</a:t>
            </a:r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.</a:t>
            </a:r>
          </a:p>
        </p:txBody>
      </p:sp>
      <p:sp>
        <p:nvSpPr>
          <p:cNvPr id="124" name="Rectangle 124"/>
          <p:cNvSpPr/>
          <p:nvPr/>
        </p:nvSpPr>
        <p:spPr>
          <a:xfrm rot="0" flipH="0" flipV="0">
            <a:off x="1207452" y="4237670"/>
            <a:ext cx="6845122" cy="65278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42900" algn="l"/>
              </a:tabLst>
            </a:pPr>
            <a:r>
              <a:rPr lang="tg-Cyrl-TJ" sz="1400" baseline="0" b="0" i="0" dirty="0" spc="0">
                <a:solidFill>
                  <a:srgbClr val="0329D6"/>
                </a:solidFill>
                <a:latin typeface="Verdana" pitchFamily="0" charset="1"/>
              </a:rPr>
              <a:t>o	</a:t>
            </a:r>
            <a:r>
              <a:rPr lang="tg-Cyrl-TJ" sz="3030" baseline="-11201" b="0" i="0" dirty="0" spc="0">
                <a:solidFill>
                  <a:srgbClr val="000000"/>
                </a:solidFill>
                <a:latin typeface="Verdana" pitchFamily="0" charset="1"/>
              </a:rPr>
              <a:t>Aineistosta laaditaan kuvauskategorioita, jotka </a:t>
            </a:r>
          </a:p>
          <a:p>
            <a:pPr marL="342900">
              <a:lnSpc>
                <a:spcPts val="2000"/>
              </a:lnSpc>
            </a:pPr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kuvaavat käsitysten jakautumista esim. erilaisissa </a:t>
            </a:r>
          </a:p>
        </p:txBody>
      </p:sp>
      <p:sp>
        <p:nvSpPr>
          <p:cNvPr id="125" name="Rectangle 125"/>
          <p:cNvSpPr/>
          <p:nvPr/>
        </p:nvSpPr>
        <p:spPr>
          <a:xfrm rot="0" flipH="0" flipV="0">
            <a:off x="1550352" y="4761421"/>
            <a:ext cx="1335252" cy="37033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ryhmissä. </a:t>
            </a:r>
          </a:p>
        </p:txBody>
      </p:sp>
      <p:sp>
        <p:nvSpPr>
          <p:cNvPr id="126" name="Rectangle 126"/>
          <p:cNvSpPr/>
          <p:nvPr/>
        </p:nvSpPr>
        <p:spPr>
          <a:xfrm rot="0" flipH="0" flipV="0">
            <a:off x="1207452" y="5266370"/>
            <a:ext cx="7180503" cy="39878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42900" algn="l"/>
              </a:tabLst>
            </a:pPr>
            <a:r>
              <a:rPr lang="tg-Cyrl-TJ" sz="1400" baseline="0" b="0" i="0" dirty="0" spc="0">
                <a:solidFill>
                  <a:srgbClr val="0329D6"/>
                </a:solidFill>
                <a:latin typeface="Verdana" pitchFamily="0" charset="1"/>
              </a:rPr>
              <a:t>o	</a:t>
            </a:r>
            <a:r>
              <a:rPr lang="tg-Cyrl-TJ" sz="3030" baseline="-11201" b="0" i="0" dirty="0" spc="0">
                <a:solidFill>
                  <a:srgbClr val="000000"/>
                </a:solidFill>
                <a:latin typeface="Verdana" pitchFamily="0" charset="1"/>
              </a:rPr>
              <a:t>Jokainen kategoria liittyy muihin kategorioihin osana </a:t>
            </a:r>
          </a:p>
        </p:txBody>
      </p:sp>
      <p:sp>
        <p:nvSpPr>
          <p:cNvPr id="127" name="Rectangle 127"/>
          <p:cNvSpPr/>
          <p:nvPr/>
        </p:nvSpPr>
        <p:spPr>
          <a:xfrm rot="0" flipH="0" flipV="0">
            <a:off x="1550352" y="5536121"/>
            <a:ext cx="5976315" cy="8529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laajempaa hierarkkista kategoriajärjestelmää. </a:t>
            </a:r>
          </a:p>
          <a:p>
            <a:pPr marL="0">
              <a:lnSpc>
                <a:spcPts val="1900"/>
              </a:lnSpc>
            </a:pPr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Kategorioiden suhteita voidaan jäsentää niin </a:t>
            </a:r>
          </a:p>
          <a:p>
            <a:pPr marL="0">
              <a:lnSpc>
                <a:spcPts val="1900"/>
              </a:lnSpc>
            </a:pPr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horisontaalisesti kuin vertikaalisesti. </a:t>
            </a:r>
          </a:p>
        </p:txBody>
      </p:sp>
      <p:sp>
        <p:nvSpPr>
          <p:cNvPr id="128" name="Rectangle 128"/>
          <p:cNvSpPr/>
          <p:nvPr/>
        </p:nvSpPr>
        <p:spPr>
          <a:xfrm rot="0" flipH="0" flipV="0">
            <a:off x="88900" y="6875273"/>
            <a:ext cx="1268059" cy="18287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00" baseline="0" b="0" i="0" dirty="0" spc="0">
                <a:solidFill>
                  <a:srgbClr val="000000"/>
                </a:solidFill>
                <a:latin typeface="Arial" pitchFamily="0" charset="1"/>
              </a:rPr>
              <a:t> 14. helmikuuta 12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467" name="Freeform 467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8" name="Freeform 468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0" y="6858000"/>
                </a:lnTo>
                <a:close/>
                <a:moveTo>
                  <a:pt x="7112000" y="7112000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9" name="Freeform 469"/>
          <p:cNvSpPr/>
          <p:nvPr/>
        </p:nvSpPr>
        <p:spPr>
          <a:xfrm rot="0" flipH="0" flipV="0">
            <a:off x="-4790" y="966295"/>
            <a:ext cx="1161297" cy="2563211"/>
          </a:xfrm>
          <a:custGeom>
            <a:pathLst>
              <a:path w="1161297" h="2563211">
                <a:moveTo>
                  <a:pt x="30" y="26"/>
                </a:moveTo>
                <a:cubicBezTo>
                  <a:pt x="932249" y="493297"/>
                  <a:pt x="1161297" y="1466956"/>
                  <a:pt x="511623" y="2174752"/>
                </a:cubicBezTo>
                <a:cubicBezTo>
                  <a:pt x="372650" y="2326158"/>
                  <a:pt x="199441" y="2457669"/>
                  <a:pt x="30" y="2563185"/>
                </a:cubicBezTo>
                <a:lnTo>
                  <a:pt x="30" y="2563185"/>
                </a:lnTo>
                <a:cubicBezTo>
                  <a:pt x="20" y="2563190"/>
                  <a:pt x="10" y="2563195"/>
                  <a:pt x="0" y="2563201"/>
                </a:cubicBezTo>
                <a:lnTo>
                  <a:pt x="9" y="2563211"/>
                </a:lnTo>
                <a:lnTo>
                  <a:pt x="9" y="0"/>
                </a:lnTo>
                <a:lnTo>
                  <a:pt x="0" y="10"/>
                </a:lnTo>
                <a:cubicBezTo>
                  <a:pt x="10" y="16"/>
                  <a:pt x="20" y="21"/>
                  <a:pt x="30" y="27"/>
                </a:cubicBezTo>
                <a:close/>
                <a:moveTo>
                  <a:pt x="6150469" y="6145705"/>
                </a:moveTo>
              </a:path>
            </a:pathLst>
          </a:custGeom>
          <a:solidFill>
            <a:srgbClr val="FFD3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0" name="Freeform 470"/>
          <p:cNvSpPr/>
          <p:nvPr/>
        </p:nvSpPr>
        <p:spPr>
          <a:xfrm rot="0" flipH="0" flipV="0">
            <a:off x="-4761" y="275760"/>
            <a:ext cx="885260" cy="2602843"/>
          </a:xfrm>
          <a:custGeom>
            <a:pathLst>
              <a:path w="885260" h="2602843">
                <a:moveTo>
                  <a:pt x="23" y="17"/>
                </a:moveTo>
                <a:cubicBezTo>
                  <a:pt x="705022" y="492092"/>
                  <a:pt x="885260" y="1473658"/>
                  <a:pt x="402595" y="2192403"/>
                </a:cubicBezTo>
                <a:cubicBezTo>
                  <a:pt x="294464" y="2353424"/>
                  <a:pt x="157962" y="2492587"/>
                  <a:pt x="22" y="2602826"/>
                </a:cubicBezTo>
                <a:lnTo>
                  <a:pt x="23" y="2602826"/>
                </a:lnTo>
                <a:cubicBezTo>
                  <a:pt x="15" y="2602830"/>
                  <a:pt x="7" y="2602836"/>
                  <a:pt x="0" y="2602842"/>
                </a:cubicBezTo>
                <a:lnTo>
                  <a:pt x="1" y="2602843"/>
                </a:lnTo>
                <a:lnTo>
                  <a:pt x="1" y="0"/>
                </a:lnTo>
                <a:lnTo>
                  <a:pt x="0" y="2"/>
                </a:lnTo>
                <a:cubicBezTo>
                  <a:pt x="7" y="7"/>
                  <a:pt x="15" y="14"/>
                  <a:pt x="22" y="17"/>
                </a:cubicBezTo>
                <a:close/>
                <a:moveTo>
                  <a:pt x="6840984" y="6836240"/>
                </a:moveTo>
              </a:path>
            </a:pathLst>
          </a:custGeom>
          <a:solidFill>
            <a:srgbClr val="FF26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1" name="Freeform 471"/>
          <p:cNvSpPr/>
          <p:nvPr/>
        </p:nvSpPr>
        <p:spPr>
          <a:xfrm rot="0" flipH="0" flipV="1">
            <a:off x="1371600" y="1524000"/>
            <a:ext cx="7315200" cy="1587"/>
          </a:xfrm>
          <a:custGeom>
            <a:pathLst>
              <a:path w="7315200" h="1587">
                <a:moveTo>
                  <a:pt x="0" y="1587"/>
                </a:moveTo>
                <a:lnTo>
                  <a:pt x="7315200" y="0"/>
                </a:lnTo>
              </a:path>
            </a:pathLst>
          </a:custGeom>
          <a:noFill/>
          <a:ln w="12700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2" name="Freeform 472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noFill/>
          <a:ln w="12700" cap="flat" cmpd="sng">
            <a:solidFill>
              <a:srgbClr val="4B4B4B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3" name="Rectangle 473"/>
          <p:cNvSpPr/>
          <p:nvPr/>
        </p:nvSpPr>
        <p:spPr>
          <a:xfrm rot="0" flipH="0" flipV="0">
            <a:off x="548639" y="6426505"/>
            <a:ext cx="7168279" cy="2221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912693" algn="l"/>
                <a:tab pos="6974472" algn="l"/>
              </a:tabLst>
            </a:pPr>
            <a:r>
              <a:rPr lang="tg-Cyrl-TJ" sz="1200" baseline="0" b="0" i="0" dirty="0" spc="0">
                <a:solidFill>
                  <a:srgbClr val="000000"/>
                </a:solidFill>
                <a:latin typeface="Verdana" pitchFamily="0" charset="1"/>
              </a:rPr>
              <a:t>02/14/2012	MK	20</a:t>
            </a:r>
          </a:p>
        </p:txBody>
      </p:sp>
      <p:sp>
        <p:nvSpPr>
          <p:cNvPr id="474" name="Rectangle 474"/>
          <p:cNvSpPr/>
          <p:nvPr/>
        </p:nvSpPr>
        <p:spPr>
          <a:xfrm rot="0" flipH="0" flipV="0">
            <a:off x="1461452" y="779496"/>
            <a:ext cx="3197264" cy="61283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873754" algn="l"/>
              </a:tabLst>
            </a:pPr>
            <a:r>
              <a:rPr lang="tg-Cyrl-TJ" sz="3600" baseline="0" b="0" i="0" dirty="0" spc="0">
                <a:solidFill>
                  <a:srgbClr val="A8D200"/>
                </a:solidFill>
                <a:latin typeface="Arial" pitchFamily="0" charset="1"/>
              </a:rPr>
              <a:t> 	   </a:t>
            </a:r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Kirjallisuus</a:t>
            </a:r>
          </a:p>
        </p:txBody>
      </p:sp>
      <p:sp>
        <p:nvSpPr>
          <p:cNvPr id="475" name="Rectangle 475"/>
          <p:cNvSpPr/>
          <p:nvPr/>
        </p:nvSpPr>
        <p:spPr>
          <a:xfrm rot="0" flipH="0" flipV="0">
            <a:off x="1350327" y="1981531"/>
            <a:ext cx="7220701" cy="40581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00" baseline="0" b="0" i="0" dirty="0" spc="0">
                <a:solidFill>
                  <a:srgbClr val="000000"/>
                </a:solidFill>
                <a:latin typeface="Verdana" pitchFamily="0" charset="1"/>
              </a:rPr>
              <a:t>Ahonen, S. 1994. Fenomenografinen tutkimus. Teoksessa L. Syrjälä, S. Ahonen, E. </a:t>
            </a:r>
          </a:p>
          <a:p>
            <a:pPr marL="342900">
              <a:lnSpc>
                <a:spcPts val="1300"/>
              </a:lnSpc>
            </a:pPr>
            <a:r>
              <a:rPr lang="tg-Cyrl-TJ" sz="1300" baseline="0" b="0" i="0" dirty="0" spc="0">
                <a:solidFill>
                  <a:srgbClr val="000000"/>
                </a:solidFill>
                <a:latin typeface="Verdana" pitchFamily="0" charset="1"/>
              </a:rPr>
              <a:t>Syrjäläinen &amp;  S. Saari. Laadullisen tutkimuksen työtapoja. Helsinki: Kirjayhtymä, </a:t>
            </a:r>
          </a:p>
        </p:txBody>
      </p:sp>
      <p:sp>
        <p:nvSpPr>
          <p:cNvPr id="476" name="Rectangle 476"/>
          <p:cNvSpPr/>
          <p:nvPr/>
        </p:nvSpPr>
        <p:spPr>
          <a:xfrm rot="0" flipH="0" flipV="0">
            <a:off x="1693227" y="2311731"/>
            <a:ext cx="764726" cy="2407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00" baseline="0" b="0" i="0" dirty="0" spc="0">
                <a:solidFill>
                  <a:srgbClr val="000000"/>
                </a:solidFill>
                <a:latin typeface="Verdana" pitchFamily="0" charset="1"/>
              </a:rPr>
              <a:t>113-160.</a:t>
            </a:r>
          </a:p>
        </p:txBody>
      </p:sp>
      <p:sp>
        <p:nvSpPr>
          <p:cNvPr id="477" name="Rectangle 477"/>
          <p:cNvSpPr/>
          <p:nvPr/>
        </p:nvSpPr>
        <p:spPr>
          <a:xfrm rot="0" flipH="0" flipV="0">
            <a:off x="1350327" y="2807031"/>
            <a:ext cx="7251258" cy="2407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00" baseline="0" b="0" i="0" dirty="0" spc="0">
                <a:solidFill>
                  <a:srgbClr val="000000"/>
                </a:solidFill>
                <a:latin typeface="Verdana" pitchFamily="0" charset="1"/>
              </a:rPr>
              <a:t>Gröhn, T. 1993. Fenomenologinen tutkimusote. Teoksessa T. Gröhn &amp; J. Jussila (toim.) </a:t>
            </a:r>
          </a:p>
        </p:txBody>
      </p:sp>
      <p:sp>
        <p:nvSpPr>
          <p:cNvPr id="478" name="Rectangle 478"/>
          <p:cNvSpPr/>
          <p:nvPr/>
        </p:nvSpPr>
        <p:spPr>
          <a:xfrm rot="0" flipH="0" flipV="0">
            <a:off x="1350327" y="2972131"/>
            <a:ext cx="7151178" cy="49471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342900"/>
            <a:r>
              <a:rPr lang="tg-Cyrl-TJ" sz="1300" baseline="0" b="0" i="0" dirty="0" spc="0">
                <a:solidFill>
                  <a:srgbClr val="000000"/>
                </a:solidFill>
                <a:latin typeface="Verdana" pitchFamily="0" charset="1"/>
              </a:rPr>
              <a:t>Laadullisia lähestymistapoja koulutuksen tutkimuksessa. Helsinki: Yliopistopaino, </a:t>
            </a:r>
          </a:p>
          <a:p>
            <a:pPr marL="0">
              <a:lnSpc>
                <a:spcPts val="2000"/>
              </a:lnSpc>
              <a:tabLst>
                <a:tab pos="342896" algn="l"/>
              </a:tabLst>
            </a:pPr>
            <a:r>
              <a:rPr lang="tg-Cyrl-TJ" sz="1300" baseline="0" b="0" i="0" dirty="0" spc="0">
                <a:solidFill>
                  <a:srgbClr val="000000"/>
                </a:solidFill>
                <a:latin typeface="Verdana" pitchFamily="0" charset="1"/>
              </a:rPr>
              <a:t> 	1-31.</a:t>
            </a:r>
          </a:p>
        </p:txBody>
      </p:sp>
      <p:sp>
        <p:nvSpPr>
          <p:cNvPr id="479" name="Rectangle 479"/>
          <p:cNvSpPr/>
          <p:nvPr/>
        </p:nvSpPr>
        <p:spPr>
          <a:xfrm rot="0" flipH="0" flipV="0">
            <a:off x="1350327" y="3480131"/>
            <a:ext cx="58115" cy="2407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00" baseline="0" b="0" i="0" dirty="0" spc="0">
                <a:solidFill>
                  <a:srgbClr val="000000"/>
                </a:solidFill>
                <a:latin typeface="Verdana" pitchFamily="0" charset="1"/>
              </a:rPr>
              <a:t> </a:t>
            </a:r>
          </a:p>
        </p:txBody>
      </p:sp>
      <p:sp>
        <p:nvSpPr>
          <p:cNvPr id="480" name="Rectangle 480"/>
          <p:cNvSpPr/>
          <p:nvPr/>
        </p:nvSpPr>
        <p:spPr>
          <a:xfrm rot="0" flipH="0" flipV="0">
            <a:off x="1350327" y="3721431"/>
            <a:ext cx="7366749" cy="40581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00" baseline="0" b="0" i="0" dirty="0" spc="0">
                <a:solidFill>
                  <a:srgbClr val="000000"/>
                </a:solidFill>
                <a:latin typeface="Verdana" pitchFamily="0" charset="1"/>
              </a:rPr>
              <a:t>Eskola, J. &amp; Suoranta, J. 1998. Johdatus laadulliseen tutkimukseen. Tampere: </a:t>
            </a:r>
          </a:p>
          <a:p>
            <a:pPr marL="342900">
              <a:lnSpc>
                <a:spcPts val="1300"/>
              </a:lnSpc>
            </a:pPr>
            <a:r>
              <a:rPr lang="tg-Cyrl-TJ" sz="1300" baseline="0" b="0" i="0" dirty="0" spc="0">
                <a:solidFill>
                  <a:srgbClr val="000000"/>
                </a:solidFill>
                <a:latin typeface="Verdana" pitchFamily="0" charset="1"/>
              </a:rPr>
              <a:t>Vastapaino. (Kirjan ensimmäiseen painokseen on ilmestynyt useita lisäpainoksia, 8. </a:t>
            </a:r>
          </a:p>
        </p:txBody>
      </p:sp>
      <p:sp>
        <p:nvSpPr>
          <p:cNvPr id="481" name="Rectangle 481"/>
          <p:cNvSpPr/>
          <p:nvPr/>
        </p:nvSpPr>
        <p:spPr>
          <a:xfrm rot="0" flipH="0" flipV="0">
            <a:off x="1693227" y="4051631"/>
            <a:ext cx="1150895" cy="2407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00" baseline="0" b="0" i="0" dirty="0" spc="0">
                <a:solidFill>
                  <a:srgbClr val="000000"/>
                </a:solidFill>
                <a:latin typeface="Verdana" pitchFamily="0" charset="1"/>
              </a:rPr>
              <a:t>painos 2008.)</a:t>
            </a:r>
          </a:p>
        </p:txBody>
      </p:sp>
      <p:sp>
        <p:nvSpPr>
          <p:cNvPr id="482" name="Rectangle 482"/>
          <p:cNvSpPr/>
          <p:nvPr/>
        </p:nvSpPr>
        <p:spPr>
          <a:xfrm rot="0" flipH="0" flipV="0">
            <a:off x="1350327" y="4559631"/>
            <a:ext cx="7422371" cy="39311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00" baseline="0" b="0" i="0" dirty="0" spc="0">
                <a:solidFill>
                  <a:srgbClr val="000000"/>
                </a:solidFill>
                <a:latin typeface="Verdana" pitchFamily="0" charset="1"/>
              </a:rPr>
              <a:t>Eskola, J. 2010. Laadullisen tutkimuksen juhannustaiat. Laadullisen aineiston analyysi </a:t>
            </a:r>
          </a:p>
          <a:p>
            <a:pPr marL="342900">
              <a:lnSpc>
                <a:spcPts val="1200"/>
              </a:lnSpc>
            </a:pPr>
            <a:r>
              <a:rPr lang="tg-Cyrl-TJ" sz="1300" baseline="0" b="0" i="0" dirty="0" spc="0">
                <a:solidFill>
                  <a:srgbClr val="000000"/>
                </a:solidFill>
                <a:latin typeface="Verdana" pitchFamily="0" charset="1"/>
              </a:rPr>
              <a:t>vaihe vaiheelta. Teoksessa J. Aaltola &amp; R. Valli (toim.) Ikkunoita tutkimusmetodeihin </a:t>
            </a:r>
          </a:p>
        </p:txBody>
      </p:sp>
      <p:sp>
        <p:nvSpPr>
          <p:cNvPr id="483" name="Rectangle 483"/>
          <p:cNvSpPr/>
          <p:nvPr/>
        </p:nvSpPr>
        <p:spPr>
          <a:xfrm rot="0" flipH="0" flipV="0">
            <a:off x="1693227" y="4877131"/>
            <a:ext cx="6551332" cy="40581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00" baseline="0" b="0" i="0" dirty="0" spc="0">
                <a:solidFill>
                  <a:srgbClr val="000000"/>
                </a:solidFill>
                <a:latin typeface="Verdana" pitchFamily="0" charset="1"/>
              </a:rPr>
              <a:t>II. Näkökulmia aloittelevalle tutkijalle tutkimuksen teoreettisiin lähtökohtiin ja </a:t>
            </a:r>
          </a:p>
          <a:p>
            <a:pPr marL="0">
              <a:lnSpc>
                <a:spcPts val="1300"/>
              </a:lnSpc>
            </a:pPr>
            <a:r>
              <a:rPr lang="tg-Cyrl-TJ" sz="1300" baseline="0" b="0" i="0" dirty="0" spc="0">
                <a:solidFill>
                  <a:srgbClr val="000000"/>
                </a:solidFill>
                <a:latin typeface="Verdana" pitchFamily="0" charset="1"/>
              </a:rPr>
              <a:t>analyysimenetelmiin. 3. painos. Jyväskylä: PS-kustannus, 179 – 203.</a:t>
            </a:r>
          </a:p>
        </p:txBody>
      </p:sp>
      <p:sp>
        <p:nvSpPr>
          <p:cNvPr id="484" name="Rectangle 484"/>
          <p:cNvSpPr/>
          <p:nvPr/>
        </p:nvSpPr>
        <p:spPr>
          <a:xfrm rot="0" flipH="0" flipV="0">
            <a:off x="1350327" y="5550231"/>
            <a:ext cx="7207077" cy="2407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00" baseline="0" b="0" i="0" dirty="0" spc="0">
                <a:solidFill>
                  <a:srgbClr val="000000"/>
                </a:solidFill>
                <a:latin typeface="Verdana" pitchFamily="0" charset="1"/>
              </a:rPr>
              <a:t>Huusko, M. &amp; Paloniemi, S. 2006. Fenomenografia laadullisena tutkimussuuntauksena </a:t>
            </a:r>
          </a:p>
        </p:txBody>
      </p:sp>
      <p:sp>
        <p:nvSpPr>
          <p:cNvPr id="485" name="Rectangle 485"/>
          <p:cNvSpPr/>
          <p:nvPr/>
        </p:nvSpPr>
        <p:spPr>
          <a:xfrm rot="0" flipH="0" flipV="0">
            <a:off x="1693227" y="5702631"/>
            <a:ext cx="3746515" cy="2407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00" baseline="0" b="0" i="0" dirty="0" spc="0">
                <a:solidFill>
                  <a:srgbClr val="000000"/>
                </a:solidFill>
                <a:latin typeface="Verdana" pitchFamily="0" charset="1"/>
              </a:rPr>
              <a:t>kasvatustieteissä. Kasvatus 37 (2), 162-173.</a:t>
            </a:r>
          </a:p>
        </p:txBody>
      </p:sp>
      <p:sp>
        <p:nvSpPr>
          <p:cNvPr id="486" name="Rectangle 486"/>
          <p:cNvSpPr/>
          <p:nvPr/>
        </p:nvSpPr>
        <p:spPr>
          <a:xfrm rot="0" flipH="0" flipV="0">
            <a:off x="1350327" y="6210631"/>
            <a:ext cx="6935899" cy="2407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00" baseline="0" b="0" i="0" dirty="0" spc="0">
                <a:solidFill>
                  <a:srgbClr val="000000"/>
                </a:solidFill>
                <a:latin typeface="Verdana" pitchFamily="0" charset="1"/>
              </a:rPr>
              <a:t>Metsämuuronen, J. 2006. Laadullisen tutkimuksen perusteet. 3. uudistettu painos. </a:t>
            </a:r>
          </a:p>
        </p:txBody>
      </p:sp>
      <p:sp>
        <p:nvSpPr>
          <p:cNvPr id="487" name="Rectangle 487"/>
          <p:cNvSpPr/>
          <p:nvPr/>
        </p:nvSpPr>
        <p:spPr>
          <a:xfrm rot="0" flipH="0" flipV="0">
            <a:off x="1693227" y="6375731"/>
            <a:ext cx="2242470" cy="2407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00" baseline="0" b="0" i="0" dirty="0" spc="0">
                <a:solidFill>
                  <a:srgbClr val="000000"/>
                </a:solidFill>
                <a:latin typeface="Verdana" pitchFamily="0" charset="1"/>
              </a:rPr>
              <a:t>Jyväskylä: Gummerrus Oy.</a:t>
            </a:r>
          </a:p>
        </p:txBody>
      </p:sp>
      <p:sp>
        <p:nvSpPr>
          <p:cNvPr id="488" name="Rectangle 488"/>
          <p:cNvSpPr/>
          <p:nvPr/>
        </p:nvSpPr>
        <p:spPr>
          <a:xfrm rot="0" flipH="0" flipV="0">
            <a:off x="88900" y="6875273"/>
            <a:ext cx="1268059" cy="18287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00" baseline="0" b="0" i="0" dirty="0" spc="0">
                <a:solidFill>
                  <a:srgbClr val="000000"/>
                </a:solidFill>
                <a:latin typeface="Arial" pitchFamily="0" charset="1"/>
              </a:rPr>
              <a:t> 14. helmikuuta 12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489" name="Freeform 489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0" name="Freeform 490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0" y="6858000"/>
                </a:lnTo>
                <a:close/>
                <a:moveTo>
                  <a:pt x="7112000" y="7112000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1" name="Freeform 491"/>
          <p:cNvSpPr/>
          <p:nvPr/>
        </p:nvSpPr>
        <p:spPr>
          <a:xfrm rot="0" flipH="0" flipV="0">
            <a:off x="-4790" y="966295"/>
            <a:ext cx="1161297" cy="2563211"/>
          </a:xfrm>
          <a:custGeom>
            <a:pathLst>
              <a:path w="1161297" h="2563211">
                <a:moveTo>
                  <a:pt x="30" y="26"/>
                </a:moveTo>
                <a:cubicBezTo>
                  <a:pt x="932249" y="493297"/>
                  <a:pt x="1161297" y="1466956"/>
                  <a:pt x="511623" y="2174752"/>
                </a:cubicBezTo>
                <a:cubicBezTo>
                  <a:pt x="372650" y="2326158"/>
                  <a:pt x="199441" y="2457669"/>
                  <a:pt x="30" y="2563185"/>
                </a:cubicBezTo>
                <a:lnTo>
                  <a:pt x="30" y="2563185"/>
                </a:lnTo>
                <a:cubicBezTo>
                  <a:pt x="20" y="2563190"/>
                  <a:pt x="10" y="2563195"/>
                  <a:pt x="0" y="2563201"/>
                </a:cubicBezTo>
                <a:lnTo>
                  <a:pt x="9" y="2563211"/>
                </a:lnTo>
                <a:lnTo>
                  <a:pt x="9" y="0"/>
                </a:lnTo>
                <a:lnTo>
                  <a:pt x="0" y="10"/>
                </a:lnTo>
                <a:cubicBezTo>
                  <a:pt x="10" y="16"/>
                  <a:pt x="20" y="21"/>
                  <a:pt x="30" y="27"/>
                </a:cubicBezTo>
                <a:close/>
                <a:moveTo>
                  <a:pt x="6150469" y="6145705"/>
                </a:moveTo>
              </a:path>
            </a:pathLst>
          </a:custGeom>
          <a:solidFill>
            <a:srgbClr val="FFD3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2" name="Freeform 492"/>
          <p:cNvSpPr/>
          <p:nvPr/>
        </p:nvSpPr>
        <p:spPr>
          <a:xfrm rot="0" flipH="0" flipV="0">
            <a:off x="-4761" y="275760"/>
            <a:ext cx="885260" cy="2602843"/>
          </a:xfrm>
          <a:custGeom>
            <a:pathLst>
              <a:path w="885260" h="2602843">
                <a:moveTo>
                  <a:pt x="23" y="17"/>
                </a:moveTo>
                <a:cubicBezTo>
                  <a:pt x="705022" y="492092"/>
                  <a:pt x="885260" y="1473658"/>
                  <a:pt x="402595" y="2192403"/>
                </a:cubicBezTo>
                <a:cubicBezTo>
                  <a:pt x="294464" y="2353424"/>
                  <a:pt x="157962" y="2492587"/>
                  <a:pt x="22" y="2602826"/>
                </a:cubicBezTo>
                <a:lnTo>
                  <a:pt x="23" y="2602826"/>
                </a:lnTo>
                <a:cubicBezTo>
                  <a:pt x="15" y="2602830"/>
                  <a:pt x="7" y="2602836"/>
                  <a:pt x="0" y="2602842"/>
                </a:cubicBezTo>
                <a:lnTo>
                  <a:pt x="1" y="2602843"/>
                </a:lnTo>
                <a:lnTo>
                  <a:pt x="1" y="0"/>
                </a:lnTo>
                <a:lnTo>
                  <a:pt x="0" y="2"/>
                </a:lnTo>
                <a:cubicBezTo>
                  <a:pt x="7" y="7"/>
                  <a:pt x="15" y="14"/>
                  <a:pt x="22" y="17"/>
                </a:cubicBezTo>
                <a:close/>
                <a:moveTo>
                  <a:pt x="6840984" y="6836240"/>
                </a:moveTo>
              </a:path>
            </a:pathLst>
          </a:custGeom>
          <a:solidFill>
            <a:srgbClr val="FF26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3" name="Freeform 493"/>
          <p:cNvSpPr/>
          <p:nvPr/>
        </p:nvSpPr>
        <p:spPr>
          <a:xfrm rot="0" flipH="0" flipV="1">
            <a:off x="1371600" y="1524000"/>
            <a:ext cx="7315200" cy="1587"/>
          </a:xfrm>
          <a:custGeom>
            <a:pathLst>
              <a:path w="7315200" h="1587">
                <a:moveTo>
                  <a:pt x="0" y="1587"/>
                </a:moveTo>
                <a:lnTo>
                  <a:pt x="7315200" y="0"/>
                </a:lnTo>
              </a:path>
            </a:pathLst>
          </a:custGeom>
          <a:noFill/>
          <a:ln w="12700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4" name="Freeform 494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noFill/>
          <a:ln w="12700" cap="flat" cmpd="sng">
            <a:solidFill>
              <a:srgbClr val="4B4B4B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5" name="Rectangle 495"/>
          <p:cNvSpPr/>
          <p:nvPr/>
        </p:nvSpPr>
        <p:spPr>
          <a:xfrm rot="0" flipH="0" flipV="0">
            <a:off x="548639" y="6426505"/>
            <a:ext cx="7168279" cy="2221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912693" algn="l"/>
                <a:tab pos="6974472" algn="l"/>
              </a:tabLst>
            </a:pPr>
            <a:r>
              <a:rPr lang="tg-Cyrl-TJ" sz="1200" baseline="0" b="0" i="0" dirty="0" spc="0">
                <a:solidFill>
                  <a:srgbClr val="000000"/>
                </a:solidFill>
                <a:latin typeface="Verdana" pitchFamily="0" charset="1"/>
              </a:rPr>
              <a:t>02/14/2012	MK	21</a:t>
            </a:r>
          </a:p>
        </p:txBody>
      </p:sp>
      <p:sp>
        <p:nvSpPr>
          <p:cNvPr id="496" name="Rectangle 496"/>
          <p:cNvSpPr/>
          <p:nvPr/>
        </p:nvSpPr>
        <p:spPr>
          <a:xfrm rot="0" flipH="0" flipV="0">
            <a:off x="1461452" y="779496"/>
            <a:ext cx="3445828" cy="61283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3600" baseline="0" b="0" i="0" dirty="0" spc="0">
                <a:solidFill>
                  <a:srgbClr val="A8D200"/>
                </a:solidFill>
                <a:latin typeface="Arial" pitchFamily="0" charset="1"/>
              </a:rPr>
              <a:t>          </a:t>
            </a:r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Tutkimukset</a:t>
            </a:r>
          </a:p>
        </p:txBody>
      </p:sp>
      <p:sp>
        <p:nvSpPr>
          <p:cNvPr id="497" name="Rectangle 497"/>
          <p:cNvSpPr/>
          <p:nvPr/>
        </p:nvSpPr>
        <p:spPr>
          <a:xfrm rot="0" flipH="0" flipV="0">
            <a:off x="1461452" y="2138820"/>
            <a:ext cx="6544840" cy="5491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Niikko, A. 2003. Fenomenografia kasvatustieteellisessä </a:t>
            </a:r>
          </a:p>
          <a:p>
            <a:pPr marL="342900">
              <a:lnSpc>
                <a:spcPts val="1700"/>
              </a:lnSpc>
            </a:pPr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tutkimuksessa. Joensuun yliopisto. Kasvatustieteiden </a:t>
            </a:r>
          </a:p>
        </p:txBody>
      </p:sp>
      <p:sp>
        <p:nvSpPr>
          <p:cNvPr id="498" name="Rectangle 498"/>
          <p:cNvSpPr/>
          <p:nvPr/>
        </p:nvSpPr>
        <p:spPr>
          <a:xfrm rot="0" flipH="0" flipV="0">
            <a:off x="1804352" y="2583320"/>
            <a:ext cx="3297623" cy="33329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tiedekunnan tutkimuksia 85.</a:t>
            </a:r>
          </a:p>
        </p:txBody>
      </p:sp>
      <p:sp>
        <p:nvSpPr>
          <p:cNvPr id="499" name="Rectangle 499"/>
          <p:cNvSpPr/>
          <p:nvPr/>
        </p:nvSpPr>
        <p:spPr>
          <a:xfrm rot="0" flipH="0" flipV="0">
            <a:off x="1461452" y="3205620"/>
            <a:ext cx="7192510" cy="33329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Paloniemi, S. 2004. Ikä, kokemus ja osaaminen työelämässä. </a:t>
            </a:r>
          </a:p>
        </p:txBody>
      </p:sp>
      <p:sp>
        <p:nvSpPr>
          <p:cNvPr id="500" name="Rectangle 500"/>
          <p:cNvSpPr/>
          <p:nvPr/>
        </p:nvSpPr>
        <p:spPr>
          <a:xfrm rot="0" flipH="0" flipV="0">
            <a:off x="1804352" y="3434220"/>
            <a:ext cx="5772653" cy="100639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Työntekijöiden käsityksiä iän ja kokemuksen </a:t>
            </a:r>
          </a:p>
          <a:p>
            <a:pPr marL="0">
              <a:lnSpc>
                <a:spcPts val="1700"/>
              </a:lnSpc>
            </a:pPr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merkityksestä ammatillisessa osaamisessa ja sen </a:t>
            </a:r>
          </a:p>
          <a:p>
            <a:pPr marL="0">
              <a:lnSpc>
                <a:spcPts val="1800"/>
              </a:lnSpc>
            </a:pPr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kehittämisessä. Jyväskylä studies in education, </a:t>
            </a:r>
          </a:p>
          <a:p>
            <a:pPr marL="0">
              <a:lnSpc>
                <a:spcPts val="1800"/>
              </a:lnSpc>
            </a:pPr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psychology and social research 253.</a:t>
            </a:r>
          </a:p>
        </p:txBody>
      </p:sp>
      <p:sp>
        <p:nvSpPr>
          <p:cNvPr id="501" name="Rectangle 501"/>
          <p:cNvSpPr/>
          <p:nvPr/>
        </p:nvSpPr>
        <p:spPr>
          <a:xfrm rot="0" flipH="0" flipV="0">
            <a:off x="1461452" y="4729620"/>
            <a:ext cx="6656671" cy="5491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Rissanen, R. 2002. Työelämälähtöinen opinnäytetyö </a:t>
            </a:r>
          </a:p>
          <a:p>
            <a:pPr marL="342900">
              <a:lnSpc>
                <a:spcPts val="1700"/>
              </a:lnSpc>
            </a:pPr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oppimisen kontekstina. Fenomenogragisia näkökulmia </a:t>
            </a:r>
          </a:p>
        </p:txBody>
      </p:sp>
      <p:sp>
        <p:nvSpPr>
          <p:cNvPr id="502" name="Rectangle 502"/>
          <p:cNvSpPr/>
          <p:nvPr/>
        </p:nvSpPr>
        <p:spPr>
          <a:xfrm rot="0" flipH="0" flipV="0">
            <a:off x="1804352" y="5174120"/>
            <a:ext cx="5940856" cy="5618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tradenomin opinnäytetyöhön. Tampereen yliopisto. </a:t>
            </a:r>
          </a:p>
          <a:p>
            <a:pPr marL="0">
              <a:lnSpc>
                <a:spcPts val="1800"/>
              </a:lnSpc>
            </a:pPr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Tampereen yliopiston julkaisuja 970.</a:t>
            </a:r>
          </a:p>
        </p:txBody>
      </p:sp>
      <p:sp>
        <p:nvSpPr>
          <p:cNvPr id="503" name="Rectangle 503"/>
          <p:cNvSpPr/>
          <p:nvPr/>
        </p:nvSpPr>
        <p:spPr>
          <a:xfrm rot="0" flipH="0" flipV="0">
            <a:off x="88900" y="6875273"/>
            <a:ext cx="1268059" cy="18287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00" baseline="0" b="0" i="0" dirty="0" spc="0">
                <a:solidFill>
                  <a:srgbClr val="000000"/>
                </a:solidFill>
                <a:latin typeface="Arial" pitchFamily="0" charset="1"/>
              </a:rPr>
              <a:t> 14. helmikuuta 12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504" name="Freeform 504">
            <a:hlinkClick r:id="rId100"/>
          </p:cNvPr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5" name="Freeform 505">
            <a:hlinkClick r:id="rId100"/>
          </p:cNvPr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0" y="6858000"/>
                </a:lnTo>
                <a:close/>
                <a:moveTo>
                  <a:pt x="7112000" y="7112000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6" name="Freeform 506"/>
          <p:cNvSpPr/>
          <p:nvPr/>
        </p:nvSpPr>
        <p:spPr>
          <a:xfrm rot="0" flipH="0" flipV="0">
            <a:off x="-4790" y="966295"/>
            <a:ext cx="1161297" cy="2563211"/>
          </a:xfrm>
          <a:custGeom>
            <a:pathLst>
              <a:path w="1161297" h="2563211">
                <a:moveTo>
                  <a:pt x="30" y="26"/>
                </a:moveTo>
                <a:cubicBezTo>
                  <a:pt x="932249" y="493297"/>
                  <a:pt x="1161297" y="1466956"/>
                  <a:pt x="511623" y="2174752"/>
                </a:cubicBezTo>
                <a:cubicBezTo>
                  <a:pt x="372650" y="2326158"/>
                  <a:pt x="199441" y="2457669"/>
                  <a:pt x="30" y="2563185"/>
                </a:cubicBezTo>
                <a:lnTo>
                  <a:pt x="30" y="2563185"/>
                </a:lnTo>
                <a:cubicBezTo>
                  <a:pt x="20" y="2563190"/>
                  <a:pt x="10" y="2563195"/>
                  <a:pt x="0" y="2563201"/>
                </a:cubicBezTo>
                <a:lnTo>
                  <a:pt x="9" y="2563211"/>
                </a:lnTo>
                <a:lnTo>
                  <a:pt x="9" y="0"/>
                </a:lnTo>
                <a:lnTo>
                  <a:pt x="0" y="10"/>
                </a:lnTo>
                <a:cubicBezTo>
                  <a:pt x="10" y="16"/>
                  <a:pt x="20" y="21"/>
                  <a:pt x="30" y="27"/>
                </a:cubicBezTo>
                <a:close/>
                <a:moveTo>
                  <a:pt x="6150469" y="6145705"/>
                </a:moveTo>
              </a:path>
            </a:pathLst>
          </a:custGeom>
          <a:solidFill>
            <a:srgbClr val="FFD3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7" name="Freeform 507"/>
          <p:cNvSpPr/>
          <p:nvPr/>
        </p:nvSpPr>
        <p:spPr>
          <a:xfrm rot="0" flipH="0" flipV="0">
            <a:off x="-4761" y="275760"/>
            <a:ext cx="885260" cy="2602843"/>
          </a:xfrm>
          <a:custGeom>
            <a:pathLst>
              <a:path w="885260" h="2602843">
                <a:moveTo>
                  <a:pt x="23" y="17"/>
                </a:moveTo>
                <a:cubicBezTo>
                  <a:pt x="705022" y="492092"/>
                  <a:pt x="885260" y="1473658"/>
                  <a:pt x="402595" y="2192403"/>
                </a:cubicBezTo>
                <a:cubicBezTo>
                  <a:pt x="294464" y="2353424"/>
                  <a:pt x="157962" y="2492587"/>
                  <a:pt x="22" y="2602826"/>
                </a:cubicBezTo>
                <a:lnTo>
                  <a:pt x="23" y="2602826"/>
                </a:lnTo>
                <a:cubicBezTo>
                  <a:pt x="15" y="2602830"/>
                  <a:pt x="7" y="2602836"/>
                  <a:pt x="0" y="2602842"/>
                </a:cubicBezTo>
                <a:lnTo>
                  <a:pt x="1" y="2602843"/>
                </a:lnTo>
                <a:lnTo>
                  <a:pt x="1" y="0"/>
                </a:lnTo>
                <a:lnTo>
                  <a:pt x="0" y="2"/>
                </a:lnTo>
                <a:cubicBezTo>
                  <a:pt x="7" y="7"/>
                  <a:pt x="15" y="14"/>
                  <a:pt x="22" y="17"/>
                </a:cubicBezTo>
                <a:close/>
                <a:moveTo>
                  <a:pt x="6840984" y="6836240"/>
                </a:moveTo>
              </a:path>
            </a:pathLst>
          </a:custGeom>
          <a:solidFill>
            <a:srgbClr val="FF26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8" name="Freeform 508"/>
          <p:cNvSpPr/>
          <p:nvPr/>
        </p:nvSpPr>
        <p:spPr>
          <a:xfrm rot="0" flipH="0" flipV="1">
            <a:off x="1371600" y="1524000"/>
            <a:ext cx="7315200" cy="1587"/>
          </a:xfrm>
          <a:custGeom>
            <a:pathLst>
              <a:path w="7315200" h="1587">
                <a:moveTo>
                  <a:pt x="0" y="1587"/>
                </a:moveTo>
                <a:lnTo>
                  <a:pt x="7315200" y="0"/>
                </a:lnTo>
              </a:path>
            </a:pathLst>
          </a:custGeom>
          <a:noFill/>
          <a:ln w="12700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9" name="Freeform 509">
            <a:hlinkClick r:id="rId100"/>
          </p:cNvPr>
          <p:cNvSpPr/>
          <p:nvPr/>
        </p:nvSpPr>
        <p:spPr>
          <a:xfrm rot="0" flipH="0" flipV="1">
            <a:off x="1334452" y="3788308"/>
            <a:ext cx="4744938" cy="0"/>
          </a:xfrm>
          <a:custGeom>
            <a:pathLst>
              <a:path w="4744938" h="0">
                <a:moveTo>
                  <a:pt x="0" y="0"/>
                </a:moveTo>
                <a:lnTo>
                  <a:pt x="4744938" y="0"/>
                </a:lnTo>
              </a:path>
            </a:pathLst>
          </a:custGeom>
          <a:noFill/>
          <a:ln w="11906" cap="flat" cmpd="sng">
            <a:solidFill>
              <a:srgbClr val="FF2600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0" name="Freeform 510">
            <a:hlinkClick r:id="rId100"/>
          </p:cNvPr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noFill/>
          <a:ln w="12700" cap="flat" cmpd="sng">
            <a:solidFill>
              <a:srgbClr val="4B4B4B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1" name="Rectangle 511"/>
          <p:cNvSpPr/>
          <p:nvPr/>
        </p:nvSpPr>
        <p:spPr>
          <a:xfrm rot="0" flipH="0" flipV="0">
            <a:off x="548639" y="6426505"/>
            <a:ext cx="7168279" cy="2221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912693" algn="l"/>
                <a:tab pos="6974472" algn="l"/>
              </a:tabLst>
            </a:pPr>
            <a:r>
              <a:rPr lang="tg-Cyrl-TJ" sz="1200" baseline="0" b="0" i="0" dirty="0" spc="0">
                <a:solidFill>
                  <a:srgbClr val="000000"/>
                </a:solidFill>
                <a:latin typeface="Verdana" pitchFamily="0" charset="1"/>
              </a:rPr>
              <a:t>02/14/2012	MK	22</a:t>
            </a:r>
          </a:p>
        </p:txBody>
      </p:sp>
      <p:sp>
        <p:nvSpPr>
          <p:cNvPr id="512" name="Rectangle 512"/>
          <p:cNvSpPr/>
          <p:nvPr/>
        </p:nvSpPr>
        <p:spPr>
          <a:xfrm rot="0" flipH="0" flipV="0">
            <a:off x="1461452" y="779496"/>
            <a:ext cx="2738097" cy="61283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873754" algn="l"/>
              </a:tabLst>
            </a:pPr>
            <a:r>
              <a:rPr lang="tg-Cyrl-TJ" sz="3600" baseline="0" b="0" i="0" dirty="0" spc="0">
                <a:solidFill>
                  <a:srgbClr val="A8D200"/>
                </a:solidFill>
                <a:latin typeface="Arial" pitchFamily="0" charset="1"/>
              </a:rPr>
              <a:t> 	    </a:t>
            </a:r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Lähteet</a:t>
            </a:r>
          </a:p>
        </p:txBody>
      </p:sp>
      <p:sp>
        <p:nvSpPr>
          <p:cNvPr id="513" name="Rectangle 513"/>
          <p:cNvSpPr/>
          <p:nvPr/>
        </p:nvSpPr>
        <p:spPr>
          <a:xfrm rot="0" flipH="0" flipV="0">
            <a:off x="991552" y="2030819"/>
            <a:ext cx="71526" cy="2962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600" baseline="0" b="0" i="0" dirty="0" spc="0">
                <a:solidFill>
                  <a:srgbClr val="000000"/>
                </a:solidFill>
                <a:latin typeface="Verdana" pitchFamily="0" charset="1"/>
              </a:rPr>
              <a:t> </a:t>
            </a:r>
          </a:p>
        </p:txBody>
      </p:sp>
      <p:sp>
        <p:nvSpPr>
          <p:cNvPr id="514" name="Rectangle 514"/>
          <p:cNvSpPr/>
          <p:nvPr/>
        </p:nvSpPr>
        <p:spPr>
          <a:xfrm rot="0" flipH="0" flipV="0">
            <a:off x="991552" y="2310219"/>
            <a:ext cx="7342367" cy="5883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42900" algn="l"/>
              </a:tabLst>
            </a:pPr>
            <a:r>
              <a:rPr lang="tg-Cyrl-TJ" sz="1600" baseline="0" b="0" i="0" dirty="0" spc="0">
                <a:solidFill>
                  <a:srgbClr val="000000"/>
                </a:solidFill>
                <a:latin typeface="Verdana" pitchFamily="0" charset="1"/>
              </a:rPr>
              <a:t> 	Huusko, M. &amp; Paloniemi, S. 2006. Fenomenogragia laadullisena</a:t>
            </a:r>
          </a:p>
          <a:p>
            <a:pPr marL="0">
              <a:lnSpc>
                <a:spcPts val="2300"/>
              </a:lnSpc>
              <a:tabLst>
                <a:tab pos="342900" algn="l"/>
              </a:tabLst>
            </a:pPr>
            <a:r>
              <a:rPr lang="tg-Cyrl-TJ" sz="1600" baseline="0" b="0" i="0" dirty="0" spc="0">
                <a:solidFill>
                  <a:srgbClr val="000000"/>
                </a:solidFill>
                <a:latin typeface="Verdana" pitchFamily="0" charset="1"/>
              </a:rPr>
              <a:t> 	tutkimussuuntauksena kasvatustieteissä. Kasvatus 37 (2), 162-173.</a:t>
            </a:r>
          </a:p>
        </p:txBody>
      </p:sp>
      <p:sp>
        <p:nvSpPr>
          <p:cNvPr id="515" name="Rectangle 515"/>
          <p:cNvSpPr/>
          <p:nvPr/>
        </p:nvSpPr>
        <p:spPr>
          <a:xfrm rot="0" flipH="0" flipV="0">
            <a:off x="991552" y="3326219"/>
            <a:ext cx="7915961" cy="2962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42900" algn="l"/>
              </a:tabLst>
            </a:pPr>
            <a:r>
              <a:rPr lang="tg-Cyrl-TJ" sz="1600" baseline="0" b="0" i="0" dirty="0" spc="0">
                <a:solidFill>
                  <a:srgbClr val="000000"/>
                </a:solidFill>
                <a:latin typeface="Verdana" pitchFamily="0" charset="1"/>
              </a:rPr>
              <a:t> 	</a:t>
            </a:r>
            <a:r>
              <a:rPr lang="tg-Cyrl-TJ" sz="1600" baseline="0" b="0" i="0" dirty="0" spc="0">
                <a:solidFill>
                  <a:srgbClr val="000000"/>
                </a:solidFill>
                <a:latin typeface="Verdana" pitchFamily="0" charset="1"/>
                <a:hlinkClick r:id="rId100"/>
              </a:rPr>
              <a:t>Menetelmäopetuksen tietovaranto KvaliMOTV. </a:t>
            </a:r>
            <a:r>
              <a:rPr lang="tg-Cyrl-TJ" sz="1600" baseline="0" b="0" i="0" dirty="0" spc="0">
                <a:solidFill>
                  <a:srgbClr val="000000"/>
                </a:solidFill>
                <a:latin typeface="Verdana" pitchFamily="0" charset="1"/>
              </a:rPr>
              <a:t>Saatavilla www-muodossa. </a:t>
            </a:r>
          </a:p>
        </p:txBody>
      </p:sp>
      <p:sp>
        <p:nvSpPr>
          <p:cNvPr id="516" name="Rectangle 516"/>
          <p:cNvSpPr/>
          <p:nvPr/>
        </p:nvSpPr>
        <p:spPr>
          <a:xfrm rot="0" flipH="0" flipV="0">
            <a:off x="1334452" y="3516719"/>
            <a:ext cx="6610050" cy="2962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600" baseline="0" b="0" i="0" dirty="0" spc="0">
                <a:solidFill>
                  <a:srgbClr val="FF2600"/>
                </a:solidFill>
                <a:latin typeface="Verdana" pitchFamily="0" charset="1"/>
                <a:hlinkClick r:id="rId100"/>
              </a:rPr>
              <a:t>http://www.fsd.uta.fi/menetelmaopetus/kvali/</a:t>
            </a:r>
            <a:r>
              <a:rPr lang="tg-Cyrl-TJ" sz="1600" baseline="0" b="0" i="0" dirty="0" spc="0">
                <a:solidFill>
                  <a:srgbClr val="000000"/>
                </a:solidFill>
                <a:latin typeface="Verdana" pitchFamily="0" charset="1"/>
              </a:rPr>
              <a:t>. Luettu 8.2.2012.</a:t>
            </a:r>
          </a:p>
        </p:txBody>
      </p:sp>
      <p:sp>
        <p:nvSpPr>
          <p:cNvPr id="517" name="Rectangle 517"/>
          <p:cNvSpPr/>
          <p:nvPr/>
        </p:nvSpPr>
        <p:spPr>
          <a:xfrm rot="0" flipH="0" flipV="0">
            <a:off x="991552" y="4367619"/>
            <a:ext cx="71526" cy="2962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600" baseline="0" b="0" i="0" dirty="0" spc="0">
                <a:solidFill>
                  <a:srgbClr val="000000"/>
                </a:solidFill>
                <a:latin typeface="Verdana" pitchFamily="0" charset="1"/>
              </a:rPr>
              <a:t> </a:t>
            </a:r>
          </a:p>
        </p:txBody>
      </p:sp>
      <p:sp>
        <p:nvSpPr>
          <p:cNvPr id="518" name="Rectangle 518"/>
          <p:cNvSpPr/>
          <p:nvPr/>
        </p:nvSpPr>
        <p:spPr>
          <a:xfrm rot="0" flipH="0" flipV="0">
            <a:off x="91439" y="1604"/>
            <a:ext cx="63550" cy="3064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800" baseline="0" b="0" i="0" dirty="0" spc="0">
                <a:solidFill>
                  <a:srgbClr val="000000"/>
                </a:solidFill>
                <a:latin typeface="Arial" pitchFamily="0" charset="1"/>
              </a:rPr>
              <a:t> </a:t>
            </a:r>
          </a:p>
        </p:txBody>
      </p:sp>
      <p:sp>
        <p:nvSpPr>
          <p:cNvPr id="519" name="Rectangle 519"/>
          <p:cNvSpPr/>
          <p:nvPr/>
        </p:nvSpPr>
        <p:spPr>
          <a:xfrm rot="0" flipH="0" flipV="0">
            <a:off x="88900" y="6875273"/>
            <a:ext cx="1268059" cy="18287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00" baseline="0" b="0" i="0" dirty="0" spc="0">
                <a:solidFill>
                  <a:srgbClr val="000000"/>
                </a:solidFill>
                <a:latin typeface="Arial" pitchFamily="0" charset="1"/>
              </a:rPr>
              <a:t> 14. helmikuuta 12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29" name="Freeform 129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0" name="Freeform 130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0" y="6858000"/>
                </a:lnTo>
                <a:close/>
                <a:moveTo>
                  <a:pt x="7112000" y="7112000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1" name="Freeform 131"/>
          <p:cNvSpPr/>
          <p:nvPr/>
        </p:nvSpPr>
        <p:spPr>
          <a:xfrm rot="0" flipH="0" flipV="0">
            <a:off x="-4790" y="966295"/>
            <a:ext cx="1161297" cy="2563211"/>
          </a:xfrm>
          <a:custGeom>
            <a:pathLst>
              <a:path w="1161297" h="2563211">
                <a:moveTo>
                  <a:pt x="30" y="26"/>
                </a:moveTo>
                <a:cubicBezTo>
                  <a:pt x="932249" y="493297"/>
                  <a:pt x="1161297" y="1466956"/>
                  <a:pt x="511623" y="2174752"/>
                </a:cubicBezTo>
                <a:cubicBezTo>
                  <a:pt x="372650" y="2326158"/>
                  <a:pt x="199441" y="2457669"/>
                  <a:pt x="30" y="2563185"/>
                </a:cubicBezTo>
                <a:lnTo>
                  <a:pt x="30" y="2563185"/>
                </a:lnTo>
                <a:cubicBezTo>
                  <a:pt x="20" y="2563190"/>
                  <a:pt x="10" y="2563195"/>
                  <a:pt x="0" y="2563201"/>
                </a:cubicBezTo>
                <a:lnTo>
                  <a:pt x="9" y="2563211"/>
                </a:lnTo>
                <a:lnTo>
                  <a:pt x="9" y="0"/>
                </a:lnTo>
                <a:lnTo>
                  <a:pt x="0" y="10"/>
                </a:lnTo>
                <a:cubicBezTo>
                  <a:pt x="10" y="16"/>
                  <a:pt x="20" y="21"/>
                  <a:pt x="30" y="27"/>
                </a:cubicBezTo>
                <a:close/>
                <a:moveTo>
                  <a:pt x="6150469" y="6145705"/>
                </a:moveTo>
              </a:path>
            </a:pathLst>
          </a:custGeom>
          <a:solidFill>
            <a:srgbClr val="FFD3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2" name="Freeform 132"/>
          <p:cNvSpPr/>
          <p:nvPr/>
        </p:nvSpPr>
        <p:spPr>
          <a:xfrm rot="0" flipH="0" flipV="0">
            <a:off x="-4761" y="275760"/>
            <a:ext cx="885260" cy="2602843"/>
          </a:xfrm>
          <a:custGeom>
            <a:pathLst>
              <a:path w="885260" h="2602843">
                <a:moveTo>
                  <a:pt x="23" y="17"/>
                </a:moveTo>
                <a:cubicBezTo>
                  <a:pt x="705022" y="492092"/>
                  <a:pt x="885260" y="1473658"/>
                  <a:pt x="402595" y="2192403"/>
                </a:cubicBezTo>
                <a:cubicBezTo>
                  <a:pt x="294464" y="2353424"/>
                  <a:pt x="157962" y="2492587"/>
                  <a:pt x="22" y="2602826"/>
                </a:cubicBezTo>
                <a:lnTo>
                  <a:pt x="23" y="2602826"/>
                </a:lnTo>
                <a:cubicBezTo>
                  <a:pt x="15" y="2602830"/>
                  <a:pt x="7" y="2602836"/>
                  <a:pt x="0" y="2602842"/>
                </a:cubicBezTo>
                <a:lnTo>
                  <a:pt x="1" y="2602843"/>
                </a:lnTo>
                <a:lnTo>
                  <a:pt x="1" y="0"/>
                </a:lnTo>
                <a:lnTo>
                  <a:pt x="0" y="2"/>
                </a:lnTo>
                <a:cubicBezTo>
                  <a:pt x="7" y="7"/>
                  <a:pt x="15" y="14"/>
                  <a:pt x="22" y="17"/>
                </a:cubicBezTo>
                <a:close/>
                <a:moveTo>
                  <a:pt x="6840984" y="6836240"/>
                </a:moveTo>
              </a:path>
            </a:pathLst>
          </a:custGeom>
          <a:solidFill>
            <a:srgbClr val="FF26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3" name="Freeform 133"/>
          <p:cNvSpPr/>
          <p:nvPr/>
        </p:nvSpPr>
        <p:spPr>
          <a:xfrm rot="0" flipH="0" flipV="1">
            <a:off x="1371600" y="1524000"/>
            <a:ext cx="7315200" cy="1587"/>
          </a:xfrm>
          <a:custGeom>
            <a:pathLst>
              <a:path w="7315200" h="1587">
                <a:moveTo>
                  <a:pt x="0" y="1587"/>
                </a:moveTo>
                <a:lnTo>
                  <a:pt x="7315200" y="0"/>
                </a:lnTo>
              </a:path>
            </a:pathLst>
          </a:custGeom>
          <a:noFill/>
          <a:ln w="12700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4" name="Freeform 134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noFill/>
          <a:ln w="12700" cap="flat" cmpd="sng">
            <a:solidFill>
              <a:srgbClr val="4B4B4B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5" name="Rectangle 135"/>
          <p:cNvSpPr/>
          <p:nvPr/>
        </p:nvSpPr>
        <p:spPr>
          <a:xfrm rot="0" flipH="0" flipV="0">
            <a:off x="548639" y="6426505"/>
            <a:ext cx="7119842" cy="2221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912693" algn="l"/>
                <a:tab pos="7022915" algn="l"/>
                <a:tab pos="7022915" algn="l"/>
              </a:tabLst>
            </a:pPr>
            <a:r>
              <a:rPr lang="tg-Cyrl-TJ" sz="1200" baseline="0" b="0" i="0" dirty="0" spc="0">
                <a:solidFill>
                  <a:srgbClr val="000000"/>
                </a:solidFill>
                <a:latin typeface="Verdana" pitchFamily="0" charset="1"/>
              </a:rPr>
              <a:t>02/14/2012	MK	3	</a:t>
            </a:r>
          </a:p>
        </p:txBody>
      </p:sp>
      <p:sp>
        <p:nvSpPr>
          <p:cNvPr id="136" name="Rectangle 136"/>
          <p:cNvSpPr/>
          <p:nvPr/>
        </p:nvSpPr>
        <p:spPr>
          <a:xfrm rot="0" flipH="0" flipV="0">
            <a:off x="1423352" y="849519"/>
            <a:ext cx="5760720" cy="54473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    Fenomenografian sovellukset</a:t>
            </a:r>
          </a:p>
        </p:txBody>
      </p:sp>
      <p:sp>
        <p:nvSpPr>
          <p:cNvPr id="137" name="Rectangle 137"/>
          <p:cNvSpPr/>
          <p:nvPr/>
        </p:nvSpPr>
        <p:spPr>
          <a:xfrm rot="0" flipH="0" flipV="0">
            <a:off x="1278889" y="1691171"/>
            <a:ext cx="4101882" cy="3518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Fenomenografian synty ja kehitys</a:t>
            </a:r>
          </a:p>
        </p:txBody>
      </p:sp>
      <p:sp>
        <p:nvSpPr>
          <p:cNvPr id="138" name="Rectangle 138"/>
          <p:cNvSpPr/>
          <p:nvPr/>
        </p:nvSpPr>
        <p:spPr>
          <a:xfrm rot="0" flipH="0" flipV="0">
            <a:off x="1278889" y="2309620"/>
            <a:ext cx="7343785" cy="66931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42900" algn="l"/>
              </a:tabLst>
            </a:pPr>
            <a:r>
              <a:rPr lang="tg-Cyrl-TJ" sz="1330" baseline="0" b="0" i="0" dirty="0" spc="0">
                <a:solidFill>
                  <a:srgbClr val="0329D6"/>
                </a:solidFill>
                <a:latin typeface="Verdana" pitchFamily="0" charset="1"/>
              </a:rPr>
              <a:t>o	</a:t>
            </a:r>
            <a:r>
              <a:rPr lang="tg-Cyrl-TJ" sz="2878" baseline="-12122" b="0" i="0" dirty="0" spc="0">
                <a:solidFill>
                  <a:srgbClr val="000000"/>
                </a:solidFill>
                <a:latin typeface="Verdana" pitchFamily="0" charset="1"/>
              </a:rPr>
              <a:t>Marton kollegoineen tutki erilaisia käsityksiä oppimisesta.</a:t>
            </a:r>
          </a:p>
          <a:p>
            <a:pPr marL="0">
              <a:lnSpc>
                <a:spcPts val="2500"/>
              </a:lnSpc>
              <a:tabLst>
                <a:tab pos="342900" algn="l"/>
              </a:tabLst>
            </a:pPr>
            <a:r>
              <a:rPr lang="tg-Cyrl-TJ" sz="1330" baseline="0" b="0" i="0" dirty="0" spc="0">
                <a:solidFill>
                  <a:srgbClr val="0329D6"/>
                </a:solidFill>
                <a:latin typeface="Verdana" pitchFamily="0" charset="1"/>
              </a:rPr>
              <a:t>o	</a:t>
            </a:r>
            <a:r>
              <a:rPr lang="tg-Cyrl-TJ" sz="2878" baseline="-12122" b="0" i="0" dirty="0" spc="0">
                <a:solidFill>
                  <a:srgbClr val="000000"/>
                </a:solidFill>
                <a:latin typeface="Verdana" pitchFamily="0" charset="1"/>
              </a:rPr>
              <a:t>Myöhemmin tutkimuksen kohteeksi otettiin erilaiset </a:t>
            </a:r>
          </a:p>
        </p:txBody>
      </p:sp>
      <p:sp>
        <p:nvSpPr>
          <p:cNvPr id="139" name="Rectangle 139"/>
          <p:cNvSpPr/>
          <p:nvPr/>
        </p:nvSpPr>
        <p:spPr>
          <a:xfrm rot="0" flipH="0" flipV="0">
            <a:off x="1278890" y="2897671"/>
            <a:ext cx="7417647" cy="6400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342900"/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kasvatuksen ja koulutuksen kentällä esiin nousseet ilmiöt.</a:t>
            </a:r>
          </a:p>
          <a:p>
            <a:pPr marL="0">
              <a:lnSpc>
                <a:spcPts val="2500"/>
              </a:lnSpc>
              <a:tabLst>
                <a:tab pos="342900" algn="l"/>
              </a:tabLst>
            </a:pPr>
            <a:r>
              <a:rPr lang="tg-Cyrl-TJ" sz="1330" baseline="0" b="0" i="0" dirty="0" spc="0">
                <a:solidFill>
                  <a:srgbClr val="0329D6"/>
                </a:solidFill>
                <a:latin typeface="Verdana" pitchFamily="0" charset="1"/>
              </a:rPr>
              <a:t>o	</a:t>
            </a:r>
            <a:r>
              <a:rPr lang="tg-Cyrl-TJ" sz="2878" baseline="-12122" b="0" i="0" dirty="0" spc="0">
                <a:solidFill>
                  <a:srgbClr val="000000"/>
                </a:solidFill>
                <a:latin typeface="Verdana" pitchFamily="0" charset="1"/>
              </a:rPr>
              <a:t>Viime vuosina on suuntauduttu kohti oppimisen ja </a:t>
            </a:r>
          </a:p>
        </p:txBody>
      </p:sp>
      <p:sp>
        <p:nvSpPr>
          <p:cNvPr id="140" name="Rectangle 140"/>
          <p:cNvSpPr/>
          <p:nvPr/>
        </p:nvSpPr>
        <p:spPr>
          <a:xfrm rot="0" flipH="0" flipV="0">
            <a:off x="1621790" y="3443771"/>
            <a:ext cx="4942185" cy="3518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tietoisuuden perusteiden ymmärtämistä.</a:t>
            </a:r>
          </a:p>
        </p:txBody>
      </p:sp>
      <p:sp>
        <p:nvSpPr>
          <p:cNvPr id="141" name="Rectangle 141"/>
          <p:cNvSpPr/>
          <p:nvPr/>
        </p:nvSpPr>
        <p:spPr>
          <a:xfrm rot="0" flipH="0" flipV="0">
            <a:off x="1278889" y="4091471"/>
            <a:ext cx="4356575" cy="3518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Fenomenografian käyttö Suomessa </a:t>
            </a:r>
          </a:p>
        </p:txBody>
      </p:sp>
      <p:sp>
        <p:nvSpPr>
          <p:cNvPr id="142" name="Rectangle 142"/>
          <p:cNvSpPr/>
          <p:nvPr/>
        </p:nvSpPr>
        <p:spPr>
          <a:xfrm rot="0" flipH="0" flipV="0">
            <a:off x="1278889" y="4709920"/>
            <a:ext cx="7284208" cy="3810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42900" algn="l"/>
              </a:tabLst>
            </a:pPr>
            <a:r>
              <a:rPr lang="tg-Cyrl-TJ" sz="1330" baseline="0" b="0" i="0" dirty="0" spc="0">
                <a:solidFill>
                  <a:srgbClr val="0329D6"/>
                </a:solidFill>
                <a:latin typeface="Verdana" pitchFamily="0" charset="1"/>
              </a:rPr>
              <a:t>o	</a:t>
            </a:r>
            <a:r>
              <a:rPr lang="tg-Cyrl-TJ" sz="2878" baseline="-12122" b="0" i="0" dirty="0" spc="0">
                <a:solidFill>
                  <a:srgbClr val="000000"/>
                </a:solidFill>
                <a:latin typeface="Verdana" pitchFamily="0" charset="1"/>
              </a:rPr>
              <a:t>Kasvatustieteellisessä tutkimuksessa on tutkittu työtä ja </a:t>
            </a:r>
          </a:p>
        </p:txBody>
      </p:sp>
      <p:sp>
        <p:nvSpPr>
          <p:cNvPr id="143" name="Rectangle 143"/>
          <p:cNvSpPr/>
          <p:nvPr/>
        </p:nvSpPr>
        <p:spPr>
          <a:xfrm rot="0" flipH="0" flipV="0">
            <a:off x="1621790" y="4967771"/>
            <a:ext cx="1267790" cy="3518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oppimista.</a:t>
            </a:r>
          </a:p>
        </p:txBody>
      </p:sp>
      <p:sp>
        <p:nvSpPr>
          <p:cNvPr id="144" name="Rectangle 144"/>
          <p:cNvSpPr/>
          <p:nvPr/>
        </p:nvSpPr>
        <p:spPr>
          <a:xfrm rot="0" flipH="0" flipV="0">
            <a:off x="1278889" y="5268720"/>
            <a:ext cx="5821929" cy="3810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42900" algn="l"/>
              </a:tabLst>
            </a:pPr>
            <a:r>
              <a:rPr lang="tg-Cyrl-TJ" sz="1330" baseline="0" b="0" i="0" dirty="0" spc="0">
                <a:solidFill>
                  <a:srgbClr val="0329D6"/>
                </a:solidFill>
                <a:latin typeface="Verdana" pitchFamily="0" charset="1"/>
              </a:rPr>
              <a:t>o	</a:t>
            </a:r>
            <a:r>
              <a:rPr lang="tg-Cyrl-TJ" sz="2878" baseline="-12122" b="0" i="0" dirty="0" spc="0">
                <a:solidFill>
                  <a:srgbClr val="000000"/>
                </a:solidFill>
                <a:latin typeface="Verdana" pitchFamily="0" charset="1"/>
              </a:rPr>
              <a:t>Menetelmää on sovellettu myös yrittäjyyden </a:t>
            </a:r>
          </a:p>
        </p:txBody>
      </p:sp>
      <p:sp>
        <p:nvSpPr>
          <p:cNvPr id="145" name="Rectangle 145"/>
          <p:cNvSpPr/>
          <p:nvPr/>
        </p:nvSpPr>
        <p:spPr>
          <a:xfrm rot="0" flipH="0" flipV="0">
            <a:off x="1621790" y="5526571"/>
            <a:ext cx="6926974" cy="59311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tutkimuksessa, terveystieteellisessä tutkimuksessa sekä </a:t>
            </a:r>
          </a:p>
          <a:p>
            <a:pPr marL="0">
              <a:lnSpc>
                <a:spcPts val="1900"/>
              </a:lnSpc>
            </a:pP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uskonnonpedagogisessa tutkimuksessa.</a:t>
            </a:r>
          </a:p>
        </p:txBody>
      </p:sp>
      <p:sp>
        <p:nvSpPr>
          <p:cNvPr id="146" name="Rectangle 146"/>
          <p:cNvSpPr/>
          <p:nvPr/>
        </p:nvSpPr>
        <p:spPr>
          <a:xfrm rot="0" flipH="0" flipV="0">
            <a:off x="1278889" y="6056120"/>
            <a:ext cx="7234886" cy="6096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42900" algn="l"/>
              </a:tabLst>
            </a:pPr>
            <a:r>
              <a:rPr lang="tg-Cyrl-TJ" sz="1330" baseline="0" b="0" i="0" dirty="0" spc="0">
                <a:solidFill>
                  <a:srgbClr val="0329D6"/>
                </a:solidFill>
                <a:latin typeface="Verdana" pitchFamily="0" charset="1"/>
              </a:rPr>
              <a:t>o	</a:t>
            </a:r>
            <a:r>
              <a:rPr lang="tg-Cyrl-TJ" sz="2878" baseline="-12122" b="0" i="0" dirty="0" spc="0">
                <a:solidFill>
                  <a:srgbClr val="000000"/>
                </a:solidFill>
                <a:latin typeface="Verdana" pitchFamily="0" charset="1"/>
              </a:rPr>
              <a:t>Fenomenografia on tutkimussuuntausta ohjaava </a:t>
            </a:r>
          </a:p>
          <a:p>
            <a:pPr marL="342900">
              <a:lnSpc>
                <a:spcPts val="1800"/>
              </a:lnSpc>
            </a:pP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lähestymistapa, ei vain tutkimus- ja analyysimenetelmä.</a:t>
            </a:r>
          </a:p>
        </p:txBody>
      </p:sp>
      <p:sp>
        <p:nvSpPr>
          <p:cNvPr id="147" name="Rectangle 147"/>
          <p:cNvSpPr/>
          <p:nvPr/>
        </p:nvSpPr>
        <p:spPr>
          <a:xfrm rot="0" flipH="0" flipV="0">
            <a:off x="88900" y="6875273"/>
            <a:ext cx="1268059" cy="18287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00" baseline="0" b="0" i="0" dirty="0" spc="0">
                <a:solidFill>
                  <a:srgbClr val="000000"/>
                </a:solidFill>
                <a:latin typeface="Arial" pitchFamily="0" charset="1"/>
              </a:rPr>
              <a:t> 14. helmikuuta 12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48" name="Freeform 148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9" name="Freeform 149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0" y="6858000"/>
                </a:lnTo>
                <a:close/>
                <a:moveTo>
                  <a:pt x="7112000" y="7112000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0" name="Freeform 150"/>
          <p:cNvSpPr/>
          <p:nvPr/>
        </p:nvSpPr>
        <p:spPr>
          <a:xfrm rot="0" flipH="0" flipV="0">
            <a:off x="-4790" y="966295"/>
            <a:ext cx="1161297" cy="2563211"/>
          </a:xfrm>
          <a:custGeom>
            <a:pathLst>
              <a:path w="1161297" h="2563211">
                <a:moveTo>
                  <a:pt x="30" y="26"/>
                </a:moveTo>
                <a:cubicBezTo>
                  <a:pt x="932249" y="493297"/>
                  <a:pt x="1161297" y="1466956"/>
                  <a:pt x="511623" y="2174752"/>
                </a:cubicBezTo>
                <a:cubicBezTo>
                  <a:pt x="372650" y="2326158"/>
                  <a:pt x="199441" y="2457669"/>
                  <a:pt x="30" y="2563185"/>
                </a:cubicBezTo>
                <a:lnTo>
                  <a:pt x="30" y="2563185"/>
                </a:lnTo>
                <a:cubicBezTo>
                  <a:pt x="20" y="2563190"/>
                  <a:pt x="10" y="2563195"/>
                  <a:pt x="0" y="2563201"/>
                </a:cubicBezTo>
                <a:lnTo>
                  <a:pt x="9" y="2563211"/>
                </a:lnTo>
                <a:lnTo>
                  <a:pt x="9" y="0"/>
                </a:lnTo>
                <a:lnTo>
                  <a:pt x="0" y="10"/>
                </a:lnTo>
                <a:cubicBezTo>
                  <a:pt x="10" y="16"/>
                  <a:pt x="20" y="21"/>
                  <a:pt x="30" y="27"/>
                </a:cubicBezTo>
                <a:close/>
                <a:moveTo>
                  <a:pt x="6150469" y="6145705"/>
                </a:moveTo>
              </a:path>
            </a:pathLst>
          </a:custGeom>
          <a:solidFill>
            <a:srgbClr val="FFD3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1" name="Freeform 151"/>
          <p:cNvSpPr/>
          <p:nvPr/>
        </p:nvSpPr>
        <p:spPr>
          <a:xfrm rot="0" flipH="0" flipV="0">
            <a:off x="-4761" y="275760"/>
            <a:ext cx="885260" cy="2602843"/>
          </a:xfrm>
          <a:custGeom>
            <a:pathLst>
              <a:path w="885260" h="2602843">
                <a:moveTo>
                  <a:pt x="23" y="17"/>
                </a:moveTo>
                <a:cubicBezTo>
                  <a:pt x="705022" y="492092"/>
                  <a:pt x="885260" y="1473658"/>
                  <a:pt x="402595" y="2192403"/>
                </a:cubicBezTo>
                <a:cubicBezTo>
                  <a:pt x="294464" y="2353424"/>
                  <a:pt x="157962" y="2492587"/>
                  <a:pt x="22" y="2602826"/>
                </a:cubicBezTo>
                <a:lnTo>
                  <a:pt x="23" y="2602826"/>
                </a:lnTo>
                <a:cubicBezTo>
                  <a:pt x="15" y="2602830"/>
                  <a:pt x="7" y="2602836"/>
                  <a:pt x="0" y="2602842"/>
                </a:cubicBezTo>
                <a:lnTo>
                  <a:pt x="1" y="2602843"/>
                </a:lnTo>
                <a:lnTo>
                  <a:pt x="1" y="0"/>
                </a:lnTo>
                <a:lnTo>
                  <a:pt x="0" y="2"/>
                </a:lnTo>
                <a:cubicBezTo>
                  <a:pt x="7" y="7"/>
                  <a:pt x="15" y="14"/>
                  <a:pt x="22" y="17"/>
                </a:cubicBezTo>
                <a:close/>
                <a:moveTo>
                  <a:pt x="6840984" y="6836240"/>
                </a:moveTo>
              </a:path>
            </a:pathLst>
          </a:custGeom>
          <a:solidFill>
            <a:srgbClr val="FF26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2" name="Freeform 152"/>
          <p:cNvSpPr/>
          <p:nvPr/>
        </p:nvSpPr>
        <p:spPr>
          <a:xfrm rot="0" flipH="0" flipV="1">
            <a:off x="1371600" y="1524000"/>
            <a:ext cx="7315200" cy="1587"/>
          </a:xfrm>
          <a:custGeom>
            <a:pathLst>
              <a:path w="7315200" h="1587">
                <a:moveTo>
                  <a:pt x="0" y="1587"/>
                </a:moveTo>
                <a:lnTo>
                  <a:pt x="7315200" y="0"/>
                </a:lnTo>
              </a:path>
            </a:pathLst>
          </a:custGeom>
          <a:noFill/>
          <a:ln w="12700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3" name="Freeform 153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noFill/>
          <a:ln w="12700" cap="flat" cmpd="sng">
            <a:solidFill>
              <a:srgbClr val="4B4B4B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4" name="Rectangle 154"/>
          <p:cNvSpPr/>
          <p:nvPr/>
        </p:nvSpPr>
        <p:spPr>
          <a:xfrm rot="0" flipH="0" flipV="0">
            <a:off x="548639" y="6426505"/>
            <a:ext cx="7119842" cy="2221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912693" algn="l"/>
                <a:tab pos="7022915" algn="l"/>
                <a:tab pos="7022915" algn="l"/>
              </a:tabLst>
            </a:pPr>
            <a:r>
              <a:rPr lang="tg-Cyrl-TJ" sz="1200" baseline="0" b="0" i="0" dirty="0" spc="0">
                <a:solidFill>
                  <a:srgbClr val="000000"/>
                </a:solidFill>
                <a:latin typeface="Verdana" pitchFamily="0" charset="1"/>
              </a:rPr>
              <a:t>02/14/2012	MK	4	</a:t>
            </a:r>
          </a:p>
        </p:txBody>
      </p:sp>
      <p:sp>
        <p:nvSpPr>
          <p:cNvPr id="155" name="Rectangle 155"/>
          <p:cNvSpPr/>
          <p:nvPr/>
        </p:nvSpPr>
        <p:spPr>
          <a:xfrm rot="0" flipH="0" flipV="0">
            <a:off x="1461452" y="379619"/>
            <a:ext cx="6122741" cy="101463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Fenomenografian taustaoletuksia </a:t>
            </a:r>
          </a:p>
          <a:p>
            <a:pPr marL="0">
              <a:lnSpc>
                <a:spcPts val="3700"/>
              </a:lnSpc>
            </a:pPr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               ja -sitoumuksia</a:t>
            </a:r>
          </a:p>
        </p:txBody>
      </p:sp>
      <p:sp>
        <p:nvSpPr>
          <p:cNvPr id="156" name="Rectangle 156"/>
          <p:cNvSpPr/>
          <p:nvPr/>
        </p:nvSpPr>
        <p:spPr>
          <a:xfrm rot="0" flipH="0" flipV="0">
            <a:off x="1423352" y="1655405"/>
            <a:ext cx="7149562" cy="61618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30" baseline="0" b="0" i="0" dirty="0" spc="1514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2878" baseline="-14822" b="0" i="0" dirty="0" spc="0">
                <a:solidFill>
                  <a:srgbClr val="000000"/>
                </a:solidFill>
                <a:latin typeface="Verdana" pitchFamily="0" charset="1"/>
              </a:rPr>
              <a:t>Ihminen on rationaalinen olento, joka pyrkii </a:t>
            </a:r>
          </a:p>
          <a:p>
            <a:pPr marL="342900">
              <a:lnSpc>
                <a:spcPts val="1800"/>
              </a:lnSpc>
            </a:pP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muodostamaan käsityksiä koetuista ilmiöistä liittämällä </a:t>
            </a:r>
          </a:p>
        </p:txBody>
      </p:sp>
      <p:sp>
        <p:nvSpPr>
          <p:cNvPr id="157" name="Rectangle 157"/>
          <p:cNvSpPr/>
          <p:nvPr/>
        </p:nvSpPr>
        <p:spPr>
          <a:xfrm rot="0" flipH="0" flipV="0">
            <a:off x="1766252" y="2161071"/>
            <a:ext cx="6609592" cy="58041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tapahtumia toisiinsa ja pyrkimällä selittämään niitä. </a:t>
            </a:r>
          </a:p>
          <a:p>
            <a:pPr marL="0">
              <a:lnSpc>
                <a:spcPts val="1800"/>
              </a:lnSpc>
            </a:pP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Käsitykset ymmärretään merkityksenantoprosesseina.</a:t>
            </a:r>
          </a:p>
        </p:txBody>
      </p:sp>
      <p:sp>
        <p:nvSpPr>
          <p:cNvPr id="158" name="Rectangle 158"/>
          <p:cNvSpPr/>
          <p:nvPr/>
        </p:nvSpPr>
        <p:spPr>
          <a:xfrm rot="0" flipH="0" flipV="0">
            <a:off x="1423352" y="3001605"/>
            <a:ext cx="7062574" cy="38758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30" baseline="0" b="0" i="0" dirty="0" spc="1514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2878" baseline="-14822" b="0" i="0" dirty="0" spc="0">
                <a:solidFill>
                  <a:srgbClr val="000000"/>
                </a:solidFill>
                <a:latin typeface="Verdana" pitchFamily="0" charset="1"/>
              </a:rPr>
              <a:t>Esireflektiivisen kokemuksen ja käsitteellisen ajattelun </a:t>
            </a:r>
          </a:p>
        </p:txBody>
      </p:sp>
      <p:sp>
        <p:nvSpPr>
          <p:cNvPr id="159" name="Rectangle 159"/>
          <p:cNvSpPr/>
          <p:nvPr/>
        </p:nvSpPr>
        <p:spPr>
          <a:xfrm rot="0" flipH="0" flipV="0">
            <a:off x="1766252" y="3265971"/>
            <a:ext cx="5534432" cy="10630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välille ei tehdä jyrkkää eroa. Painopiste on </a:t>
            </a:r>
          </a:p>
          <a:p>
            <a:pPr marL="0">
              <a:lnSpc>
                <a:spcPts val="1900"/>
              </a:lnSpc>
            </a:pP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jälkimmäisessä, mutta käsitys voi olla myös </a:t>
            </a:r>
          </a:p>
          <a:p>
            <a:pPr marL="0">
              <a:lnSpc>
                <a:spcPts val="1800"/>
              </a:lnSpc>
            </a:pP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esireflektiivinen. Tällöin kokemus on ihmisen </a:t>
            </a:r>
          </a:p>
          <a:p>
            <a:pPr marL="0">
              <a:lnSpc>
                <a:spcPts val="1900"/>
              </a:lnSpc>
            </a:pP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tajunnassa, vaikkei hän ole siitä tietoinen.</a:t>
            </a:r>
          </a:p>
        </p:txBody>
      </p:sp>
      <p:sp>
        <p:nvSpPr>
          <p:cNvPr id="160" name="Rectangle 160"/>
          <p:cNvSpPr/>
          <p:nvPr/>
        </p:nvSpPr>
        <p:spPr>
          <a:xfrm rot="0" flipH="0" flipV="0">
            <a:off x="1423352" y="4576405"/>
            <a:ext cx="7260439" cy="38758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30" baseline="0" b="0" i="0" dirty="0" spc="1514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2878" baseline="-14822" b="0" i="0" dirty="0" spc="0">
                <a:solidFill>
                  <a:srgbClr val="000000"/>
                </a:solidFill>
                <a:latin typeface="Verdana" pitchFamily="0" charset="1"/>
              </a:rPr>
              <a:t>Kieli on ajattelun, käsitysten muokkaamisen sekä niiden </a:t>
            </a:r>
          </a:p>
        </p:txBody>
      </p:sp>
      <p:sp>
        <p:nvSpPr>
          <p:cNvPr id="161" name="Rectangle 161"/>
          <p:cNvSpPr/>
          <p:nvPr/>
        </p:nvSpPr>
        <p:spPr>
          <a:xfrm rot="0" flipH="0" flipV="0">
            <a:off x="1766252" y="4853471"/>
            <a:ext cx="2460077" cy="3518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ilmaisemisen väline.</a:t>
            </a:r>
          </a:p>
        </p:txBody>
      </p:sp>
      <p:sp>
        <p:nvSpPr>
          <p:cNvPr id="162" name="Rectangle 162"/>
          <p:cNvSpPr/>
          <p:nvPr/>
        </p:nvSpPr>
        <p:spPr>
          <a:xfrm rot="0" flipH="0" flipV="0">
            <a:off x="1423352" y="5465405"/>
            <a:ext cx="6912788" cy="61618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30" baseline="0" b="0" i="0" dirty="0" spc="1514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2878" baseline="-14822" b="0" i="0" dirty="0" spc="0">
                <a:solidFill>
                  <a:srgbClr val="000000"/>
                </a:solidFill>
                <a:latin typeface="Verdana" pitchFamily="0" charset="1"/>
              </a:rPr>
              <a:t>Yksilön ja ympäristön suhde on non-dualistinen. On </a:t>
            </a:r>
          </a:p>
          <a:p>
            <a:pPr marL="342900">
              <a:lnSpc>
                <a:spcPts val="1800"/>
              </a:lnSpc>
            </a:pP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olemassa vain </a:t>
            </a:r>
            <a:r>
              <a:rPr lang="tg-Cyrl-TJ" sz="1900" baseline="0" b="0" i="1" dirty="0" spc="0">
                <a:solidFill>
                  <a:srgbClr val="000000"/>
                </a:solidFill>
                <a:latin typeface="Verdana" pitchFamily="0" charset="1"/>
              </a:rPr>
              <a:t>yksi maailma</a:t>
            </a: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, joka on samanaikaisesti </a:t>
            </a:r>
          </a:p>
        </p:txBody>
      </p:sp>
      <p:sp>
        <p:nvSpPr>
          <p:cNvPr id="163" name="Rectangle 163"/>
          <p:cNvSpPr/>
          <p:nvPr/>
        </p:nvSpPr>
        <p:spPr>
          <a:xfrm rot="0" flipH="0" flipV="0">
            <a:off x="1766252" y="5958371"/>
            <a:ext cx="6831758" cy="59311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sekä todellinen että koettu. Koettu on osa maailmaa, ei </a:t>
            </a:r>
          </a:p>
          <a:p>
            <a:pPr marL="0">
              <a:lnSpc>
                <a:spcPts val="1900"/>
              </a:lnSpc>
            </a:pP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koko maailma.</a:t>
            </a:r>
          </a:p>
        </p:txBody>
      </p:sp>
      <p:sp>
        <p:nvSpPr>
          <p:cNvPr id="164" name="Rectangle 164"/>
          <p:cNvSpPr/>
          <p:nvPr/>
        </p:nvSpPr>
        <p:spPr>
          <a:xfrm rot="0" flipH="0" flipV="0">
            <a:off x="88900" y="6875273"/>
            <a:ext cx="1268059" cy="18287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00" baseline="0" b="0" i="0" dirty="0" spc="0">
                <a:solidFill>
                  <a:srgbClr val="000000"/>
                </a:solidFill>
                <a:latin typeface="Arial" pitchFamily="0" charset="1"/>
              </a:rPr>
              <a:t> 14. helmikuuta 12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65" name="Freeform 165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" name="Freeform 166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0" y="6858000"/>
                </a:lnTo>
                <a:close/>
                <a:moveTo>
                  <a:pt x="7112000" y="7112000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" name="Freeform 167"/>
          <p:cNvSpPr/>
          <p:nvPr/>
        </p:nvSpPr>
        <p:spPr>
          <a:xfrm rot="0" flipH="0" flipV="0">
            <a:off x="-4790" y="966295"/>
            <a:ext cx="1161297" cy="2563211"/>
          </a:xfrm>
          <a:custGeom>
            <a:pathLst>
              <a:path w="1161297" h="2563211">
                <a:moveTo>
                  <a:pt x="30" y="26"/>
                </a:moveTo>
                <a:cubicBezTo>
                  <a:pt x="932249" y="493297"/>
                  <a:pt x="1161297" y="1466956"/>
                  <a:pt x="511623" y="2174752"/>
                </a:cubicBezTo>
                <a:cubicBezTo>
                  <a:pt x="372650" y="2326158"/>
                  <a:pt x="199441" y="2457669"/>
                  <a:pt x="30" y="2563185"/>
                </a:cubicBezTo>
                <a:lnTo>
                  <a:pt x="30" y="2563185"/>
                </a:lnTo>
                <a:cubicBezTo>
                  <a:pt x="20" y="2563190"/>
                  <a:pt x="10" y="2563195"/>
                  <a:pt x="0" y="2563201"/>
                </a:cubicBezTo>
                <a:lnTo>
                  <a:pt x="9" y="2563211"/>
                </a:lnTo>
                <a:lnTo>
                  <a:pt x="9" y="0"/>
                </a:lnTo>
                <a:lnTo>
                  <a:pt x="0" y="10"/>
                </a:lnTo>
                <a:cubicBezTo>
                  <a:pt x="10" y="16"/>
                  <a:pt x="20" y="21"/>
                  <a:pt x="30" y="27"/>
                </a:cubicBezTo>
                <a:close/>
                <a:moveTo>
                  <a:pt x="6150469" y="6145705"/>
                </a:moveTo>
              </a:path>
            </a:pathLst>
          </a:custGeom>
          <a:solidFill>
            <a:srgbClr val="FFD3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" name="Freeform 168"/>
          <p:cNvSpPr/>
          <p:nvPr/>
        </p:nvSpPr>
        <p:spPr>
          <a:xfrm rot="0" flipH="0" flipV="0">
            <a:off x="-4761" y="275760"/>
            <a:ext cx="885260" cy="2602843"/>
          </a:xfrm>
          <a:custGeom>
            <a:pathLst>
              <a:path w="885260" h="2602843">
                <a:moveTo>
                  <a:pt x="23" y="17"/>
                </a:moveTo>
                <a:cubicBezTo>
                  <a:pt x="705022" y="492092"/>
                  <a:pt x="885260" y="1473658"/>
                  <a:pt x="402595" y="2192403"/>
                </a:cubicBezTo>
                <a:cubicBezTo>
                  <a:pt x="294464" y="2353424"/>
                  <a:pt x="157962" y="2492587"/>
                  <a:pt x="22" y="2602826"/>
                </a:cubicBezTo>
                <a:lnTo>
                  <a:pt x="23" y="2602826"/>
                </a:lnTo>
                <a:cubicBezTo>
                  <a:pt x="15" y="2602830"/>
                  <a:pt x="7" y="2602836"/>
                  <a:pt x="0" y="2602842"/>
                </a:cubicBezTo>
                <a:lnTo>
                  <a:pt x="1" y="2602843"/>
                </a:lnTo>
                <a:lnTo>
                  <a:pt x="1" y="0"/>
                </a:lnTo>
                <a:lnTo>
                  <a:pt x="0" y="2"/>
                </a:lnTo>
                <a:cubicBezTo>
                  <a:pt x="7" y="7"/>
                  <a:pt x="15" y="14"/>
                  <a:pt x="22" y="17"/>
                </a:cubicBezTo>
                <a:close/>
                <a:moveTo>
                  <a:pt x="6840984" y="6836240"/>
                </a:moveTo>
              </a:path>
            </a:pathLst>
          </a:custGeom>
          <a:solidFill>
            <a:srgbClr val="FF26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" name="Freeform 169"/>
          <p:cNvSpPr/>
          <p:nvPr/>
        </p:nvSpPr>
        <p:spPr>
          <a:xfrm rot="0" flipH="0" flipV="1">
            <a:off x="1371600" y="1524000"/>
            <a:ext cx="7315200" cy="1587"/>
          </a:xfrm>
          <a:custGeom>
            <a:pathLst>
              <a:path w="7315200" h="1587">
                <a:moveTo>
                  <a:pt x="0" y="1587"/>
                </a:moveTo>
                <a:lnTo>
                  <a:pt x="7315200" y="0"/>
                </a:lnTo>
              </a:path>
            </a:pathLst>
          </a:custGeom>
          <a:noFill/>
          <a:ln w="12700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" name="Freeform 170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noFill/>
          <a:ln w="12700" cap="flat" cmpd="sng">
            <a:solidFill>
              <a:srgbClr val="4B4B4B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" name="Rectangle 171"/>
          <p:cNvSpPr/>
          <p:nvPr/>
        </p:nvSpPr>
        <p:spPr>
          <a:xfrm rot="0" flipH="0" flipV="0">
            <a:off x="548639" y="6426505"/>
            <a:ext cx="7119842" cy="2221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912693" algn="l"/>
                <a:tab pos="7022915" algn="l"/>
                <a:tab pos="7022915" algn="l"/>
              </a:tabLst>
            </a:pPr>
            <a:r>
              <a:rPr lang="tg-Cyrl-TJ" sz="1200" baseline="0" b="0" i="0" dirty="0" spc="0">
                <a:solidFill>
                  <a:srgbClr val="000000"/>
                </a:solidFill>
                <a:latin typeface="Verdana" pitchFamily="0" charset="1"/>
              </a:rPr>
              <a:t>02/14/2012	MK	5	</a:t>
            </a:r>
          </a:p>
        </p:txBody>
      </p:sp>
      <p:sp>
        <p:nvSpPr>
          <p:cNvPr id="172" name="Rectangle 172"/>
          <p:cNvSpPr/>
          <p:nvPr/>
        </p:nvSpPr>
        <p:spPr>
          <a:xfrm rot="0" flipH="0" flipV="0">
            <a:off x="1461452" y="493919"/>
            <a:ext cx="6235639" cy="101463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Fenomenografian taustaoletuksia  </a:t>
            </a:r>
          </a:p>
          <a:p>
            <a:pPr marL="0">
              <a:lnSpc>
                <a:spcPts val="3700"/>
              </a:lnSpc>
            </a:pPr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                ja -sitoumuksia</a:t>
            </a:r>
          </a:p>
        </p:txBody>
      </p:sp>
      <p:sp>
        <p:nvSpPr>
          <p:cNvPr id="173" name="Rectangle 173"/>
          <p:cNvSpPr/>
          <p:nvPr/>
        </p:nvSpPr>
        <p:spPr>
          <a:xfrm rot="0" flipH="0" flipV="0">
            <a:off x="1423352" y="1757005"/>
            <a:ext cx="6680306" cy="38758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30" baseline="0" b="0" i="0" dirty="0" spc="1514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2878" baseline="-14822" b="0" i="0" dirty="0" spc="0">
                <a:solidFill>
                  <a:srgbClr val="000000"/>
                </a:solidFill>
                <a:latin typeface="Verdana" pitchFamily="0" charset="1"/>
              </a:rPr>
              <a:t>Käsitykset ovat luonteeltaan suhteellisia. Ne saavat </a:t>
            </a:r>
          </a:p>
        </p:txBody>
      </p:sp>
      <p:sp>
        <p:nvSpPr>
          <p:cNvPr id="174" name="Rectangle 174"/>
          <p:cNvSpPr/>
          <p:nvPr/>
        </p:nvSpPr>
        <p:spPr>
          <a:xfrm rot="0" flipH="0" flipV="0">
            <a:off x="1766252" y="2021371"/>
            <a:ext cx="5705755" cy="59311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merkityksensä kokonaisuuksista ja rakentuvat </a:t>
            </a:r>
          </a:p>
          <a:p>
            <a:pPr marL="0">
              <a:lnSpc>
                <a:spcPts val="1900"/>
              </a:lnSpc>
            </a:pP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sosiaalisesti.</a:t>
            </a:r>
          </a:p>
        </p:txBody>
      </p:sp>
      <p:sp>
        <p:nvSpPr>
          <p:cNvPr id="175" name="Rectangle 175"/>
          <p:cNvSpPr/>
          <p:nvPr/>
        </p:nvSpPr>
        <p:spPr>
          <a:xfrm rot="0" flipH="0" flipV="0">
            <a:off x="1880552" y="2849205"/>
            <a:ext cx="5612592" cy="62888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30" baseline="0" b="0" i="0" dirty="0" spc="1256">
                <a:solidFill>
                  <a:srgbClr val="FFD300"/>
                </a:solidFill>
                <a:latin typeface="Wingdings" pitchFamily="0" charset="1"/>
              </a:rPr>
              <a:t></a:t>
            </a:r>
            <a:r>
              <a:rPr lang="tg-Cyrl-TJ" sz="2878" baseline="-14822" b="0" i="0" dirty="0" spc="0">
                <a:solidFill>
                  <a:srgbClr val="000000"/>
                </a:solidFill>
                <a:latin typeface="Verdana" pitchFamily="0" charset="1"/>
              </a:rPr>
              <a:t>Yksilöt luovat kokonaiskäsityksen ilmiöstä </a:t>
            </a:r>
          </a:p>
          <a:p>
            <a:pPr marL="285750">
              <a:lnSpc>
                <a:spcPts val="1900"/>
              </a:lnSpc>
            </a:pP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suhteuttamalla osakokonaisuuksia toisiinsa.</a:t>
            </a:r>
          </a:p>
        </p:txBody>
      </p:sp>
      <p:sp>
        <p:nvSpPr>
          <p:cNvPr id="176" name="Rectangle 176"/>
          <p:cNvSpPr/>
          <p:nvPr/>
        </p:nvSpPr>
        <p:spPr>
          <a:xfrm rot="0" flipH="0" flipV="0">
            <a:off x="1880552" y="3395305"/>
            <a:ext cx="6569395" cy="38758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30" baseline="0" b="0" i="0" dirty="0" spc="1256">
                <a:solidFill>
                  <a:srgbClr val="FFD300"/>
                </a:solidFill>
                <a:latin typeface="Wingdings" pitchFamily="0" charset="1"/>
              </a:rPr>
              <a:t></a:t>
            </a:r>
            <a:r>
              <a:rPr lang="tg-Cyrl-TJ" sz="2878" baseline="-14822" b="0" i="0" dirty="0" spc="0">
                <a:solidFill>
                  <a:srgbClr val="000000"/>
                </a:solidFill>
                <a:latin typeface="Verdana" pitchFamily="0" charset="1"/>
              </a:rPr>
              <a:t>Käsitysten eroja tarkastellaan kontekstuaalisuuden </a:t>
            </a:r>
          </a:p>
        </p:txBody>
      </p:sp>
      <p:sp>
        <p:nvSpPr>
          <p:cNvPr id="177" name="Rectangle 177"/>
          <p:cNvSpPr/>
          <p:nvPr/>
        </p:nvSpPr>
        <p:spPr>
          <a:xfrm rot="0" flipH="0" flipV="0">
            <a:off x="2166302" y="3672371"/>
            <a:ext cx="1866648" cy="3518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näkökulmasta. </a:t>
            </a:r>
          </a:p>
        </p:txBody>
      </p:sp>
      <p:sp>
        <p:nvSpPr>
          <p:cNvPr id="178" name="Rectangle 178"/>
          <p:cNvSpPr/>
          <p:nvPr/>
        </p:nvSpPr>
        <p:spPr>
          <a:xfrm rot="0" flipH="0" flipV="0">
            <a:off x="1880552" y="3941405"/>
            <a:ext cx="6292672" cy="38758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30" baseline="0" b="0" i="0" dirty="0" spc="1256">
                <a:solidFill>
                  <a:srgbClr val="FFD300"/>
                </a:solidFill>
                <a:latin typeface="Wingdings" pitchFamily="0" charset="1"/>
              </a:rPr>
              <a:t></a:t>
            </a:r>
            <a:r>
              <a:rPr lang="tg-Cyrl-TJ" sz="2878" baseline="-14822" b="0" i="0" dirty="0" spc="0">
                <a:solidFill>
                  <a:srgbClr val="000000"/>
                </a:solidFill>
                <a:latin typeface="Verdana" pitchFamily="0" charset="1"/>
              </a:rPr>
              <a:t>Kontekstuaalisuuden ymmärtäminen on tärkeää, </a:t>
            </a:r>
          </a:p>
        </p:txBody>
      </p:sp>
      <p:sp>
        <p:nvSpPr>
          <p:cNvPr id="179" name="Rectangle 179"/>
          <p:cNvSpPr/>
          <p:nvPr/>
        </p:nvSpPr>
        <p:spPr>
          <a:xfrm rot="0" flipH="0" flipV="0">
            <a:off x="2166302" y="4205771"/>
            <a:ext cx="6115989" cy="59311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koska se vaikuttaa käsitysten tulkintaan, tulosten </a:t>
            </a:r>
          </a:p>
          <a:p>
            <a:pPr marL="0">
              <a:lnSpc>
                <a:spcPts val="1900"/>
              </a:lnSpc>
            </a:pP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raportointiin sekä tutkimuksen luotettavuuteen.</a:t>
            </a:r>
          </a:p>
        </p:txBody>
      </p:sp>
      <p:sp>
        <p:nvSpPr>
          <p:cNvPr id="180" name="Rectangle 180"/>
          <p:cNvSpPr/>
          <p:nvPr/>
        </p:nvSpPr>
        <p:spPr>
          <a:xfrm rot="0" flipH="0" flipV="0">
            <a:off x="1423352" y="5046305"/>
            <a:ext cx="6113445" cy="61618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30" baseline="0" b="0" i="0" dirty="0" spc="1514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2878" baseline="-14822" b="0" i="0" dirty="0" spc="0">
                <a:solidFill>
                  <a:srgbClr val="000000"/>
                </a:solidFill>
                <a:latin typeface="Verdana" pitchFamily="0" charset="1"/>
              </a:rPr>
              <a:t>Tieteenfilosofisilta taustauskomuksiltaan </a:t>
            </a:r>
          </a:p>
          <a:p>
            <a:pPr marL="342900">
              <a:lnSpc>
                <a:spcPts val="1799"/>
              </a:lnSpc>
            </a:pP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fenomenografia muistuttaa konstruktivismia ja </a:t>
            </a:r>
          </a:p>
        </p:txBody>
      </p:sp>
      <p:sp>
        <p:nvSpPr>
          <p:cNvPr id="181" name="Rectangle 181"/>
          <p:cNvSpPr/>
          <p:nvPr/>
        </p:nvSpPr>
        <p:spPr>
          <a:xfrm rot="0" flipH="0" flipV="0">
            <a:off x="1766252" y="5539271"/>
            <a:ext cx="6795147" cy="8217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fenomenologiaa. Konstruoinnin sijaan puhutaan </a:t>
            </a:r>
          </a:p>
          <a:p>
            <a:pPr marL="0">
              <a:lnSpc>
                <a:spcPts val="1900"/>
              </a:lnSpc>
            </a:pPr>
            <a:r>
              <a:rPr lang="tg-Cyrl-TJ" sz="1900" baseline="0" b="0" i="1" dirty="0" spc="0">
                <a:solidFill>
                  <a:srgbClr val="000000"/>
                </a:solidFill>
                <a:latin typeface="Verdana" pitchFamily="0" charset="1"/>
              </a:rPr>
              <a:t>konstituoinnista</a:t>
            </a: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 eli siitä, miten käsitykset muodostuvat </a:t>
            </a:r>
          </a:p>
          <a:p>
            <a:pPr marL="0">
              <a:lnSpc>
                <a:spcPts val="1800"/>
              </a:lnSpc>
            </a:pP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ja millaisia ne ovat luonteeltaan.</a:t>
            </a:r>
          </a:p>
        </p:txBody>
      </p:sp>
      <p:sp>
        <p:nvSpPr>
          <p:cNvPr id="182" name="Rectangle 182"/>
          <p:cNvSpPr/>
          <p:nvPr/>
        </p:nvSpPr>
        <p:spPr>
          <a:xfrm rot="0" flipH="0" flipV="0">
            <a:off x="88900" y="6875273"/>
            <a:ext cx="1268059" cy="18287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00" baseline="0" b="0" i="0" dirty="0" spc="0">
                <a:solidFill>
                  <a:srgbClr val="000000"/>
                </a:solidFill>
                <a:latin typeface="Arial" pitchFamily="0" charset="1"/>
              </a:rPr>
              <a:t> 14. helmikuuta 12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83" name="Freeform 183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" name="Freeform 184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0" y="6858000"/>
                </a:lnTo>
                <a:close/>
                <a:moveTo>
                  <a:pt x="7112000" y="7112000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" name="Freeform 185"/>
          <p:cNvSpPr/>
          <p:nvPr/>
        </p:nvSpPr>
        <p:spPr>
          <a:xfrm rot="0" flipH="0" flipV="0">
            <a:off x="-4790" y="966295"/>
            <a:ext cx="1161297" cy="2563211"/>
          </a:xfrm>
          <a:custGeom>
            <a:pathLst>
              <a:path w="1161297" h="2563211">
                <a:moveTo>
                  <a:pt x="30" y="26"/>
                </a:moveTo>
                <a:cubicBezTo>
                  <a:pt x="932249" y="493297"/>
                  <a:pt x="1161297" y="1466956"/>
                  <a:pt x="511623" y="2174752"/>
                </a:cubicBezTo>
                <a:cubicBezTo>
                  <a:pt x="372650" y="2326158"/>
                  <a:pt x="199441" y="2457669"/>
                  <a:pt x="30" y="2563185"/>
                </a:cubicBezTo>
                <a:lnTo>
                  <a:pt x="30" y="2563185"/>
                </a:lnTo>
                <a:cubicBezTo>
                  <a:pt x="20" y="2563190"/>
                  <a:pt x="10" y="2563195"/>
                  <a:pt x="0" y="2563201"/>
                </a:cubicBezTo>
                <a:lnTo>
                  <a:pt x="9" y="2563211"/>
                </a:lnTo>
                <a:lnTo>
                  <a:pt x="9" y="0"/>
                </a:lnTo>
                <a:lnTo>
                  <a:pt x="0" y="10"/>
                </a:lnTo>
                <a:cubicBezTo>
                  <a:pt x="10" y="16"/>
                  <a:pt x="20" y="21"/>
                  <a:pt x="30" y="27"/>
                </a:cubicBezTo>
                <a:close/>
                <a:moveTo>
                  <a:pt x="6150469" y="6145705"/>
                </a:moveTo>
              </a:path>
            </a:pathLst>
          </a:custGeom>
          <a:solidFill>
            <a:srgbClr val="FFD3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" name="Freeform 186"/>
          <p:cNvSpPr/>
          <p:nvPr/>
        </p:nvSpPr>
        <p:spPr>
          <a:xfrm rot="0" flipH="0" flipV="0">
            <a:off x="-4761" y="275760"/>
            <a:ext cx="885260" cy="2602843"/>
          </a:xfrm>
          <a:custGeom>
            <a:pathLst>
              <a:path w="885260" h="2602843">
                <a:moveTo>
                  <a:pt x="23" y="17"/>
                </a:moveTo>
                <a:cubicBezTo>
                  <a:pt x="705022" y="492092"/>
                  <a:pt x="885260" y="1473658"/>
                  <a:pt x="402595" y="2192403"/>
                </a:cubicBezTo>
                <a:cubicBezTo>
                  <a:pt x="294464" y="2353424"/>
                  <a:pt x="157962" y="2492587"/>
                  <a:pt x="22" y="2602826"/>
                </a:cubicBezTo>
                <a:lnTo>
                  <a:pt x="23" y="2602826"/>
                </a:lnTo>
                <a:cubicBezTo>
                  <a:pt x="15" y="2602830"/>
                  <a:pt x="7" y="2602836"/>
                  <a:pt x="0" y="2602842"/>
                </a:cubicBezTo>
                <a:lnTo>
                  <a:pt x="1" y="2602843"/>
                </a:lnTo>
                <a:lnTo>
                  <a:pt x="1" y="0"/>
                </a:lnTo>
                <a:lnTo>
                  <a:pt x="0" y="2"/>
                </a:lnTo>
                <a:cubicBezTo>
                  <a:pt x="7" y="7"/>
                  <a:pt x="15" y="14"/>
                  <a:pt x="22" y="17"/>
                </a:cubicBezTo>
                <a:close/>
                <a:moveTo>
                  <a:pt x="6840984" y="6836240"/>
                </a:moveTo>
              </a:path>
            </a:pathLst>
          </a:custGeom>
          <a:solidFill>
            <a:srgbClr val="FF26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" name="Freeform 187"/>
          <p:cNvSpPr/>
          <p:nvPr/>
        </p:nvSpPr>
        <p:spPr>
          <a:xfrm rot="0" flipH="0" flipV="1">
            <a:off x="1371600" y="1524000"/>
            <a:ext cx="7315200" cy="1587"/>
          </a:xfrm>
          <a:custGeom>
            <a:pathLst>
              <a:path w="7315200" h="1587">
                <a:moveTo>
                  <a:pt x="0" y="1587"/>
                </a:moveTo>
                <a:lnTo>
                  <a:pt x="7315200" y="0"/>
                </a:lnTo>
              </a:path>
            </a:pathLst>
          </a:custGeom>
          <a:noFill/>
          <a:ln w="12700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" name="Freeform 188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noFill/>
          <a:ln w="12700" cap="flat" cmpd="sng">
            <a:solidFill>
              <a:srgbClr val="4B4B4B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" name="Rectangle 189"/>
          <p:cNvSpPr/>
          <p:nvPr/>
        </p:nvSpPr>
        <p:spPr>
          <a:xfrm rot="0" flipH="0" flipV="0">
            <a:off x="548639" y="6426505"/>
            <a:ext cx="7119842" cy="2221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912693" algn="l"/>
                <a:tab pos="7022915" algn="l"/>
                <a:tab pos="7022915" algn="l"/>
              </a:tabLst>
            </a:pPr>
            <a:r>
              <a:rPr lang="tg-Cyrl-TJ" sz="1200" baseline="0" b="0" i="0" dirty="0" spc="0">
                <a:solidFill>
                  <a:srgbClr val="000000"/>
                </a:solidFill>
                <a:latin typeface="Verdana" pitchFamily="0" charset="1"/>
              </a:rPr>
              <a:t>02/14/2012	MK	6	</a:t>
            </a:r>
          </a:p>
        </p:txBody>
      </p:sp>
      <p:sp>
        <p:nvSpPr>
          <p:cNvPr id="190" name="Rectangle 190"/>
          <p:cNvSpPr/>
          <p:nvPr/>
        </p:nvSpPr>
        <p:spPr>
          <a:xfrm rot="0" flipH="0" flipV="0">
            <a:off x="1461452" y="379619"/>
            <a:ext cx="6777045" cy="101463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         Mikä- ja miten näkökulma </a:t>
            </a:r>
          </a:p>
          <a:p>
            <a:pPr marL="0">
              <a:lnSpc>
                <a:spcPts val="3700"/>
              </a:lnSpc>
            </a:pPr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 merkityksenantoprosessin kuvaajana</a:t>
            </a:r>
          </a:p>
        </p:txBody>
      </p:sp>
      <p:sp>
        <p:nvSpPr>
          <p:cNvPr id="191" name="Rectangle 191"/>
          <p:cNvSpPr/>
          <p:nvPr/>
        </p:nvSpPr>
        <p:spPr>
          <a:xfrm rot="0" flipH="0" flipV="0">
            <a:off x="1567814" y="2135671"/>
            <a:ext cx="4697242" cy="3518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Mikä-näkökulma = merkitysulottuvuus</a:t>
            </a:r>
          </a:p>
        </p:txBody>
      </p:sp>
      <p:sp>
        <p:nvSpPr>
          <p:cNvPr id="192" name="Rectangle 192"/>
          <p:cNvSpPr/>
          <p:nvPr/>
        </p:nvSpPr>
        <p:spPr>
          <a:xfrm rot="0" flipH="0" flipV="0">
            <a:off x="1567814" y="2430105"/>
            <a:ext cx="3768813" cy="38758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30" baseline="0" b="0" i="0" dirty="0" spc="1514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2878" baseline="-14822" b="0" i="0" dirty="0" spc="0">
                <a:solidFill>
                  <a:srgbClr val="000000"/>
                </a:solidFill>
                <a:latin typeface="Verdana" pitchFamily="0" charset="1"/>
              </a:rPr>
              <a:t>Painottaa </a:t>
            </a:r>
            <a:r>
              <a:rPr lang="tg-Cyrl-TJ" sz="2878" baseline="-14822" b="0" i="1" dirty="0" spc="0">
                <a:solidFill>
                  <a:srgbClr val="000000"/>
                </a:solidFill>
                <a:latin typeface="Verdana" pitchFamily="0" charset="1"/>
              </a:rPr>
              <a:t>sisällön tulkintaa</a:t>
            </a:r>
            <a:r>
              <a:rPr lang="tg-Cyrl-TJ" sz="2878" baseline="-14822" b="0" i="0" dirty="0" spc="0">
                <a:solidFill>
                  <a:srgbClr val="000000"/>
                </a:solidFill>
                <a:latin typeface="Verdana" pitchFamily="0" charset="1"/>
              </a:rPr>
              <a:t>. </a:t>
            </a:r>
          </a:p>
        </p:txBody>
      </p:sp>
      <p:sp>
        <p:nvSpPr>
          <p:cNvPr id="193" name="Rectangle 193"/>
          <p:cNvSpPr/>
          <p:nvPr/>
        </p:nvSpPr>
        <p:spPr>
          <a:xfrm rot="0" flipH="0" flipV="0">
            <a:off x="1567814" y="2747605"/>
            <a:ext cx="6292754" cy="71778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30" baseline="0" b="0" i="0" dirty="0" spc="1514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2878" baseline="-14822" b="0" i="0" dirty="0" spc="0">
                <a:solidFill>
                  <a:srgbClr val="000000"/>
                </a:solidFill>
                <a:latin typeface="Verdana" pitchFamily="0" charset="1"/>
              </a:rPr>
              <a:t>Tavoitteena on saada esille yksilöiden käsitykset </a:t>
            </a:r>
          </a:p>
          <a:p>
            <a:pPr marL="0">
              <a:lnSpc>
                <a:spcPts val="2600"/>
              </a:lnSpc>
            </a:pP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     tietyistä aiheista.</a:t>
            </a:r>
          </a:p>
        </p:txBody>
      </p:sp>
      <p:sp>
        <p:nvSpPr>
          <p:cNvPr id="194" name="Rectangle 194"/>
          <p:cNvSpPr/>
          <p:nvPr/>
        </p:nvSpPr>
        <p:spPr>
          <a:xfrm rot="0" flipH="0" flipV="0">
            <a:off x="1567814" y="3748571"/>
            <a:ext cx="4517497" cy="3518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Miten–näkökulma = ajatteluprosessit</a:t>
            </a:r>
          </a:p>
        </p:txBody>
      </p:sp>
      <p:sp>
        <p:nvSpPr>
          <p:cNvPr id="195" name="Rectangle 195"/>
          <p:cNvSpPr/>
          <p:nvPr/>
        </p:nvSpPr>
        <p:spPr>
          <a:xfrm rot="0" flipH="0" flipV="0">
            <a:off x="1567814" y="4043005"/>
            <a:ext cx="5476923" cy="38758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30" baseline="0" b="0" i="0" dirty="0" spc="1514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2878" baseline="-14822" b="0" i="0" dirty="0" spc="0">
                <a:solidFill>
                  <a:srgbClr val="000000"/>
                </a:solidFill>
                <a:latin typeface="Verdana" pitchFamily="0" charset="1"/>
              </a:rPr>
              <a:t>Näkemyksen </a:t>
            </a:r>
            <a:r>
              <a:rPr lang="tg-Cyrl-TJ" sz="2878" baseline="-14822" b="0" i="1" dirty="0" spc="0">
                <a:solidFill>
                  <a:srgbClr val="000000"/>
                </a:solidFill>
                <a:latin typeface="Verdana" pitchFamily="0" charset="1"/>
              </a:rPr>
              <a:t>rakenneulottuvuus</a:t>
            </a:r>
            <a:r>
              <a:rPr lang="tg-Cyrl-TJ" sz="2878" baseline="-14822" b="0" i="0" dirty="0" spc="0">
                <a:solidFill>
                  <a:srgbClr val="000000"/>
                </a:solidFill>
                <a:latin typeface="Verdana" pitchFamily="0" charset="1"/>
              </a:rPr>
              <a:t> korostuu.</a:t>
            </a:r>
          </a:p>
        </p:txBody>
      </p:sp>
      <p:sp>
        <p:nvSpPr>
          <p:cNvPr id="196" name="Rectangle 196"/>
          <p:cNvSpPr/>
          <p:nvPr/>
        </p:nvSpPr>
        <p:spPr>
          <a:xfrm rot="0" flipH="0" flipV="0">
            <a:off x="1567814" y="4360505"/>
            <a:ext cx="6711892" cy="9995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30" baseline="0" b="0" i="0" dirty="0" spc="1514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2878" baseline="-14822" b="0" i="0" dirty="0" spc="0">
                <a:solidFill>
                  <a:srgbClr val="000000"/>
                </a:solidFill>
                <a:latin typeface="Verdana" pitchFamily="0" charset="1"/>
              </a:rPr>
              <a:t>Miten näemme määrittää sitä, mitä näemme. </a:t>
            </a:r>
          </a:p>
          <a:p>
            <a:pPr marL="0">
              <a:lnSpc>
                <a:spcPts val="2600"/>
              </a:lnSpc>
            </a:pPr>
            <a:r>
              <a:rPr lang="tg-Cyrl-TJ" sz="1330" baseline="0" b="0" i="0" dirty="0" spc="1514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2878" baseline="-14822" b="0" i="0" dirty="0" spc="0">
                <a:solidFill>
                  <a:srgbClr val="000000"/>
                </a:solidFill>
                <a:latin typeface="Verdana" pitchFamily="0" charset="1"/>
              </a:rPr>
              <a:t>Rajoittaa itse ilmiötä ja mikä-näkökulmaa.</a:t>
            </a:r>
          </a:p>
          <a:p>
            <a:pPr marL="0">
              <a:lnSpc>
                <a:spcPts val="2500"/>
              </a:lnSpc>
            </a:pPr>
            <a:r>
              <a:rPr lang="tg-Cyrl-TJ" sz="1330" baseline="0" b="0" i="0" dirty="0" spc="1514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2878" baseline="-14822" b="0" i="0" dirty="0" spc="0">
                <a:solidFill>
                  <a:srgbClr val="000000"/>
                </a:solidFill>
                <a:latin typeface="Verdana" pitchFamily="0" charset="1"/>
              </a:rPr>
              <a:t>Selkeyttää käsitysten ja tutkittavan ilmiön suhdetta.</a:t>
            </a:r>
          </a:p>
        </p:txBody>
      </p:sp>
      <p:sp>
        <p:nvSpPr>
          <p:cNvPr id="197" name="Rectangle 197"/>
          <p:cNvSpPr/>
          <p:nvPr/>
        </p:nvSpPr>
        <p:spPr>
          <a:xfrm rot="0" flipH="0" flipV="0">
            <a:off x="1567814" y="5361471"/>
            <a:ext cx="84937" cy="3518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 </a:t>
            </a:r>
          </a:p>
        </p:txBody>
      </p:sp>
      <p:sp>
        <p:nvSpPr>
          <p:cNvPr id="198" name="Rectangle 198"/>
          <p:cNvSpPr/>
          <p:nvPr/>
        </p:nvSpPr>
        <p:spPr>
          <a:xfrm rot="0" flipH="0" flipV="0">
            <a:off x="1567814" y="5691671"/>
            <a:ext cx="6383929" cy="66931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Mikä- ja miten-näkökulmia ei voida selkeästi erottaa</a:t>
            </a:r>
          </a:p>
          <a:p>
            <a:pPr marL="0">
              <a:lnSpc>
                <a:spcPts val="2500"/>
              </a:lnSpc>
            </a:pP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toisistaan.</a:t>
            </a:r>
          </a:p>
        </p:txBody>
      </p:sp>
      <p:sp>
        <p:nvSpPr>
          <p:cNvPr id="199" name="Rectangle 199"/>
          <p:cNvSpPr/>
          <p:nvPr/>
        </p:nvSpPr>
        <p:spPr>
          <a:xfrm rot="0" flipH="0" flipV="0">
            <a:off x="88900" y="6875273"/>
            <a:ext cx="1268059" cy="18287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00" baseline="0" b="0" i="0" dirty="0" spc="0">
                <a:solidFill>
                  <a:srgbClr val="000000"/>
                </a:solidFill>
                <a:latin typeface="Arial" pitchFamily="0" charset="1"/>
              </a:rPr>
              <a:t> 14. helmikuuta 12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00" name="Freeform 200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1" name="Freeform 201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0" y="6858000"/>
                </a:lnTo>
                <a:close/>
                <a:moveTo>
                  <a:pt x="7112000" y="7112000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2" name="Freeform 202"/>
          <p:cNvSpPr/>
          <p:nvPr/>
        </p:nvSpPr>
        <p:spPr>
          <a:xfrm rot="0" flipH="0" flipV="0">
            <a:off x="-4790" y="966295"/>
            <a:ext cx="1161297" cy="2563211"/>
          </a:xfrm>
          <a:custGeom>
            <a:pathLst>
              <a:path w="1161297" h="2563211">
                <a:moveTo>
                  <a:pt x="30" y="26"/>
                </a:moveTo>
                <a:cubicBezTo>
                  <a:pt x="932249" y="493297"/>
                  <a:pt x="1161297" y="1466956"/>
                  <a:pt x="511623" y="2174752"/>
                </a:cubicBezTo>
                <a:cubicBezTo>
                  <a:pt x="372650" y="2326158"/>
                  <a:pt x="199441" y="2457669"/>
                  <a:pt x="30" y="2563185"/>
                </a:cubicBezTo>
                <a:lnTo>
                  <a:pt x="30" y="2563185"/>
                </a:lnTo>
                <a:cubicBezTo>
                  <a:pt x="20" y="2563190"/>
                  <a:pt x="10" y="2563195"/>
                  <a:pt x="0" y="2563201"/>
                </a:cubicBezTo>
                <a:lnTo>
                  <a:pt x="9" y="2563211"/>
                </a:lnTo>
                <a:lnTo>
                  <a:pt x="9" y="0"/>
                </a:lnTo>
                <a:lnTo>
                  <a:pt x="0" y="10"/>
                </a:lnTo>
                <a:cubicBezTo>
                  <a:pt x="10" y="16"/>
                  <a:pt x="20" y="21"/>
                  <a:pt x="30" y="27"/>
                </a:cubicBezTo>
                <a:close/>
                <a:moveTo>
                  <a:pt x="6150469" y="6145705"/>
                </a:moveTo>
              </a:path>
            </a:pathLst>
          </a:custGeom>
          <a:solidFill>
            <a:srgbClr val="FFD3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3" name="Freeform 203"/>
          <p:cNvSpPr/>
          <p:nvPr/>
        </p:nvSpPr>
        <p:spPr>
          <a:xfrm rot="0" flipH="0" flipV="0">
            <a:off x="-4761" y="275760"/>
            <a:ext cx="885260" cy="2602843"/>
          </a:xfrm>
          <a:custGeom>
            <a:pathLst>
              <a:path w="885260" h="2602843">
                <a:moveTo>
                  <a:pt x="23" y="17"/>
                </a:moveTo>
                <a:cubicBezTo>
                  <a:pt x="705022" y="492092"/>
                  <a:pt x="885260" y="1473658"/>
                  <a:pt x="402595" y="2192403"/>
                </a:cubicBezTo>
                <a:cubicBezTo>
                  <a:pt x="294464" y="2353424"/>
                  <a:pt x="157962" y="2492587"/>
                  <a:pt x="22" y="2602826"/>
                </a:cubicBezTo>
                <a:lnTo>
                  <a:pt x="23" y="2602826"/>
                </a:lnTo>
                <a:cubicBezTo>
                  <a:pt x="15" y="2602830"/>
                  <a:pt x="7" y="2602836"/>
                  <a:pt x="0" y="2602842"/>
                </a:cubicBezTo>
                <a:lnTo>
                  <a:pt x="1" y="2602843"/>
                </a:lnTo>
                <a:lnTo>
                  <a:pt x="1" y="0"/>
                </a:lnTo>
                <a:lnTo>
                  <a:pt x="0" y="2"/>
                </a:lnTo>
                <a:cubicBezTo>
                  <a:pt x="7" y="7"/>
                  <a:pt x="15" y="14"/>
                  <a:pt x="22" y="17"/>
                </a:cubicBezTo>
                <a:close/>
                <a:moveTo>
                  <a:pt x="6840984" y="6836240"/>
                </a:moveTo>
              </a:path>
            </a:pathLst>
          </a:custGeom>
          <a:solidFill>
            <a:srgbClr val="FF26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4" name="Freeform 204"/>
          <p:cNvSpPr/>
          <p:nvPr/>
        </p:nvSpPr>
        <p:spPr>
          <a:xfrm rot="0" flipH="0" flipV="1">
            <a:off x="1371600" y="1524000"/>
            <a:ext cx="7315200" cy="1587"/>
          </a:xfrm>
          <a:custGeom>
            <a:pathLst>
              <a:path w="7315200" h="1587">
                <a:moveTo>
                  <a:pt x="0" y="1587"/>
                </a:moveTo>
                <a:lnTo>
                  <a:pt x="7315200" y="0"/>
                </a:lnTo>
              </a:path>
            </a:pathLst>
          </a:custGeom>
          <a:noFill/>
          <a:ln w="12700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5" name="Freeform 205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noFill/>
          <a:ln w="12700" cap="flat" cmpd="sng">
            <a:solidFill>
              <a:srgbClr val="4B4B4B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6" name="Rectangle 206"/>
          <p:cNvSpPr/>
          <p:nvPr/>
        </p:nvSpPr>
        <p:spPr>
          <a:xfrm rot="0" flipH="0" flipV="0">
            <a:off x="548639" y="6426505"/>
            <a:ext cx="7119842" cy="2221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912693" algn="l"/>
                <a:tab pos="7022915" algn="l"/>
                <a:tab pos="7022915" algn="l"/>
              </a:tabLst>
            </a:pPr>
            <a:r>
              <a:rPr lang="tg-Cyrl-TJ" sz="1200" baseline="0" b="0" i="0" dirty="0" spc="0">
                <a:solidFill>
                  <a:srgbClr val="000000"/>
                </a:solidFill>
                <a:latin typeface="Verdana" pitchFamily="0" charset="1"/>
              </a:rPr>
              <a:t>02/14/2012	MK	7	</a:t>
            </a:r>
          </a:p>
        </p:txBody>
      </p:sp>
      <p:sp>
        <p:nvSpPr>
          <p:cNvPr id="207" name="Rectangle 207"/>
          <p:cNvSpPr/>
          <p:nvPr/>
        </p:nvSpPr>
        <p:spPr>
          <a:xfrm rot="0" flipH="0" flipV="0">
            <a:off x="1461452" y="379619"/>
            <a:ext cx="5836553" cy="101463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3100" baseline="0" b="0" i="0" dirty="0" spc="0">
                <a:solidFill>
                  <a:srgbClr val="A8D200"/>
                </a:solidFill>
                <a:latin typeface="Arial" pitchFamily="0" charset="1"/>
              </a:rPr>
              <a:t>    </a:t>
            </a:r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Ensimmäisen ja toisen asteen</a:t>
            </a:r>
          </a:p>
          <a:p>
            <a:pPr marL="0">
              <a:lnSpc>
                <a:spcPts val="3700"/>
              </a:lnSpc>
              <a:tabLst>
                <a:tab pos="876320" algn="l"/>
                <a:tab pos="1788200" algn="l"/>
              </a:tabLst>
            </a:pPr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 	 	 näkökulma</a:t>
            </a:r>
            <a:r>
              <a:rPr lang="tg-Cyrl-TJ" sz="3100" baseline="0" b="0" i="0" dirty="0" spc="0">
                <a:solidFill>
                  <a:srgbClr val="0329D6"/>
                </a:solidFill>
                <a:latin typeface="Arial" pitchFamily="0" charset="1"/>
              </a:rPr>
              <a:t> </a:t>
            </a:r>
          </a:p>
        </p:txBody>
      </p:sp>
      <p:sp>
        <p:nvSpPr>
          <p:cNvPr id="208" name="Rectangle 208"/>
          <p:cNvSpPr/>
          <p:nvPr/>
        </p:nvSpPr>
        <p:spPr>
          <a:xfrm rot="0" flipH="0" flipV="0">
            <a:off x="1350327" y="1940383"/>
            <a:ext cx="2554833" cy="33329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800" baseline="0" b="1" i="0" dirty="0" spc="0">
                <a:solidFill>
                  <a:srgbClr val="000000"/>
                </a:solidFill>
                <a:latin typeface="Verdana" pitchFamily="0" charset="1"/>
              </a:rPr>
              <a:t>I asteen näkökulma</a:t>
            </a:r>
          </a:p>
        </p:txBody>
      </p:sp>
      <p:sp>
        <p:nvSpPr>
          <p:cNvPr id="209" name="Rectangle 209"/>
          <p:cNvSpPr/>
          <p:nvPr/>
        </p:nvSpPr>
        <p:spPr>
          <a:xfrm rot="0" flipH="0" flipV="0">
            <a:off x="1350327" y="2448383"/>
            <a:ext cx="4187128" cy="33329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Kieli heijastaa suoraan todellisuutta,</a:t>
            </a:r>
          </a:p>
        </p:txBody>
      </p:sp>
      <p:sp>
        <p:nvSpPr>
          <p:cNvPr id="210" name="Rectangle 210"/>
          <p:cNvSpPr/>
          <p:nvPr/>
        </p:nvSpPr>
        <p:spPr>
          <a:xfrm rot="0" flipH="0" flipV="0">
            <a:off x="1350327" y="2765883"/>
            <a:ext cx="6233167" cy="33329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joten sitä voidaan tutkia sellaisenaan (naiivi realismi).</a:t>
            </a:r>
          </a:p>
        </p:txBody>
      </p:sp>
      <p:sp>
        <p:nvSpPr>
          <p:cNvPr id="211" name="Rectangle 211"/>
          <p:cNvSpPr/>
          <p:nvPr/>
        </p:nvSpPr>
        <p:spPr>
          <a:xfrm rot="0" flipH="0" flipV="0">
            <a:off x="1350327" y="3515183"/>
            <a:ext cx="2760042" cy="33329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800" baseline="0" b="1" i="0" dirty="0" spc="0">
                <a:solidFill>
                  <a:srgbClr val="000000"/>
                </a:solidFill>
                <a:latin typeface="Verdana" pitchFamily="0" charset="1"/>
              </a:rPr>
              <a:t>II asteen näkökulma</a:t>
            </a:r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 </a:t>
            </a:r>
          </a:p>
        </p:txBody>
      </p:sp>
      <p:sp>
        <p:nvSpPr>
          <p:cNvPr id="212" name="Rectangle 212"/>
          <p:cNvSpPr/>
          <p:nvPr/>
        </p:nvSpPr>
        <p:spPr>
          <a:xfrm rot="0" flipH="0" flipV="0">
            <a:off x="1350327" y="3986626"/>
            <a:ext cx="7205151" cy="36985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60" baseline="0" b="0" i="0" dirty="0" spc="1577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2727" baseline="-15991" b="0" i="0" dirty="0" spc="0">
                <a:solidFill>
                  <a:srgbClr val="000000"/>
                </a:solidFill>
                <a:latin typeface="Verdana" pitchFamily="0" charset="1"/>
              </a:rPr>
              <a:t>Todellisuus rakentuu sosiaalisesti ja konstruktiivisesti ja on </a:t>
            </a:r>
          </a:p>
        </p:txBody>
      </p:sp>
      <p:sp>
        <p:nvSpPr>
          <p:cNvPr id="213" name="Rectangle 213"/>
          <p:cNvSpPr/>
          <p:nvPr/>
        </p:nvSpPr>
        <p:spPr>
          <a:xfrm rot="0" flipH="0" flipV="0">
            <a:off x="1693227" y="4251783"/>
            <a:ext cx="6789854" cy="77779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olemassa  ihmisille </a:t>
            </a:r>
            <a:r>
              <a:rPr lang="tg-Cyrl-TJ" sz="1800" baseline="0" b="0" i="1" dirty="0" spc="0">
                <a:solidFill>
                  <a:srgbClr val="000000"/>
                </a:solidFill>
                <a:latin typeface="Verdana" pitchFamily="0" charset="1"/>
              </a:rPr>
              <a:t>merkitysvälitteisesti.</a:t>
            </a:r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 Olennaista ovat </a:t>
            </a:r>
          </a:p>
          <a:p>
            <a:pPr marL="0">
              <a:lnSpc>
                <a:spcPts val="1700"/>
              </a:lnSpc>
            </a:pPr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merkitystulkinnat ja tulkintasäännöt, joiden avulla ihmiset </a:t>
            </a:r>
          </a:p>
          <a:p>
            <a:pPr marL="0">
              <a:lnSpc>
                <a:spcPts val="1800"/>
              </a:lnSpc>
            </a:pPr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toimivat arkielämässään.</a:t>
            </a:r>
          </a:p>
        </p:txBody>
      </p:sp>
      <p:sp>
        <p:nvSpPr>
          <p:cNvPr id="214" name="Rectangle 214"/>
          <p:cNvSpPr/>
          <p:nvPr/>
        </p:nvSpPr>
        <p:spPr>
          <a:xfrm rot="0" flipH="0" flipV="0">
            <a:off x="1350327" y="4964526"/>
            <a:ext cx="7006156" cy="36985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60" baseline="0" b="0" i="0" dirty="0" spc="1577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2727" baseline="-15991" b="0" i="0" dirty="0" spc="0">
                <a:solidFill>
                  <a:srgbClr val="000000"/>
                </a:solidFill>
                <a:latin typeface="Verdana" pitchFamily="0" charset="1"/>
              </a:rPr>
              <a:t>Fenomenografisessa tutkimuksessa ei tehdä todellisuutta </a:t>
            </a:r>
          </a:p>
        </p:txBody>
      </p:sp>
      <p:sp>
        <p:nvSpPr>
          <p:cNvPr id="215" name="Rectangle 215"/>
          <p:cNvSpPr/>
          <p:nvPr/>
        </p:nvSpPr>
        <p:spPr>
          <a:xfrm rot="0" flipH="0" flipV="0">
            <a:off x="1693227" y="5229683"/>
            <a:ext cx="6211610" cy="5618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kuvaavia väitelauseita, vaan tarkoituksena on kuvata </a:t>
            </a:r>
          </a:p>
          <a:p>
            <a:pPr marL="0">
              <a:lnSpc>
                <a:spcPts val="1800"/>
              </a:lnSpc>
            </a:pPr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ihmisten käsityksiä todellisuuden ilmiöistä. </a:t>
            </a:r>
          </a:p>
        </p:txBody>
      </p:sp>
      <p:sp>
        <p:nvSpPr>
          <p:cNvPr id="216" name="Rectangle 216"/>
          <p:cNvSpPr/>
          <p:nvPr/>
        </p:nvSpPr>
        <p:spPr>
          <a:xfrm rot="0" flipH="0" flipV="0">
            <a:off x="1350327" y="6080583"/>
            <a:ext cx="6959910" cy="33329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Käsiteparin erottaminen toisistaan ei ole aina ongelmatonta.</a:t>
            </a:r>
          </a:p>
        </p:txBody>
      </p:sp>
      <p:sp>
        <p:nvSpPr>
          <p:cNvPr id="217" name="Rectangle 217"/>
          <p:cNvSpPr/>
          <p:nvPr/>
        </p:nvSpPr>
        <p:spPr>
          <a:xfrm rot="0" flipH="0" flipV="0">
            <a:off x="88900" y="6875273"/>
            <a:ext cx="1268059" cy="18287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00" baseline="0" b="0" i="0" dirty="0" spc="0">
                <a:solidFill>
                  <a:srgbClr val="000000"/>
                </a:solidFill>
                <a:latin typeface="Arial" pitchFamily="0" charset="1"/>
              </a:rPr>
              <a:t> 14. helmikuuta 12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18" name="Freeform 218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9" name="Freeform 219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0" y="6858000"/>
                </a:lnTo>
                <a:close/>
                <a:moveTo>
                  <a:pt x="7112000" y="7112000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0" name="Freeform 220"/>
          <p:cNvSpPr/>
          <p:nvPr/>
        </p:nvSpPr>
        <p:spPr>
          <a:xfrm rot="0" flipH="0" flipV="0">
            <a:off x="-4790" y="966295"/>
            <a:ext cx="1161297" cy="2563211"/>
          </a:xfrm>
          <a:custGeom>
            <a:pathLst>
              <a:path w="1161297" h="2563211">
                <a:moveTo>
                  <a:pt x="30" y="26"/>
                </a:moveTo>
                <a:cubicBezTo>
                  <a:pt x="932249" y="493297"/>
                  <a:pt x="1161297" y="1466956"/>
                  <a:pt x="511623" y="2174752"/>
                </a:cubicBezTo>
                <a:cubicBezTo>
                  <a:pt x="372650" y="2326158"/>
                  <a:pt x="199441" y="2457669"/>
                  <a:pt x="30" y="2563185"/>
                </a:cubicBezTo>
                <a:lnTo>
                  <a:pt x="30" y="2563185"/>
                </a:lnTo>
                <a:cubicBezTo>
                  <a:pt x="20" y="2563190"/>
                  <a:pt x="10" y="2563195"/>
                  <a:pt x="0" y="2563201"/>
                </a:cubicBezTo>
                <a:lnTo>
                  <a:pt x="9" y="2563211"/>
                </a:lnTo>
                <a:lnTo>
                  <a:pt x="9" y="0"/>
                </a:lnTo>
                <a:lnTo>
                  <a:pt x="0" y="10"/>
                </a:lnTo>
                <a:cubicBezTo>
                  <a:pt x="10" y="16"/>
                  <a:pt x="20" y="21"/>
                  <a:pt x="30" y="27"/>
                </a:cubicBezTo>
                <a:close/>
                <a:moveTo>
                  <a:pt x="6150469" y="6145705"/>
                </a:moveTo>
              </a:path>
            </a:pathLst>
          </a:custGeom>
          <a:solidFill>
            <a:srgbClr val="FFD3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1" name="Freeform 221"/>
          <p:cNvSpPr/>
          <p:nvPr/>
        </p:nvSpPr>
        <p:spPr>
          <a:xfrm rot="0" flipH="0" flipV="0">
            <a:off x="-4761" y="275760"/>
            <a:ext cx="885260" cy="2602843"/>
          </a:xfrm>
          <a:custGeom>
            <a:pathLst>
              <a:path w="885260" h="2602843">
                <a:moveTo>
                  <a:pt x="23" y="17"/>
                </a:moveTo>
                <a:cubicBezTo>
                  <a:pt x="705022" y="492092"/>
                  <a:pt x="885260" y="1473658"/>
                  <a:pt x="402595" y="2192403"/>
                </a:cubicBezTo>
                <a:cubicBezTo>
                  <a:pt x="294464" y="2353424"/>
                  <a:pt x="157962" y="2492587"/>
                  <a:pt x="22" y="2602826"/>
                </a:cubicBezTo>
                <a:lnTo>
                  <a:pt x="23" y="2602826"/>
                </a:lnTo>
                <a:cubicBezTo>
                  <a:pt x="15" y="2602830"/>
                  <a:pt x="7" y="2602836"/>
                  <a:pt x="0" y="2602842"/>
                </a:cubicBezTo>
                <a:lnTo>
                  <a:pt x="1" y="2602843"/>
                </a:lnTo>
                <a:lnTo>
                  <a:pt x="1" y="0"/>
                </a:lnTo>
                <a:lnTo>
                  <a:pt x="0" y="2"/>
                </a:lnTo>
                <a:cubicBezTo>
                  <a:pt x="7" y="7"/>
                  <a:pt x="15" y="14"/>
                  <a:pt x="22" y="17"/>
                </a:cubicBezTo>
                <a:close/>
                <a:moveTo>
                  <a:pt x="6840984" y="6836240"/>
                </a:moveTo>
              </a:path>
            </a:pathLst>
          </a:custGeom>
          <a:solidFill>
            <a:srgbClr val="FF26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2" name="Freeform 222"/>
          <p:cNvSpPr/>
          <p:nvPr/>
        </p:nvSpPr>
        <p:spPr>
          <a:xfrm rot="0" flipH="0" flipV="1">
            <a:off x="1371600" y="1524000"/>
            <a:ext cx="7315200" cy="1587"/>
          </a:xfrm>
          <a:custGeom>
            <a:pathLst>
              <a:path w="7315200" h="1587">
                <a:moveTo>
                  <a:pt x="0" y="1587"/>
                </a:moveTo>
                <a:lnTo>
                  <a:pt x="7315200" y="0"/>
                </a:lnTo>
              </a:path>
            </a:pathLst>
          </a:custGeom>
          <a:noFill/>
          <a:ln w="12700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3" name="Freeform 223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noFill/>
          <a:ln w="12700" cap="flat" cmpd="sng">
            <a:solidFill>
              <a:srgbClr val="4B4B4B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4" name="Rectangle 224"/>
          <p:cNvSpPr/>
          <p:nvPr/>
        </p:nvSpPr>
        <p:spPr>
          <a:xfrm rot="0" flipH="0" flipV="0">
            <a:off x="548639" y="6426505"/>
            <a:ext cx="7119842" cy="2221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912693" algn="l"/>
                <a:tab pos="7022915" algn="l"/>
                <a:tab pos="7022915" algn="l"/>
              </a:tabLst>
            </a:pPr>
            <a:r>
              <a:rPr lang="tg-Cyrl-TJ" sz="1200" baseline="0" b="0" i="0" dirty="0" spc="0">
                <a:solidFill>
                  <a:srgbClr val="000000"/>
                </a:solidFill>
                <a:latin typeface="Verdana" pitchFamily="0" charset="1"/>
              </a:rPr>
              <a:t>02/14/2012	MK	8	</a:t>
            </a:r>
          </a:p>
        </p:txBody>
      </p:sp>
      <p:sp>
        <p:nvSpPr>
          <p:cNvPr id="225" name="Rectangle 225"/>
          <p:cNvSpPr/>
          <p:nvPr/>
        </p:nvSpPr>
        <p:spPr>
          <a:xfrm rot="0" flipH="0" flipV="0">
            <a:off x="1461452" y="379619"/>
            <a:ext cx="4879116" cy="101463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        Aineistolähtöisyys ja   </a:t>
            </a:r>
          </a:p>
          <a:p>
            <a:pPr marL="0">
              <a:lnSpc>
                <a:spcPts val="3700"/>
              </a:lnSpc>
              <a:tabLst>
                <a:tab pos="873760" algn="l"/>
              </a:tabLst>
            </a:pPr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 	teoriaperehtyneisyys</a:t>
            </a:r>
          </a:p>
        </p:txBody>
      </p:sp>
      <p:sp>
        <p:nvSpPr>
          <p:cNvPr id="226" name="Rectangle 226"/>
          <p:cNvSpPr/>
          <p:nvPr/>
        </p:nvSpPr>
        <p:spPr>
          <a:xfrm rot="0" flipH="0" flipV="0">
            <a:off x="1423352" y="1840371"/>
            <a:ext cx="6864146" cy="40530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400" baseline="0" b="0" i="0" dirty="0" spc="1452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3030" baseline="-13769" b="0" i="0" dirty="0" spc="0">
                <a:solidFill>
                  <a:srgbClr val="000000"/>
                </a:solidFill>
                <a:latin typeface="Verdana" pitchFamily="0" charset="1"/>
              </a:rPr>
              <a:t>Fenomenografisen tutkimuksen lähestymistapa on </a:t>
            </a:r>
          </a:p>
        </p:txBody>
      </p:sp>
      <p:sp>
        <p:nvSpPr>
          <p:cNvPr id="227" name="Rectangle 227"/>
          <p:cNvSpPr/>
          <p:nvPr/>
        </p:nvSpPr>
        <p:spPr>
          <a:xfrm rot="0" flipH="0" flipV="0">
            <a:off x="1766252" y="2116646"/>
            <a:ext cx="2262682" cy="37033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aineistolähtöinen.</a:t>
            </a:r>
          </a:p>
        </p:txBody>
      </p:sp>
      <p:sp>
        <p:nvSpPr>
          <p:cNvPr id="228" name="Rectangle 228"/>
          <p:cNvSpPr/>
          <p:nvPr/>
        </p:nvSpPr>
        <p:spPr>
          <a:xfrm rot="0" flipH="0" flipV="0">
            <a:off x="1880552" y="2416588"/>
            <a:ext cx="6553344" cy="36985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60" baseline="0" b="0" i="0" dirty="0" spc="1308">
                <a:solidFill>
                  <a:srgbClr val="FFD300"/>
                </a:solidFill>
                <a:latin typeface="Wingdings" pitchFamily="0" charset="1"/>
              </a:rPr>
              <a:t></a:t>
            </a:r>
            <a:r>
              <a:rPr lang="tg-Cyrl-TJ" sz="2727" baseline="-15991" b="0" i="0" dirty="0" spc="0">
                <a:solidFill>
                  <a:srgbClr val="000000"/>
                </a:solidFill>
                <a:latin typeface="Verdana" pitchFamily="0" charset="1"/>
              </a:rPr>
              <a:t>Kategorisoinnit pohjautuvat aineistoon, eivät teoriaan.</a:t>
            </a:r>
          </a:p>
        </p:txBody>
      </p:sp>
      <p:sp>
        <p:nvSpPr>
          <p:cNvPr id="229" name="Rectangle 229"/>
          <p:cNvSpPr/>
          <p:nvPr/>
        </p:nvSpPr>
        <p:spPr>
          <a:xfrm rot="0" flipH="0" flipV="0">
            <a:off x="1880552" y="2708688"/>
            <a:ext cx="6089766" cy="36985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60" baseline="0" b="0" i="0" dirty="0" spc="1308">
                <a:solidFill>
                  <a:srgbClr val="FFD300"/>
                </a:solidFill>
                <a:latin typeface="Wingdings" pitchFamily="0" charset="1"/>
              </a:rPr>
              <a:t></a:t>
            </a:r>
            <a:r>
              <a:rPr lang="tg-Cyrl-TJ" sz="2727" baseline="-15991" b="0" i="0" dirty="0" spc="0">
                <a:solidFill>
                  <a:srgbClr val="000000"/>
                </a:solidFill>
                <a:latin typeface="Verdana" pitchFamily="0" charset="1"/>
              </a:rPr>
              <a:t>Tulkinta muodostuu vuorovaikutuksessa aineiston </a:t>
            </a:r>
          </a:p>
        </p:txBody>
      </p:sp>
      <p:sp>
        <p:nvSpPr>
          <p:cNvPr id="230" name="Rectangle 230"/>
          <p:cNvSpPr/>
          <p:nvPr/>
        </p:nvSpPr>
        <p:spPr>
          <a:xfrm rot="0" flipH="0" flipV="0">
            <a:off x="2166302" y="2973845"/>
            <a:ext cx="875949" cy="33329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kanssa.</a:t>
            </a:r>
          </a:p>
        </p:txBody>
      </p:sp>
      <p:sp>
        <p:nvSpPr>
          <p:cNvPr id="231" name="Rectangle 231"/>
          <p:cNvSpPr/>
          <p:nvPr/>
        </p:nvSpPr>
        <p:spPr>
          <a:xfrm rot="0" flipH="0" flipV="0">
            <a:off x="1423352" y="3542171"/>
            <a:ext cx="6069913" cy="40530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400" baseline="0" b="0" i="0" dirty="0" spc="1452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3030" baseline="-13769" b="0" i="0" dirty="0" spc="0">
                <a:solidFill>
                  <a:srgbClr val="000000"/>
                </a:solidFill>
                <a:latin typeface="Verdana" pitchFamily="0" charset="1"/>
              </a:rPr>
              <a:t>Teoreettinen perehtyneisyys kulkee mukana </a:t>
            </a:r>
          </a:p>
        </p:txBody>
      </p:sp>
      <p:sp>
        <p:nvSpPr>
          <p:cNvPr id="232" name="Rectangle 232"/>
          <p:cNvSpPr/>
          <p:nvPr/>
        </p:nvSpPr>
        <p:spPr>
          <a:xfrm rot="0" flipH="0" flipV="0">
            <a:off x="1766252" y="3818446"/>
            <a:ext cx="3647084" cy="37033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2000" baseline="0" b="0" i="0" dirty="0" spc="0">
                <a:solidFill>
                  <a:srgbClr val="000000"/>
                </a:solidFill>
                <a:latin typeface="Verdana" pitchFamily="0" charset="1"/>
              </a:rPr>
              <a:t>tutkimuksen joka vaiheessa.</a:t>
            </a:r>
          </a:p>
        </p:txBody>
      </p:sp>
      <p:sp>
        <p:nvSpPr>
          <p:cNvPr id="233" name="Rectangle 233"/>
          <p:cNvSpPr/>
          <p:nvPr/>
        </p:nvSpPr>
        <p:spPr>
          <a:xfrm rot="0" flipH="0" flipV="0">
            <a:off x="1880552" y="4118388"/>
            <a:ext cx="6234105" cy="36985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60" baseline="0" b="0" i="0" dirty="0" spc="1308">
                <a:solidFill>
                  <a:srgbClr val="FFD300"/>
                </a:solidFill>
                <a:latin typeface="Wingdings" pitchFamily="0" charset="1"/>
              </a:rPr>
              <a:t></a:t>
            </a:r>
            <a:r>
              <a:rPr lang="tg-Cyrl-TJ" sz="2727" baseline="-15991" b="0" i="0" dirty="0" spc="0">
                <a:solidFill>
                  <a:srgbClr val="000000"/>
                </a:solidFill>
                <a:latin typeface="Verdana" pitchFamily="0" charset="1"/>
              </a:rPr>
              <a:t>Käydään vuoropuhelua aiempien teorioiden kanssa </a:t>
            </a:r>
          </a:p>
        </p:txBody>
      </p:sp>
      <p:sp>
        <p:nvSpPr>
          <p:cNvPr id="234" name="Rectangle 234"/>
          <p:cNvSpPr/>
          <p:nvPr/>
        </p:nvSpPr>
        <p:spPr>
          <a:xfrm rot="0" flipH="0" flipV="0">
            <a:off x="1880552" y="4370845"/>
            <a:ext cx="6244276" cy="60154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285750"/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(tutkimusta tukevat/vastakkaiset teoriat).</a:t>
            </a:r>
          </a:p>
          <a:p>
            <a:pPr marL="0">
              <a:lnSpc>
                <a:spcPts val="2400"/>
              </a:lnSpc>
            </a:pPr>
            <a:r>
              <a:rPr lang="tg-Cyrl-TJ" sz="1260" baseline="0" b="0" i="0" dirty="0" spc="1308">
                <a:solidFill>
                  <a:srgbClr val="FFD300"/>
                </a:solidFill>
                <a:latin typeface="Wingdings" pitchFamily="0" charset="1"/>
              </a:rPr>
              <a:t></a:t>
            </a:r>
            <a:r>
              <a:rPr lang="tg-Cyrl-TJ" sz="2727" baseline="-15991" b="0" i="0" dirty="0" spc="0">
                <a:solidFill>
                  <a:srgbClr val="000000"/>
                </a:solidFill>
                <a:latin typeface="Verdana" pitchFamily="0" charset="1"/>
              </a:rPr>
              <a:t>Itsereflektio tai hallittu subjektiviteetti teoreettisen </a:t>
            </a:r>
          </a:p>
        </p:txBody>
      </p:sp>
      <p:sp>
        <p:nvSpPr>
          <p:cNvPr id="235" name="Rectangle 235"/>
          <p:cNvSpPr/>
          <p:nvPr/>
        </p:nvSpPr>
        <p:spPr>
          <a:xfrm rot="0" flipH="0" flipV="0">
            <a:off x="2166302" y="4891545"/>
            <a:ext cx="5947669" cy="5618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perehtyneisyyden pohjalta on tärkeää tutkimuksen </a:t>
            </a:r>
          </a:p>
          <a:p>
            <a:pPr marL="0">
              <a:lnSpc>
                <a:spcPts val="1800"/>
              </a:lnSpc>
            </a:pPr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suuntaamisessa, toteuttamisessa ja analyysissa.</a:t>
            </a:r>
          </a:p>
        </p:txBody>
      </p:sp>
      <p:sp>
        <p:nvSpPr>
          <p:cNvPr id="236" name="Rectangle 236"/>
          <p:cNvSpPr/>
          <p:nvPr/>
        </p:nvSpPr>
        <p:spPr>
          <a:xfrm rot="0" flipH="0" flipV="0">
            <a:off x="1880552" y="5424945"/>
            <a:ext cx="80467" cy="33329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 </a:t>
            </a:r>
          </a:p>
        </p:txBody>
      </p:sp>
      <p:sp>
        <p:nvSpPr>
          <p:cNvPr id="237" name="Rectangle 237"/>
          <p:cNvSpPr/>
          <p:nvPr/>
        </p:nvSpPr>
        <p:spPr>
          <a:xfrm rot="0" flipH="0" flipV="0">
            <a:off x="1423352" y="5688471"/>
            <a:ext cx="7024123" cy="6555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400" baseline="0" b="0" i="0" dirty="0" spc="1452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3030" baseline="-13769" b="0" i="0" dirty="0" spc="0">
                <a:solidFill>
                  <a:srgbClr val="000000"/>
                </a:solidFill>
                <a:latin typeface="Verdana" pitchFamily="0" charset="1"/>
              </a:rPr>
              <a:t>Itsereflektio on olennainen osa tutkimusta.</a:t>
            </a:r>
          </a:p>
          <a:p>
            <a:pPr marL="457200">
              <a:lnSpc>
                <a:spcPts val="2258"/>
              </a:lnSpc>
            </a:pPr>
            <a:r>
              <a:rPr lang="tg-Cyrl-TJ" sz="1260" baseline="0" b="0" i="0" dirty="0" spc="1308">
                <a:solidFill>
                  <a:srgbClr val="FFD300"/>
                </a:solidFill>
                <a:latin typeface="Wingdings" pitchFamily="0" charset="1"/>
              </a:rPr>
              <a:t></a:t>
            </a:r>
            <a:r>
              <a:rPr lang="tg-Cyrl-TJ" sz="2727" baseline="-15991" b="0" i="0" dirty="0" spc="0">
                <a:solidFill>
                  <a:srgbClr val="000000"/>
                </a:solidFill>
                <a:latin typeface="Verdana" pitchFamily="0" charset="1"/>
              </a:rPr>
              <a:t>Tietoisuus omista käsityksistä ja ennakko-odotuksista </a:t>
            </a:r>
          </a:p>
        </p:txBody>
      </p:sp>
      <p:sp>
        <p:nvSpPr>
          <p:cNvPr id="238" name="Rectangle 238"/>
          <p:cNvSpPr/>
          <p:nvPr/>
        </p:nvSpPr>
        <p:spPr>
          <a:xfrm rot="0" flipH="0" flipV="0">
            <a:off x="2166302" y="6275845"/>
            <a:ext cx="5487382" cy="5618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sekä avoimuus tutkittavien käsityksille lisäävät </a:t>
            </a:r>
          </a:p>
          <a:p>
            <a:pPr marL="0">
              <a:lnSpc>
                <a:spcPts val="1800"/>
              </a:lnSpc>
            </a:pPr>
            <a:r>
              <a:rPr lang="tg-Cyrl-TJ" sz="1800" baseline="0" b="0" i="0" dirty="0" spc="0">
                <a:solidFill>
                  <a:srgbClr val="000000"/>
                </a:solidFill>
                <a:latin typeface="Verdana" pitchFamily="0" charset="1"/>
              </a:rPr>
              <a:t>tutkimuksen luotettavuutta.</a:t>
            </a:r>
          </a:p>
        </p:txBody>
      </p:sp>
      <p:sp>
        <p:nvSpPr>
          <p:cNvPr id="239" name="Rectangle 239"/>
          <p:cNvSpPr/>
          <p:nvPr/>
        </p:nvSpPr>
        <p:spPr>
          <a:xfrm rot="0" flipH="0" flipV="0">
            <a:off x="88900" y="6875273"/>
            <a:ext cx="1268059" cy="18287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00" baseline="0" b="0" i="0" dirty="0" spc="0">
                <a:solidFill>
                  <a:srgbClr val="000000"/>
                </a:solidFill>
                <a:latin typeface="Arial" pitchFamily="0" charset="1"/>
              </a:rPr>
              <a:t> 14. helmikuuta 12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40" name="Freeform 240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1" name="Freeform 241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0" y="6858000"/>
                </a:lnTo>
                <a:close/>
                <a:moveTo>
                  <a:pt x="7112000" y="7112000"/>
                </a:moveTo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2" name="Freeform 242"/>
          <p:cNvSpPr/>
          <p:nvPr/>
        </p:nvSpPr>
        <p:spPr>
          <a:xfrm rot="0" flipH="0" flipV="0">
            <a:off x="-4790" y="966295"/>
            <a:ext cx="1161297" cy="2563211"/>
          </a:xfrm>
          <a:custGeom>
            <a:pathLst>
              <a:path w="1161297" h="2563211">
                <a:moveTo>
                  <a:pt x="30" y="26"/>
                </a:moveTo>
                <a:cubicBezTo>
                  <a:pt x="932249" y="493297"/>
                  <a:pt x="1161297" y="1466956"/>
                  <a:pt x="511623" y="2174752"/>
                </a:cubicBezTo>
                <a:cubicBezTo>
                  <a:pt x="372650" y="2326158"/>
                  <a:pt x="199441" y="2457669"/>
                  <a:pt x="30" y="2563185"/>
                </a:cubicBezTo>
                <a:lnTo>
                  <a:pt x="30" y="2563185"/>
                </a:lnTo>
                <a:cubicBezTo>
                  <a:pt x="20" y="2563190"/>
                  <a:pt x="10" y="2563195"/>
                  <a:pt x="0" y="2563201"/>
                </a:cubicBezTo>
                <a:lnTo>
                  <a:pt x="9" y="2563211"/>
                </a:lnTo>
                <a:lnTo>
                  <a:pt x="9" y="0"/>
                </a:lnTo>
                <a:lnTo>
                  <a:pt x="0" y="10"/>
                </a:lnTo>
                <a:cubicBezTo>
                  <a:pt x="10" y="16"/>
                  <a:pt x="20" y="21"/>
                  <a:pt x="30" y="27"/>
                </a:cubicBezTo>
                <a:close/>
                <a:moveTo>
                  <a:pt x="6150469" y="6145705"/>
                </a:moveTo>
              </a:path>
            </a:pathLst>
          </a:custGeom>
          <a:solidFill>
            <a:srgbClr val="FFD3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3" name="Freeform 243"/>
          <p:cNvSpPr/>
          <p:nvPr/>
        </p:nvSpPr>
        <p:spPr>
          <a:xfrm rot="0" flipH="0" flipV="0">
            <a:off x="-4761" y="275760"/>
            <a:ext cx="885260" cy="2602843"/>
          </a:xfrm>
          <a:custGeom>
            <a:pathLst>
              <a:path w="885260" h="2602843">
                <a:moveTo>
                  <a:pt x="23" y="17"/>
                </a:moveTo>
                <a:cubicBezTo>
                  <a:pt x="705022" y="492092"/>
                  <a:pt x="885260" y="1473658"/>
                  <a:pt x="402595" y="2192403"/>
                </a:cubicBezTo>
                <a:cubicBezTo>
                  <a:pt x="294464" y="2353424"/>
                  <a:pt x="157962" y="2492587"/>
                  <a:pt x="22" y="2602826"/>
                </a:cubicBezTo>
                <a:lnTo>
                  <a:pt x="23" y="2602826"/>
                </a:lnTo>
                <a:cubicBezTo>
                  <a:pt x="15" y="2602830"/>
                  <a:pt x="7" y="2602836"/>
                  <a:pt x="0" y="2602842"/>
                </a:cubicBezTo>
                <a:lnTo>
                  <a:pt x="1" y="2602843"/>
                </a:lnTo>
                <a:lnTo>
                  <a:pt x="1" y="0"/>
                </a:lnTo>
                <a:lnTo>
                  <a:pt x="0" y="2"/>
                </a:lnTo>
                <a:cubicBezTo>
                  <a:pt x="7" y="7"/>
                  <a:pt x="15" y="14"/>
                  <a:pt x="22" y="17"/>
                </a:cubicBezTo>
                <a:close/>
                <a:moveTo>
                  <a:pt x="6840984" y="6836240"/>
                </a:moveTo>
              </a:path>
            </a:pathLst>
          </a:custGeom>
          <a:solidFill>
            <a:srgbClr val="FF26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4" name="Freeform 244"/>
          <p:cNvSpPr/>
          <p:nvPr/>
        </p:nvSpPr>
        <p:spPr>
          <a:xfrm rot="0" flipH="0" flipV="1">
            <a:off x="1371600" y="1524000"/>
            <a:ext cx="7315200" cy="1587"/>
          </a:xfrm>
          <a:custGeom>
            <a:pathLst>
              <a:path w="7315200" h="1587">
                <a:moveTo>
                  <a:pt x="0" y="1587"/>
                </a:moveTo>
                <a:lnTo>
                  <a:pt x="7315200" y="0"/>
                </a:lnTo>
              </a:path>
            </a:pathLst>
          </a:custGeom>
          <a:noFill/>
          <a:ln w="12700" cap="flat" cmpd="sng">
            <a:solidFill>
              <a:srgbClr val="000000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5" name="Freeform 245"/>
          <p:cNvSpPr/>
          <p:nvPr/>
        </p:nvSpPr>
        <p:spPr>
          <a:xfrm rot="0" flipH="0" flipV="0">
            <a:off x="0" y="0"/>
            <a:ext cx="9144000" cy="6858000"/>
          </a:xfrm>
          <a:custGeom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noFill/>
          <a:ln w="12700" cap="flat" cmpd="sng">
            <a:solidFill>
              <a:srgbClr val="4B4B4B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6" name="Rectangle 246"/>
          <p:cNvSpPr/>
          <p:nvPr/>
        </p:nvSpPr>
        <p:spPr>
          <a:xfrm rot="0" flipH="0" flipV="0">
            <a:off x="548639" y="6426505"/>
            <a:ext cx="7119842" cy="2221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912693" algn="l"/>
                <a:tab pos="7022915" algn="l"/>
                <a:tab pos="7022915" algn="l"/>
              </a:tabLst>
            </a:pPr>
            <a:r>
              <a:rPr lang="tg-Cyrl-TJ" sz="1200" baseline="0" b="0" i="0" dirty="0" spc="0">
                <a:solidFill>
                  <a:srgbClr val="000000"/>
                </a:solidFill>
                <a:latin typeface="Verdana" pitchFamily="0" charset="1"/>
              </a:rPr>
              <a:t>02/14/2012	MK	9	</a:t>
            </a:r>
          </a:p>
        </p:txBody>
      </p:sp>
      <p:sp>
        <p:nvSpPr>
          <p:cNvPr id="247" name="Rectangle 247"/>
          <p:cNvSpPr/>
          <p:nvPr/>
        </p:nvSpPr>
        <p:spPr>
          <a:xfrm rot="0" flipH="0" flipV="0">
            <a:off x="1278889" y="779496"/>
            <a:ext cx="4466845" cy="61283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3600" baseline="0" b="0" i="0" dirty="0" spc="0">
                <a:solidFill>
                  <a:srgbClr val="A8D200"/>
                </a:solidFill>
                <a:latin typeface="Arial" pitchFamily="0" charset="1"/>
              </a:rPr>
              <a:t>              </a:t>
            </a:r>
            <a:r>
              <a:rPr lang="tg-Cyrl-TJ" sz="3200" baseline="0" b="0" i="0" dirty="0" spc="0">
                <a:solidFill>
                  <a:srgbClr val="A8D200"/>
                </a:solidFill>
                <a:latin typeface="Arial" pitchFamily="0" charset="1"/>
              </a:rPr>
              <a:t>Aineistonkeruu</a:t>
            </a:r>
          </a:p>
        </p:txBody>
      </p:sp>
      <p:sp>
        <p:nvSpPr>
          <p:cNvPr id="248" name="Rectangle 248"/>
          <p:cNvSpPr/>
          <p:nvPr/>
        </p:nvSpPr>
        <p:spPr>
          <a:xfrm rot="0" flipH="0" flipV="0">
            <a:off x="1134427" y="1728430"/>
            <a:ext cx="7512887" cy="38758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30" baseline="0" b="0" i="0" dirty="0" spc="1514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2878" baseline="-14822" b="0" i="0" dirty="0" spc="0">
                <a:solidFill>
                  <a:srgbClr val="000000"/>
                </a:solidFill>
                <a:latin typeface="Verdana" pitchFamily="0" charset="1"/>
              </a:rPr>
              <a:t>Aineistoksi sopivat erilaiset kirjalliseen muotoon muokatut </a:t>
            </a:r>
          </a:p>
        </p:txBody>
      </p:sp>
      <p:sp>
        <p:nvSpPr>
          <p:cNvPr id="249" name="Rectangle 249"/>
          <p:cNvSpPr/>
          <p:nvPr/>
        </p:nvSpPr>
        <p:spPr>
          <a:xfrm rot="0" flipH="0" flipV="0">
            <a:off x="1477327" y="1992796"/>
            <a:ext cx="1980662" cy="3518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aineistot, kuten </a:t>
            </a:r>
          </a:p>
        </p:txBody>
      </p:sp>
      <p:sp>
        <p:nvSpPr>
          <p:cNvPr id="250" name="Rectangle 250"/>
          <p:cNvSpPr/>
          <p:nvPr/>
        </p:nvSpPr>
        <p:spPr>
          <a:xfrm rot="0" flipH="0" flipV="0">
            <a:off x="1591627" y="2437996"/>
            <a:ext cx="7106332" cy="60688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189" baseline="0" b="0" i="0" dirty="0" spc="1361">
                <a:solidFill>
                  <a:srgbClr val="FFD300"/>
                </a:solidFill>
                <a:latin typeface="Wingdings" pitchFamily="0" charset="1"/>
              </a:rPr>
              <a:t></a:t>
            </a:r>
            <a:r>
              <a:rPr lang="tg-Cyrl-TJ" sz="2575" baseline="-14357" b="0" i="0" dirty="0" spc="0">
                <a:solidFill>
                  <a:srgbClr val="000000"/>
                </a:solidFill>
                <a:latin typeface="Verdana" pitchFamily="0" charset="1"/>
              </a:rPr>
              <a:t>litteroidut  haastattelut (avoin-, teema- tai ryhmähaastattelut)</a:t>
            </a:r>
          </a:p>
          <a:p>
            <a:pPr marL="0">
              <a:lnSpc>
                <a:spcPts val="2300"/>
              </a:lnSpc>
            </a:pPr>
            <a:r>
              <a:rPr lang="tg-Cyrl-TJ" sz="1189" baseline="0" b="0" i="0" dirty="0" spc="1361">
                <a:solidFill>
                  <a:srgbClr val="FFD300"/>
                </a:solidFill>
                <a:latin typeface="Wingdings" pitchFamily="0" charset="1"/>
              </a:rPr>
              <a:t></a:t>
            </a:r>
            <a:r>
              <a:rPr lang="tg-Cyrl-TJ" sz="2575" baseline="-14357" b="0" i="0" dirty="0" spc="0">
                <a:solidFill>
                  <a:srgbClr val="000000"/>
                </a:solidFill>
                <a:latin typeface="Verdana" pitchFamily="0" charset="1"/>
              </a:rPr>
              <a:t>kirjoitelmat, dokumentit, kyselyt tai näiden yhdistelmät </a:t>
            </a:r>
          </a:p>
        </p:txBody>
      </p:sp>
      <p:sp>
        <p:nvSpPr>
          <p:cNvPr id="251" name="Rectangle 251"/>
          <p:cNvSpPr/>
          <p:nvPr/>
        </p:nvSpPr>
        <p:spPr>
          <a:xfrm rot="0" flipH="0" flipV="0">
            <a:off x="1591627" y="2976995"/>
            <a:ext cx="4362826" cy="56318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285750"/>
            <a:r>
              <a:rPr lang="tg-Cyrl-TJ" sz="1700" baseline="0" b="0" i="0" dirty="0" spc="0">
                <a:solidFill>
                  <a:srgbClr val="000000"/>
                </a:solidFill>
                <a:latin typeface="Verdana" pitchFamily="0" charset="1"/>
              </a:rPr>
              <a:t>(esimerkkinä eläytymismenetelmä) </a:t>
            </a:r>
          </a:p>
          <a:p>
            <a:pPr marL="0">
              <a:lnSpc>
                <a:spcPts val="2200"/>
              </a:lnSpc>
            </a:pPr>
            <a:r>
              <a:rPr lang="tg-Cyrl-TJ" sz="1189" baseline="0" b="0" i="0" dirty="0" spc="1361">
                <a:solidFill>
                  <a:srgbClr val="FFD300"/>
                </a:solidFill>
                <a:latin typeface="Wingdings" pitchFamily="0" charset="1"/>
              </a:rPr>
              <a:t></a:t>
            </a:r>
            <a:r>
              <a:rPr lang="tg-Cyrl-TJ" sz="2575" baseline="-14357" b="0" i="0" dirty="0" spc="0">
                <a:solidFill>
                  <a:srgbClr val="000000"/>
                </a:solidFill>
                <a:latin typeface="Verdana" pitchFamily="0" charset="1"/>
              </a:rPr>
              <a:t>havainnointimenetelmät ja piirrokset </a:t>
            </a:r>
          </a:p>
        </p:txBody>
      </p:sp>
      <p:sp>
        <p:nvSpPr>
          <p:cNvPr id="252" name="Rectangle 252"/>
          <p:cNvSpPr/>
          <p:nvPr/>
        </p:nvSpPr>
        <p:spPr>
          <a:xfrm rot="0" flipH="0" flipV="0">
            <a:off x="1134427" y="3747730"/>
            <a:ext cx="7385095" cy="38758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330" baseline="0" b="0" i="0" dirty="0" spc="1514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2878" baseline="-14822" b="0" i="0" dirty="0" spc="0">
                <a:solidFill>
                  <a:srgbClr val="000000"/>
                </a:solidFill>
                <a:latin typeface="Verdana" pitchFamily="0" charset="1"/>
              </a:rPr>
              <a:t>Kysymyksenasettelun tulee olla mahdollisimman avointa, </a:t>
            </a:r>
          </a:p>
        </p:txBody>
      </p:sp>
      <p:sp>
        <p:nvSpPr>
          <p:cNvPr id="253" name="Rectangle 253"/>
          <p:cNvSpPr/>
          <p:nvPr/>
        </p:nvSpPr>
        <p:spPr>
          <a:xfrm rot="0" flipH="0" flipV="0">
            <a:off x="1134427" y="4012096"/>
            <a:ext cx="7180508" cy="88754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342900"/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jotta erilaiset käsitykset aineistosta saadaan esiin.</a:t>
            </a:r>
          </a:p>
          <a:p>
            <a:pPr marL="0">
              <a:lnSpc>
                <a:spcPts val="4500"/>
              </a:lnSpc>
            </a:pPr>
            <a:r>
              <a:rPr lang="tg-Cyrl-TJ" sz="1330" baseline="0" b="0" i="0" dirty="0" spc="1514">
                <a:solidFill>
                  <a:srgbClr val="0329D6"/>
                </a:solidFill>
                <a:latin typeface="Wingdings" pitchFamily="0" charset="1"/>
              </a:rPr>
              <a:t></a:t>
            </a:r>
            <a:r>
              <a:rPr lang="tg-Cyrl-TJ" sz="2878" baseline="-14822" b="0" i="0" dirty="0" spc="0">
                <a:solidFill>
                  <a:srgbClr val="000000"/>
                </a:solidFill>
                <a:latin typeface="Verdana" pitchFamily="0" charset="1"/>
              </a:rPr>
              <a:t>Aineistoa käsitellään </a:t>
            </a:r>
            <a:r>
              <a:rPr lang="tg-Cyrl-TJ" sz="2878" baseline="-14822" b="0" i="1" dirty="0" spc="0">
                <a:solidFill>
                  <a:srgbClr val="000000"/>
                </a:solidFill>
                <a:latin typeface="Verdana" pitchFamily="0" charset="1"/>
              </a:rPr>
              <a:t>kokonaisuutena</a:t>
            </a:r>
            <a:r>
              <a:rPr lang="tg-Cyrl-TJ" sz="2878" baseline="-14822" b="0" i="0" dirty="0" spc="0">
                <a:solidFill>
                  <a:srgbClr val="000000"/>
                </a:solidFill>
                <a:latin typeface="Verdana" pitchFamily="0" charset="1"/>
              </a:rPr>
              <a:t>. Vaikka käsitykset </a:t>
            </a:r>
          </a:p>
        </p:txBody>
      </p:sp>
      <p:sp>
        <p:nvSpPr>
          <p:cNvPr id="254" name="Rectangle 254"/>
          <p:cNvSpPr/>
          <p:nvPr/>
        </p:nvSpPr>
        <p:spPr>
          <a:xfrm rot="0" flipH="0" flipV="0">
            <a:off x="1477327" y="4812196"/>
            <a:ext cx="7171008" cy="129161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tehdään ymmärrettäviksi niiden omissa </a:t>
            </a:r>
          </a:p>
          <a:p>
            <a:pPr marL="0">
              <a:lnSpc>
                <a:spcPts val="1800"/>
              </a:lnSpc>
            </a:pPr>
            <a:r>
              <a:rPr lang="tg-Cyrl-TJ" sz="1900" baseline="0" b="0" i="1" dirty="0" spc="0">
                <a:solidFill>
                  <a:srgbClr val="000000"/>
                </a:solidFill>
                <a:latin typeface="Verdana" pitchFamily="0" charset="1"/>
              </a:rPr>
              <a:t>ajatteluyhteyksissään</a:t>
            </a: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, vastauksiin ei keskitytä yksittäisinä </a:t>
            </a:r>
          </a:p>
          <a:p>
            <a:pPr marL="0">
              <a:lnSpc>
                <a:spcPts val="1899"/>
              </a:lnSpc>
            </a:pP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tapauksina. Pyritään löytämään ja systematisoimaan </a:t>
            </a:r>
          </a:p>
          <a:p>
            <a:pPr marL="0">
              <a:lnSpc>
                <a:spcPts val="1800"/>
              </a:lnSpc>
            </a:pP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ajattelutapoja, jotka ovat jaettuja ja sosiaalisesti </a:t>
            </a:r>
          </a:p>
          <a:p>
            <a:pPr marL="0">
              <a:lnSpc>
                <a:spcPts val="1900"/>
              </a:lnSpc>
            </a:pPr>
            <a:r>
              <a:rPr lang="tg-Cyrl-TJ" sz="1900" baseline="0" b="0" i="0" dirty="0" spc="0">
                <a:solidFill>
                  <a:srgbClr val="000000"/>
                </a:solidFill>
                <a:latin typeface="Verdana" pitchFamily="0" charset="1"/>
              </a:rPr>
              <a:t>merkittäviä.</a:t>
            </a:r>
          </a:p>
        </p:txBody>
      </p:sp>
      <p:sp>
        <p:nvSpPr>
          <p:cNvPr id="255" name="Rectangle 255"/>
          <p:cNvSpPr/>
          <p:nvPr/>
        </p:nvSpPr>
        <p:spPr>
          <a:xfrm rot="0" flipH="0" flipV="0">
            <a:off x="88900" y="6875273"/>
            <a:ext cx="1268059" cy="18287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tg-Cyrl-TJ" sz="1200" baseline="0" b="0" i="0" dirty="0" spc="0">
                <a:solidFill>
                  <a:srgbClr val="000000"/>
                </a:solidFill>
                <a:latin typeface="Arial" pitchFamily="0" charset="1"/>
              </a:rPr>
              <a:t> 14. helmikuuta 12</a:t>
            </a:r>
          </a:p>
        </p:txBody>
      </p:sp>
    </p:spTree>
  </p:cSld>
  <p:clrMapOvr>
    <a:masterClrMapping/>
  </p:clrMapOvr>
</p:sld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Application>Microsoft Office PowerPoint</Application>
  <PresentationFormat>Custom</PresentationFormat>
  <Slides>22</Slides>
  <Notes>0</Notes>
  <HiddenSlides>0</HiddenSlides>
  <ScaleCrop>false</ScaleCrop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</cp:coreProperties>
</file>