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831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2242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854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76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13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4082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97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047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951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81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090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B04FF-088F-42FB-88FA-4EC7191FF146}" type="datetimeFigureOut">
              <a:rPr lang="fi-FI" smtClean="0"/>
              <a:t>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CED33-49E7-41BE-B160-AF0E36DCF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171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Julkinen talous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(tilastolliset tunnusluvut)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116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Hyvinvointiyhteiskunta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Menot</a:t>
            </a:r>
          </a:p>
          <a:p>
            <a:pPr lvl="1"/>
            <a:r>
              <a:rPr lang="fi-FI" dirty="0" smtClean="0"/>
              <a:t>Julkiset palvelut</a:t>
            </a:r>
          </a:p>
          <a:p>
            <a:pPr lvl="1"/>
            <a:r>
              <a:rPr lang="fi-FI" dirty="0" smtClean="0"/>
              <a:t>Tulonsiirrot</a:t>
            </a:r>
          </a:p>
          <a:p>
            <a:r>
              <a:rPr lang="fi-FI" dirty="0" smtClean="0"/>
              <a:t>Tulot</a:t>
            </a:r>
          </a:p>
          <a:p>
            <a:pPr lvl="1"/>
            <a:r>
              <a:rPr lang="fi-FI" dirty="0" smtClean="0"/>
              <a:t>Verot, lainat, omaisuus</a:t>
            </a:r>
          </a:p>
          <a:p>
            <a:r>
              <a:rPr lang="fi-FI" dirty="0" smtClean="0"/>
              <a:t>Muu talouden sääntely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Tilastokeskus </a:t>
            </a:r>
            <a:r>
              <a:rPr lang="fi-FI" dirty="0" smtClean="0">
                <a:sym typeface="Wingdings" panose="05000000000000000000" pitchFamily="2" charset="2"/>
              </a:rPr>
              <a:t> perustettu valtion hallinnon tueksi 1865, www.stat.fi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131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Tilastolliset tunnusluvut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Yhden muuttujan analysoiminen</a:t>
            </a:r>
          </a:p>
          <a:p>
            <a:pPr lvl="1"/>
            <a:r>
              <a:rPr lang="fi-FI" dirty="0" smtClean="0"/>
              <a:t>moodi, mediaani, keskiarvo, keskihajonta, tilastollisesti merkittävä poikkeama</a:t>
            </a:r>
          </a:p>
          <a:p>
            <a:r>
              <a:rPr lang="fi-FI" dirty="0" smtClean="0"/>
              <a:t>Kahden muuttujan analysoiminen</a:t>
            </a:r>
          </a:p>
          <a:p>
            <a:pPr lvl="1"/>
            <a:r>
              <a:rPr lang="fi-FI" dirty="0" smtClean="0"/>
              <a:t>regressiosuora/käyrä, korrelaatio, tilastollinen riippuvuus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664" y="3973860"/>
            <a:ext cx="3467688" cy="2617123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973860"/>
            <a:ext cx="5569213" cy="241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77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Yhden muuttujan analyysi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diskreetti aineisto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pylväsdiagrammi</a:t>
            </a:r>
          </a:p>
          <a:p>
            <a:r>
              <a:rPr lang="fi-FI" dirty="0" smtClean="0"/>
              <a:t>moodi</a:t>
            </a:r>
          </a:p>
          <a:p>
            <a:r>
              <a:rPr lang="fi-FI" dirty="0" smtClean="0"/>
              <a:t>mediaani </a:t>
            </a:r>
          </a:p>
          <a:p>
            <a:r>
              <a:rPr lang="fi-FI" dirty="0" smtClean="0"/>
              <a:t>keskiarvo</a:t>
            </a:r>
          </a:p>
          <a:p>
            <a:r>
              <a:rPr lang="fi-FI" dirty="0" smtClean="0"/>
              <a:t>keskihajonta</a:t>
            </a:r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luokiteltu aineisto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 smtClean="0"/>
              <a:t>histogrammi</a:t>
            </a:r>
          </a:p>
          <a:p>
            <a:r>
              <a:rPr lang="fi-FI" dirty="0" smtClean="0"/>
              <a:t>moodiluokka</a:t>
            </a:r>
          </a:p>
          <a:p>
            <a:r>
              <a:rPr lang="fi-FI" dirty="0" smtClean="0"/>
              <a:t>mediaani sf%-viivadiagrammista</a:t>
            </a:r>
          </a:p>
          <a:p>
            <a:r>
              <a:rPr lang="fi-FI" dirty="0" smtClean="0"/>
              <a:t>keskiarvo ja keskihajonta luokkakeskusten avulla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2673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Diskreetti </a:t>
            </a:r>
            <a:br>
              <a:rPr lang="fi-FI" dirty="0" smtClean="0"/>
            </a:br>
            <a:r>
              <a:rPr lang="fi-FI" dirty="0" smtClean="0"/>
              <a:t>jakauma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havaintoyksiköt erillisiä arvoja, joista jokainen on tilastoitu</a:t>
            </a:r>
            <a:endParaRPr lang="fi-FI" dirty="0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9771" y="227685"/>
            <a:ext cx="4139132" cy="1482824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424" y="2628741"/>
            <a:ext cx="1734535" cy="1306051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424" y="4322272"/>
            <a:ext cx="1821180" cy="1230839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9380" y="2876539"/>
            <a:ext cx="4544724" cy="250179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6880" y="2876539"/>
            <a:ext cx="4276505" cy="250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22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Luokiteltu jakauma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Havaintoyksiköitä ei ole taulukoitu </a:t>
            </a:r>
          </a:p>
          <a:p>
            <a:pPr marL="0" indent="0">
              <a:buNone/>
            </a:pPr>
            <a:r>
              <a:rPr lang="fi-FI" dirty="0" smtClean="0"/>
              <a:t>yksittäin vaan ne on lajiteltu luokkiin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078" y="3828616"/>
            <a:ext cx="7931780" cy="2721813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7521" y="1521692"/>
            <a:ext cx="5663320" cy="4959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50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Luokitellun </a:t>
            </a:r>
            <a:br>
              <a:rPr lang="fi-FI" dirty="0" smtClean="0"/>
            </a:br>
            <a:r>
              <a:rPr lang="fi-FI" dirty="0" smtClean="0"/>
              <a:t>jakauman </a:t>
            </a:r>
            <a:br>
              <a:rPr lang="fi-FI" dirty="0" smtClean="0"/>
            </a:br>
            <a:r>
              <a:rPr lang="fi-FI" dirty="0" smtClean="0"/>
              <a:t>tunnusluvut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moodi = moodiluokka</a:t>
            </a:r>
          </a:p>
          <a:p>
            <a:r>
              <a:rPr lang="fi-FI" dirty="0" smtClean="0"/>
              <a:t>mediaani:</a:t>
            </a:r>
          </a:p>
          <a:p>
            <a:pPr marL="0" indent="0">
              <a:buNone/>
            </a:pPr>
            <a:r>
              <a:rPr lang="fi-FI" dirty="0" smtClean="0"/>
              <a:t>summafrekvenssikäyrältä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keskiarvo ja keskihajonta: </a:t>
            </a:r>
          </a:p>
          <a:p>
            <a:pPr marL="0" indent="0">
              <a:buNone/>
            </a:pPr>
            <a:r>
              <a:rPr lang="fi-FI" dirty="0" smtClean="0"/>
              <a:t>luokkakeskusten avulla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290" y="4372055"/>
            <a:ext cx="5708132" cy="2411543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5163" y="214361"/>
            <a:ext cx="6488142" cy="402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46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Tilastollinen poikkeavuus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Tilastomuuttujan arvo poikkeaa merkittävästi, jos se on yli kahden keskihajonnan päässä keskiarvosta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368" y="2841394"/>
            <a:ext cx="3272617" cy="123914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528" y="4215477"/>
            <a:ext cx="8683919" cy="151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789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132</Words>
  <Application>Microsoft Office PowerPoint</Application>
  <PresentationFormat>Laajakuva</PresentationFormat>
  <Paragraphs>44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Office-teema</vt:lpstr>
      <vt:lpstr>Julkinen talous</vt:lpstr>
      <vt:lpstr>Hyvinvointiyhteiskunta</vt:lpstr>
      <vt:lpstr>Tilastolliset tunnusluvut</vt:lpstr>
      <vt:lpstr>Yhden muuttujan analyysi</vt:lpstr>
      <vt:lpstr>Diskreetti  jakauma</vt:lpstr>
      <vt:lpstr>Luokiteltu jakauma</vt:lpstr>
      <vt:lpstr>Luokitellun  jakauman  tunnusluvut</vt:lpstr>
      <vt:lpstr>Tilastollinen poikkeavuus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Julkinen talous</dc:title>
  <dc:creator>Majuri Eva Kristiina</dc:creator>
  <cp:lastModifiedBy>Majuri Eva Kristiina</cp:lastModifiedBy>
  <cp:revision>9</cp:revision>
  <dcterms:created xsi:type="dcterms:W3CDTF">2020-04-03T05:08:29Z</dcterms:created>
  <dcterms:modified xsi:type="dcterms:W3CDTF">2020-04-03T06:21:22Z</dcterms:modified>
</cp:coreProperties>
</file>