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57" r:id="rId5"/>
    <p:sldId id="263" r:id="rId6"/>
    <p:sldId id="264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82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B612-DD6F-4AA6-ACB1-A0054A01DE8B}" type="datetimeFigureOut">
              <a:rPr lang="fi-FI" smtClean="0"/>
              <a:t>2.4.2021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3756-E472-437A-8D3B-D2D9474E41B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B612-DD6F-4AA6-ACB1-A0054A01DE8B}" type="datetimeFigureOut">
              <a:rPr lang="fi-FI" smtClean="0"/>
              <a:t>2.4.2021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3756-E472-437A-8D3B-D2D9474E41B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B612-DD6F-4AA6-ACB1-A0054A01DE8B}" type="datetimeFigureOut">
              <a:rPr lang="fi-FI" smtClean="0"/>
              <a:t>2.4.2021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3756-E472-437A-8D3B-D2D9474E41B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B612-DD6F-4AA6-ACB1-A0054A01DE8B}" type="datetimeFigureOut">
              <a:rPr lang="fi-FI" smtClean="0"/>
              <a:t>2.4.2021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3756-E472-437A-8D3B-D2D9474E41B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B612-DD6F-4AA6-ACB1-A0054A01DE8B}" type="datetimeFigureOut">
              <a:rPr lang="fi-FI" smtClean="0"/>
              <a:t>2.4.2021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3756-E472-437A-8D3B-D2D9474E41B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B612-DD6F-4AA6-ACB1-A0054A01DE8B}" type="datetimeFigureOut">
              <a:rPr lang="fi-FI" smtClean="0"/>
              <a:t>2.4.2021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3756-E472-437A-8D3B-D2D9474E41B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B612-DD6F-4AA6-ACB1-A0054A01DE8B}" type="datetimeFigureOut">
              <a:rPr lang="fi-FI" smtClean="0"/>
              <a:t>2.4.2021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3756-E472-437A-8D3B-D2D9474E41B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B612-DD6F-4AA6-ACB1-A0054A01DE8B}" type="datetimeFigureOut">
              <a:rPr lang="fi-FI" smtClean="0"/>
              <a:t>2.4.2021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3756-E472-437A-8D3B-D2D9474E41B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B612-DD6F-4AA6-ACB1-A0054A01DE8B}" type="datetimeFigureOut">
              <a:rPr lang="fi-FI" smtClean="0"/>
              <a:t>2.4.2021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3756-E472-437A-8D3B-D2D9474E41B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B612-DD6F-4AA6-ACB1-A0054A01DE8B}" type="datetimeFigureOut">
              <a:rPr lang="fi-FI" smtClean="0"/>
              <a:t>2.4.2021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3756-E472-437A-8D3B-D2D9474E41B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B612-DD6F-4AA6-ACB1-A0054A01DE8B}" type="datetimeFigureOut">
              <a:rPr lang="fi-FI" smtClean="0"/>
              <a:t>2.4.2021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3756-E472-437A-8D3B-D2D9474E41B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9B612-DD6F-4AA6-ACB1-A0054A01DE8B}" type="datetimeFigureOut">
              <a:rPr lang="fi-FI" smtClean="0"/>
              <a:t>2.4.2021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33756-E472-437A-8D3B-D2D9474E41B2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rveyskyla.fi/kuntoutumistalo/ammattilaiset/apuv%C3%A4lineet/apuv%C3%A4linepalveluiden-j%C3%A4rjest%C3%A4misvastuu-ja-lains%C3%A4%C3%A4d%C3%A4nt%C3%B6-ohjeita/julkisten-tahojen-j%C3%A4rjest%C3%A4misvastuu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nfo.stakes.fi/apuvalineet/FI/oppimateriaali/perustietoa/liikkuminen.htm" TargetMode="External"/><Relationship Id="rId2" Type="http://schemas.openxmlformats.org/officeDocument/2006/relationships/hyperlink" Target="http://info.stakes.fi/apuvalineet/FI/oppimateriaali/perustietoa/kommunikointi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nfo.stakes.fi/apuvalineet/FI/oppimateriaali/perustietoa/tyojaopiskelu.htm" TargetMode="External"/><Relationship Id="rId5" Type="http://schemas.openxmlformats.org/officeDocument/2006/relationships/hyperlink" Target="http://info.stakes.fi/apuvalineet/FI/oppimateriaali/perustietoa/asuminen.htm" TargetMode="External"/><Relationship Id="rId4" Type="http://schemas.openxmlformats.org/officeDocument/2006/relationships/hyperlink" Target="http://info.stakes.fi/apuvalineet/FI/oppimateriaali/perustietoa/paivittainentoiminta.htm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rveyskyla.fi/kuntoutumistalo/kuntoutujalle/apuv%C3%A4lineet/apuv%C3%A4linehak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ymsote.fi/fi/Palvelut/Terveys--ja-sairaanhoitopalvelut/Apuv%C3%A4linepalvelut/p/apuvalinepalvelu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357321"/>
          </a:xfrm>
        </p:spPr>
        <p:txBody>
          <a:bodyPr/>
          <a:lstStyle/>
          <a:p>
            <a:r>
              <a:rPr lang="fi-FI" dirty="0" smtClean="0"/>
              <a:t>APUVÄLINE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28728" y="2071678"/>
            <a:ext cx="6400800" cy="4071966"/>
          </a:xfrm>
        </p:spPr>
        <p:txBody>
          <a:bodyPr>
            <a:noAutofit/>
          </a:bodyPr>
          <a:lstStyle/>
          <a:p>
            <a:r>
              <a:rPr lang="fi-FI" sz="2400" b="1" dirty="0" smtClean="0"/>
              <a:t>"Apuväline on väline, laite tai vastaava, joka edistää tai ylläpitää henkilön toimintakykyä ja osallistumista silloin, kun se on vamman, sairauden tai ikääntymisen vuoksi heikentynyt." </a:t>
            </a:r>
            <a:r>
              <a:rPr lang="fi-FI" sz="2400" b="1" dirty="0" smtClean="0"/>
              <a:t>(Suomen </a:t>
            </a:r>
            <a:r>
              <a:rPr lang="fi-FI" sz="2400" b="1" dirty="0" smtClean="0"/>
              <a:t>Kuntaliitto)</a:t>
            </a:r>
          </a:p>
          <a:p>
            <a:r>
              <a:rPr lang="fi-FI" sz="2400" b="1" dirty="0" smtClean="0"/>
              <a:t>Tarkoituksenmukainen apuväline on luonteva osa käyttäjänsä elämää. Apuväline mahdollistaa suoriutumisen erilaisista tehtävistä sekä helpottaa osallistumista elämän eri tilanteisiin.</a:t>
            </a:r>
          </a:p>
          <a:p>
            <a:endParaRPr lang="fi-FI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Käy tutustumassa apuvälineasioihin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sz="3600" dirty="0" err="1" smtClean="0"/>
              <a:t>www.stakes.fi/apudata</a:t>
            </a:r>
            <a:endParaRPr lang="fi-FI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949214"/>
          </a:xfrm>
        </p:spPr>
        <p:txBody>
          <a:bodyPr>
            <a:normAutofit fontScale="90000"/>
          </a:bodyPr>
          <a:lstStyle/>
          <a:p>
            <a:r>
              <a:rPr lang="fi-FI" sz="3600" b="1" dirty="0" smtClean="0"/>
              <a:t>Apuvälinepalveluja järjestävät tahot</a:t>
            </a:r>
            <a:r>
              <a:rPr lang="fi-FI" b="1" dirty="0" smtClean="0"/>
              <a:t/>
            </a:r>
            <a:br>
              <a:rPr lang="fi-FI" b="1" dirty="0" smtClean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1785926"/>
            <a:ext cx="6400800" cy="4143404"/>
          </a:xfrm>
        </p:spPr>
        <p:txBody>
          <a:bodyPr>
            <a:normAutofit fontScale="62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fi-FI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dirty="0" smtClean="0"/>
              <a:t>Alueelliset </a:t>
            </a:r>
            <a:r>
              <a:rPr lang="fi-FI" dirty="0"/>
              <a:t>apuvälinekeskukset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dirty="0"/>
              <a:t>Perusterveydenhuollon apuvälinepalvelut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dirty="0"/>
              <a:t>Erikoissairaanhoidon ja erikoisalojen apuvälinepalvelut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dirty="0"/>
              <a:t>Sosiaalitoimen taloudelliset tukitoimet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dirty="0"/>
              <a:t>Opetustoimen apuvälinepalvelut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dirty="0"/>
              <a:t>Kelan apuvälinepalvelut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dirty="0"/>
              <a:t>Työvoimahallinnon apuvälinepalvelut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dirty="0"/>
              <a:t>Valtiokonttorin apuvälinepalvelut</a:t>
            </a:r>
          </a:p>
          <a:p>
            <a:endParaRPr lang="fi-FI" dirty="0" smtClean="0">
              <a:hlinkClick r:id="rId2"/>
            </a:endParaRPr>
          </a:p>
          <a:p>
            <a:endParaRPr lang="fi-FI" dirty="0">
              <a:hlinkClick r:id="rId2"/>
            </a:endParaRPr>
          </a:p>
          <a:p>
            <a:r>
              <a:rPr lang="fi-FI" dirty="0" smtClean="0">
                <a:hlinkClick r:id="rId2"/>
              </a:rPr>
              <a:t>Julkisten </a:t>
            </a:r>
            <a:r>
              <a:rPr lang="fi-FI" dirty="0">
                <a:hlinkClick r:id="rId2"/>
              </a:rPr>
              <a:t>tahojen järjestämisvastuu | Kuntoutumistalo.fi | Terveyskylä.fi (terveyskyla.fi)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Apuvälineiden jaottelua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hlinkClick r:id="rId2" tooltip="Linkki kommunikointi sivuille"/>
              </a:rPr>
              <a:t>Kommunikointi</a:t>
            </a:r>
            <a:r>
              <a:rPr lang="fi-FI" dirty="0" smtClean="0"/>
              <a:t> (kuulo, näkö, puhe)</a:t>
            </a:r>
          </a:p>
          <a:p>
            <a:r>
              <a:rPr lang="fi-FI" dirty="0" smtClean="0">
                <a:hlinkClick r:id="rId3" tooltip="Linkki Liikkuminen sivuille"/>
              </a:rPr>
              <a:t>Liikkuminen</a:t>
            </a:r>
            <a:r>
              <a:rPr lang="fi-FI" dirty="0" smtClean="0"/>
              <a:t> </a:t>
            </a:r>
          </a:p>
          <a:p>
            <a:r>
              <a:rPr lang="fi-FI" dirty="0" smtClean="0">
                <a:hlinkClick r:id="rId4" tooltip="Linkki päivittäinen toiminta sivuille"/>
              </a:rPr>
              <a:t>Päivittäinen toiminta</a:t>
            </a:r>
            <a:r>
              <a:rPr lang="fi-FI" dirty="0" smtClean="0"/>
              <a:t> (hygienia, pukeutuminen, ruokailu, lääkkeet)</a:t>
            </a:r>
          </a:p>
          <a:p>
            <a:r>
              <a:rPr lang="fi-FI" u="sng" dirty="0" smtClean="0">
                <a:hlinkClick r:id="rId5" tooltip="Linkki asuminen sivuille"/>
              </a:rPr>
              <a:t>Asuminen</a:t>
            </a:r>
            <a:r>
              <a:rPr lang="fi-FI" u="sng" dirty="0" smtClean="0"/>
              <a:t>  </a:t>
            </a:r>
            <a:r>
              <a:rPr lang="fi-FI" dirty="0" smtClean="0"/>
              <a:t>(ympäristönhallinta, turvallisuus, esteettömyys)</a:t>
            </a:r>
          </a:p>
          <a:p>
            <a:r>
              <a:rPr lang="fi-FI" dirty="0" smtClean="0">
                <a:hlinkClick r:id="rId6" tooltip="Linkki työ, opiskelu ja vapaa-aika sivuille"/>
              </a:rPr>
              <a:t>Työ, opiskelu, vapaa-aika ja leikki</a:t>
            </a:r>
            <a:endParaRPr lang="fi-FI" dirty="0" smtClean="0"/>
          </a:p>
          <a:p>
            <a:endParaRPr lang="fi-FI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Hae apuvälineitä eri tarpeisiin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Apuvälinehaku | Kuntoutumistalo.fi | Terveyskylä.fi (terveyskyla.fi)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8827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Kouvolan apuvälinepalvelut</a:t>
            </a:r>
            <a:endParaRPr lang="fi-FI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43608" y="2394065"/>
            <a:ext cx="7704856" cy="3349554"/>
          </a:xfrm>
          <a:prstGeom prst="rect">
            <a:avLst/>
          </a:prstGeom>
          <a:solidFill>
            <a:srgbClr val="F6F6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26960" rIns="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0">
              <a:buNone/>
            </a:pPr>
            <a:r>
              <a:rPr lang="fi-FI" sz="1600" dirty="0">
                <a:hlinkClick r:id="rId2"/>
              </a:rPr>
              <a:t>Apuvälinepalvelut | </a:t>
            </a:r>
            <a:r>
              <a:rPr lang="fi-FI" sz="1600" dirty="0" err="1" smtClean="0">
                <a:hlinkClick r:id="rId2"/>
              </a:rPr>
              <a:t>Kymsote</a:t>
            </a:r>
            <a:endParaRPr lang="fi-FI" sz="1600" dirty="0" smtClean="0"/>
          </a:p>
          <a:p>
            <a:pPr marL="0" lvl="0" indent="0">
              <a:buNone/>
            </a:pPr>
            <a:endParaRPr kumimoji="0" lang="fi-FI" altLang="fi-FI" sz="1600" b="1" i="0" u="none" strike="noStrike" cap="none" normalizeH="0" baseline="0" dirty="0">
              <a:ln>
                <a:noFill/>
              </a:ln>
              <a:solidFill>
                <a:srgbClr val="1D252C"/>
              </a:solidFill>
              <a:effectLst/>
              <a:latin typeface="visuelt-regular"/>
            </a:endParaRPr>
          </a:p>
          <a:p>
            <a:pPr marL="0" lvl="0" indent="0">
              <a:buNone/>
            </a:pPr>
            <a:endParaRPr lang="fi-FI" altLang="fi-FI" sz="1600" b="1" dirty="0" smtClean="0">
              <a:solidFill>
                <a:srgbClr val="1D252C"/>
              </a:solidFill>
              <a:latin typeface="visuelt-regular"/>
            </a:endParaRPr>
          </a:p>
          <a:p>
            <a:pPr marL="0" lvl="0" indent="0">
              <a:buNone/>
            </a:pPr>
            <a:endParaRPr kumimoji="0" lang="fi-FI" altLang="fi-FI" sz="1600" b="1" i="0" u="none" strike="noStrike" cap="none" normalizeH="0" baseline="0" dirty="0">
              <a:ln>
                <a:noFill/>
              </a:ln>
              <a:solidFill>
                <a:srgbClr val="1D252C"/>
              </a:solidFill>
              <a:effectLst/>
              <a:latin typeface="visuelt-regular"/>
            </a:endParaRPr>
          </a:p>
          <a:p>
            <a:pPr marL="0" lvl="0" indent="0">
              <a:buNone/>
            </a:pPr>
            <a:endParaRPr lang="fi-FI" altLang="fi-FI" sz="1600" b="1" dirty="0" smtClean="0">
              <a:solidFill>
                <a:srgbClr val="1D252C"/>
              </a:solidFill>
              <a:latin typeface="visuelt-regular"/>
            </a:endParaRPr>
          </a:p>
          <a:p>
            <a:pPr marL="0" lvl="0" indent="0">
              <a:buNone/>
            </a:pPr>
            <a:endParaRPr kumimoji="0" lang="fi-FI" altLang="fi-FI" sz="1600" b="1" i="0" u="none" strike="noStrike" cap="none" normalizeH="0" baseline="0" dirty="0">
              <a:ln>
                <a:noFill/>
              </a:ln>
              <a:solidFill>
                <a:srgbClr val="1D252C"/>
              </a:solidFill>
              <a:effectLst/>
              <a:latin typeface="visuelt-regular"/>
            </a:endParaRPr>
          </a:p>
          <a:p>
            <a:pPr marL="0" lvl="0" indent="0">
              <a:buNone/>
            </a:pPr>
            <a:r>
              <a:rPr kumimoji="0" lang="fi-FI" altLang="fi-FI" sz="1500" b="1" i="0" u="none" strike="noStrike" cap="none" normalizeH="0" baseline="0" dirty="0" smtClean="0">
                <a:ln>
                  <a:noFill/>
                </a:ln>
                <a:solidFill>
                  <a:srgbClr val="1D252C"/>
                </a:solidFill>
                <a:effectLst/>
                <a:latin typeface="visuelt-regular"/>
              </a:rPr>
              <a:t>Osoite:</a:t>
            </a:r>
            <a:r>
              <a:rPr kumimoji="0" lang="fi-FI" altLang="fi-FI" sz="1500" b="0" i="0" u="none" strike="noStrike" cap="none" normalizeH="0" baseline="0" dirty="0" smtClean="0">
                <a:ln>
                  <a:noFill/>
                </a:ln>
                <a:solidFill>
                  <a:srgbClr val="1D252C"/>
                </a:solidFill>
                <a:effectLst/>
                <a:latin typeface="visuelt-regular"/>
              </a:rPr>
              <a:t> </a:t>
            </a:r>
            <a:r>
              <a:rPr kumimoji="0" lang="fi-FI" altLang="fi-FI" sz="1500" b="0" i="0" u="none" strike="noStrike" cap="none" normalizeH="0" baseline="0" dirty="0" err="1" smtClean="0">
                <a:ln>
                  <a:noFill/>
                </a:ln>
                <a:solidFill>
                  <a:srgbClr val="1D252C"/>
                </a:solidFill>
                <a:effectLst/>
                <a:latin typeface="visuelt-regular"/>
              </a:rPr>
              <a:t>Kouvolankatu</a:t>
            </a:r>
            <a:r>
              <a:rPr kumimoji="0" lang="fi-FI" altLang="fi-FI" sz="1500" b="0" i="0" u="none" strike="noStrike" cap="none" normalizeH="0" baseline="0" dirty="0" smtClean="0">
                <a:ln>
                  <a:noFill/>
                </a:ln>
                <a:solidFill>
                  <a:srgbClr val="1D252C"/>
                </a:solidFill>
                <a:effectLst/>
                <a:latin typeface="visuelt-regular"/>
              </a:rPr>
              <a:t> 15, 45100 Kouvola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500" b="1" i="0" u="none" strike="noStrike" cap="none" normalizeH="0" baseline="0" dirty="0" smtClean="0">
                <a:ln>
                  <a:noFill/>
                </a:ln>
                <a:solidFill>
                  <a:srgbClr val="1D252C"/>
                </a:solidFill>
                <a:effectLst/>
                <a:latin typeface="visuelt-regular"/>
              </a:rPr>
              <a:t>Puhelinnumero: </a:t>
            </a:r>
            <a:r>
              <a:rPr kumimoji="0" lang="fi-FI" altLang="fi-FI" sz="1500" b="0" i="0" u="none" strike="noStrike" cap="none" normalizeH="0" baseline="0" dirty="0" smtClean="0">
                <a:ln>
                  <a:noFill/>
                </a:ln>
                <a:solidFill>
                  <a:srgbClr val="1D252C"/>
                </a:solidFill>
                <a:effectLst/>
                <a:latin typeface="visuelt-regular"/>
              </a:rPr>
              <a:t>040 734 3080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500" b="1" i="0" u="none" strike="noStrike" cap="none" normalizeH="0" baseline="0" dirty="0" smtClean="0">
                <a:ln>
                  <a:noFill/>
                </a:ln>
                <a:solidFill>
                  <a:srgbClr val="1D252C"/>
                </a:solidFill>
                <a:effectLst/>
                <a:latin typeface="visuelt-regular"/>
              </a:rPr>
              <a:t>Soittoaika:</a:t>
            </a:r>
            <a:r>
              <a:rPr kumimoji="0" lang="fi-FI" altLang="fi-FI" sz="1500" b="0" i="0" u="none" strike="noStrike" cap="none" normalizeH="0" baseline="0" dirty="0" smtClean="0">
                <a:ln>
                  <a:noFill/>
                </a:ln>
                <a:solidFill>
                  <a:srgbClr val="1D252C"/>
                </a:solidFill>
                <a:effectLst/>
                <a:latin typeface="visuelt-regular"/>
              </a:rPr>
              <a:t> arkisin klo 9-15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500" b="1" i="0" u="none" strike="noStrike" cap="none" normalizeH="0" baseline="0" dirty="0" smtClean="0">
                <a:ln>
                  <a:noFill/>
                </a:ln>
                <a:solidFill>
                  <a:srgbClr val="1D252C"/>
                </a:solidFill>
                <a:effectLst/>
                <a:latin typeface="visuelt-regular"/>
              </a:rPr>
              <a:t>Kouvolan apuvälinekeskus suljetaan kiirastorstaina 1.4.2021 klo 15.00.</a:t>
            </a:r>
            <a:endParaRPr kumimoji="0" lang="fi-FI" altLang="fi-FI" sz="1500" b="0" i="0" u="none" strike="noStrike" cap="none" normalizeH="0" baseline="0" dirty="0" smtClean="0">
              <a:ln>
                <a:noFill/>
              </a:ln>
              <a:solidFill>
                <a:srgbClr val="1D252C"/>
              </a:solidFill>
              <a:effectLst/>
              <a:latin typeface="visuelt-regular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500" b="1" i="0" u="none" strike="noStrike" cap="none" normalizeH="0" baseline="0" dirty="0" smtClean="0">
                <a:ln>
                  <a:noFill/>
                </a:ln>
                <a:solidFill>
                  <a:srgbClr val="1D252C"/>
                </a:solidFill>
                <a:effectLst/>
                <a:latin typeface="visuelt-regular"/>
              </a:rPr>
              <a:t>Avoinna</a:t>
            </a:r>
            <a:r>
              <a:rPr kumimoji="0" lang="fi-FI" altLang="fi-FI" sz="1500" b="0" i="0" u="none" strike="noStrike" cap="none" normalizeH="0" baseline="0" dirty="0" smtClean="0">
                <a:ln>
                  <a:noFill/>
                </a:ln>
                <a:solidFill>
                  <a:srgbClr val="1D252C"/>
                </a:solidFill>
                <a:effectLst/>
                <a:latin typeface="visuelt-regular"/>
              </a:rPr>
              <a:t>: </a:t>
            </a:r>
            <a:br>
              <a:rPr kumimoji="0" lang="fi-FI" altLang="fi-FI" sz="1500" b="0" i="0" u="none" strike="noStrike" cap="none" normalizeH="0" baseline="0" dirty="0" smtClean="0">
                <a:ln>
                  <a:noFill/>
                </a:ln>
                <a:solidFill>
                  <a:srgbClr val="1D252C"/>
                </a:solidFill>
                <a:effectLst/>
                <a:latin typeface="visuelt-regular"/>
              </a:rPr>
            </a:br>
            <a:r>
              <a:rPr kumimoji="0" lang="fi-FI" altLang="fi-FI" sz="1500" b="0" i="0" u="none" strike="noStrike" cap="none" normalizeH="0" baseline="0" dirty="0" smtClean="0">
                <a:ln>
                  <a:noFill/>
                </a:ln>
                <a:solidFill>
                  <a:srgbClr val="1D252C"/>
                </a:solidFill>
                <a:effectLst/>
                <a:latin typeface="visuelt-regular"/>
              </a:rPr>
              <a:t>Ma, ti, ke ja pe klo 9-15</a:t>
            </a:r>
            <a:br>
              <a:rPr kumimoji="0" lang="fi-FI" altLang="fi-FI" sz="1500" b="0" i="0" u="none" strike="noStrike" cap="none" normalizeH="0" baseline="0" dirty="0" smtClean="0">
                <a:ln>
                  <a:noFill/>
                </a:ln>
                <a:solidFill>
                  <a:srgbClr val="1D252C"/>
                </a:solidFill>
                <a:effectLst/>
                <a:latin typeface="visuelt-regular"/>
              </a:rPr>
            </a:br>
            <a:r>
              <a:rPr kumimoji="0" lang="fi-FI" altLang="fi-FI" sz="1500" b="0" i="0" u="none" strike="noStrike" cap="none" normalizeH="0" baseline="0" dirty="0" smtClean="0">
                <a:ln>
                  <a:noFill/>
                </a:ln>
                <a:solidFill>
                  <a:srgbClr val="1D252C"/>
                </a:solidFill>
                <a:effectLst/>
                <a:latin typeface="visuelt-regular"/>
              </a:rPr>
              <a:t>to klo 9-16  To sovittaessa luovutus klo 16-17</a:t>
            </a:r>
            <a:endParaRPr kumimoji="0" lang="fi-FI" altLang="fi-F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65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198</Words>
  <Application>Microsoft Office PowerPoint</Application>
  <PresentationFormat>Näytössä katseltava diaesitys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visuelt-regular</vt:lpstr>
      <vt:lpstr>Office-teema</vt:lpstr>
      <vt:lpstr>APUVÄLINE</vt:lpstr>
      <vt:lpstr>Käy tutustumassa apuvälineasioihin</vt:lpstr>
      <vt:lpstr>Apuvälinepalveluja järjestävät tahot </vt:lpstr>
      <vt:lpstr>Apuvälineiden jaottelua</vt:lpstr>
      <vt:lpstr>Hae apuvälineitä eri tarpeisiin</vt:lpstr>
      <vt:lpstr>Kouvolan apuvälinepalvelut</vt:lpstr>
    </vt:vector>
  </TitlesOfParts>
  <Company>sote ksao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APUVÄLINE</dc:title>
  <dc:creator>puupera</dc:creator>
  <cp:lastModifiedBy>Puuperä Sari</cp:lastModifiedBy>
  <cp:revision>5</cp:revision>
  <dcterms:created xsi:type="dcterms:W3CDTF">2009-03-16T07:00:44Z</dcterms:created>
  <dcterms:modified xsi:type="dcterms:W3CDTF">2021-04-02T05:23:20Z</dcterms:modified>
</cp:coreProperties>
</file>