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4"/>
  </p:notesMasterIdLst>
  <p:sldIdLst>
    <p:sldId id="256" r:id="rId2"/>
    <p:sldId id="304" r:id="rId3"/>
    <p:sldId id="259" r:id="rId4"/>
    <p:sldId id="260" r:id="rId5"/>
    <p:sldId id="286" r:id="rId6"/>
    <p:sldId id="261" r:id="rId7"/>
    <p:sldId id="257" r:id="rId8"/>
    <p:sldId id="306" r:id="rId9"/>
    <p:sldId id="310" r:id="rId10"/>
    <p:sldId id="296" r:id="rId11"/>
    <p:sldId id="272" r:id="rId12"/>
    <p:sldId id="299" r:id="rId13"/>
    <p:sldId id="308" r:id="rId14"/>
    <p:sldId id="311" r:id="rId15"/>
    <p:sldId id="278" r:id="rId16"/>
    <p:sldId id="309" r:id="rId17"/>
    <p:sldId id="307" r:id="rId18"/>
    <p:sldId id="275" r:id="rId19"/>
    <p:sldId id="297" r:id="rId20"/>
    <p:sldId id="314" r:id="rId21"/>
    <p:sldId id="312" r:id="rId22"/>
    <p:sldId id="313"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5405" autoAdjust="0"/>
  </p:normalViewPr>
  <p:slideViewPr>
    <p:cSldViewPr snapToGrid="0">
      <p:cViewPr varScale="1">
        <p:scale>
          <a:sx n="63" d="100"/>
          <a:sy n="63" d="100"/>
        </p:scale>
        <p:origin x="8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D57D2-4D9B-4D7C-930D-C8D1DE5C87A4}" type="datetimeFigureOut">
              <a:rPr lang="fi-FI" smtClean="0"/>
              <a:t>23.10.2019</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F58B-8C85-4160-A045-D4BCD02DD550}" type="slidenum">
              <a:rPr lang="fi-FI" smtClean="0"/>
              <a:t>‹#›</a:t>
            </a:fld>
            <a:endParaRPr lang="fi-FI"/>
          </a:p>
        </p:txBody>
      </p:sp>
    </p:spTree>
    <p:extLst>
      <p:ext uri="{BB962C8B-B14F-4D97-AF65-F5344CB8AC3E}">
        <p14:creationId xmlns:p14="http://schemas.microsoft.com/office/powerpoint/2010/main" val="402577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fi-FI"/>
              <a:t>Muokkaa perustyyl. napsautt.</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a:xfrm>
            <a:off x="5332412" y="5883275"/>
            <a:ext cx="4324044" cy="365125"/>
          </a:xfrm>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58991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23.10.2019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90180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fi-FI"/>
              <a:t>Muokkaa perustyyl. napsautt.</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46470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i-FI"/>
              <a:t>Muokkaa perustyyl. napsautt.</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a:t>Muokkaa tekstin perustyylejä napsauttamalla</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787495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fi-FI"/>
              <a:t>Muokkaa perustyyl. napsautt.</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22583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i-FI"/>
              <a:t>Muokkaa perustyyl. napsautt.</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fi-FI"/>
              <a:t>Muokkaa tekstin perustyylejä napsauttamalla</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528839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fi-FI"/>
              <a:t>Muokkaa perustyyl. napsautt.</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i-FI"/>
              <a:t>Muokkaa tekstin perustyylejä napsauttamalla</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950251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626732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65039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10951856" y="5867131"/>
            <a:ext cx="551167" cy="365125"/>
          </a:xfrm>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83005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fi-FI"/>
              <a:t>Muokkaa perustyyl. napsautt.</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36EB4F73-333D-4B2A-9C2D-DCB55CCA8966}" type="datetimeFigureOut">
              <a:rPr lang="fi-FI" smtClean="0"/>
              <a:t>23.10.2019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99912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fi-FI"/>
              <a:t>Muokkaa perustyyl. napsautt.</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36EB4F73-333D-4B2A-9C2D-DCB55CCA8966}" type="datetimeFigureOut">
              <a:rPr lang="fi-FI" smtClean="0"/>
              <a:t>23.10.2019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32334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36EB4F73-333D-4B2A-9C2D-DCB55CCA8966}" type="datetimeFigureOut">
              <a:rPr lang="fi-FI" smtClean="0"/>
              <a:t>23.10.2019</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764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36EB4F73-333D-4B2A-9C2D-DCB55CCA8966}" type="datetimeFigureOut">
              <a:rPr lang="fi-FI" smtClean="0"/>
              <a:t>23.10.2019</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397715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B4F73-333D-4B2A-9C2D-DCB55CCA8966}" type="datetimeFigureOut">
              <a:rPr lang="fi-FI" smtClean="0"/>
              <a:t>23.10.2019</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62449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fi-FI"/>
              <a:t>Muokkaa perustyyl. napsautt.</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23.10.2019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295860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fi-FI"/>
              <a:t>Muokkaa perustyyl. napsautt.</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36EB4F73-333D-4B2A-9C2D-DCB55CCA8966}" type="datetimeFigureOut">
              <a:rPr lang="fi-FI" smtClean="0"/>
              <a:t>23.10.2019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B7FC31CC-0399-4E23-8DF1-86791BC4655F}" type="slidenum">
              <a:rPr lang="fi-FI" smtClean="0"/>
              <a:t>‹#›</a:t>
            </a:fld>
            <a:endParaRPr lang="fi-FI"/>
          </a:p>
        </p:txBody>
      </p:sp>
    </p:spTree>
    <p:extLst>
      <p:ext uri="{BB962C8B-B14F-4D97-AF65-F5344CB8AC3E}">
        <p14:creationId xmlns:p14="http://schemas.microsoft.com/office/powerpoint/2010/main" val="119376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6EB4F73-333D-4B2A-9C2D-DCB55CCA8966}" type="datetimeFigureOut">
              <a:rPr lang="fi-FI" smtClean="0"/>
              <a:t>23.10.2019</a:t>
            </a:fld>
            <a:endParaRPr lang="fi-FI"/>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i-FI"/>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7FC31CC-0399-4E23-8DF1-86791BC4655F}" type="slidenum">
              <a:rPr lang="fi-FI" smtClean="0"/>
              <a:t>‹#›</a:t>
            </a:fld>
            <a:endParaRPr lang="fi-FI"/>
          </a:p>
        </p:txBody>
      </p:sp>
    </p:spTree>
    <p:extLst>
      <p:ext uri="{BB962C8B-B14F-4D97-AF65-F5344CB8AC3E}">
        <p14:creationId xmlns:p14="http://schemas.microsoft.com/office/powerpoint/2010/main" val="17216729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itunes.apple.com/us/app/tynker-learn-programming-visual/id805869467?mt=8" TargetMode="External"/><Relationship Id="rId3" Type="http://schemas.openxmlformats.org/officeDocument/2006/relationships/image" Target="../media/image12.png"/><Relationship Id="rId7" Type="http://schemas.openxmlformats.org/officeDocument/2006/relationships/hyperlink" Target="https://itunes.apple.com/us/app/hopscotch-coding-for-kids/id617098629?mt=8"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itunes.apple.com/us/app/daisy-the-dinosaur/id490514278?mt=8" TargetMode="External"/><Relationship Id="rId5" Type="http://schemas.openxmlformats.org/officeDocument/2006/relationships/hyperlink" Target="http://itunes.apple.com/us/app/kodable/id577673067?mt=8" TargetMode="External"/><Relationship Id="rId4" Type="http://schemas.openxmlformats.org/officeDocument/2006/relationships/hyperlink" Target="https://www.scratchjr.org/" TargetMode="External"/><Relationship Id="rId9" Type="http://schemas.openxmlformats.org/officeDocument/2006/relationships/hyperlink" Target="https://itunes.apple.com/us/app/move-turtle.-programming-for/id509013878?mt=8"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ulapland.fi/loader.aspx?id=b4741b4b-3fc9-4ebf-86b2-8c07c1b9d92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lightbot.com/" TargetMode="External"/><Relationship Id="rId3" Type="http://schemas.openxmlformats.org/officeDocument/2006/relationships/image" Target="../media/image14.png"/><Relationship Id="rId7" Type="http://schemas.openxmlformats.org/officeDocument/2006/relationships/hyperlink" Target="https://codecombat.co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scratch.mit.edu/" TargetMode="External"/><Relationship Id="rId5" Type="http://schemas.openxmlformats.org/officeDocument/2006/relationships/hyperlink" Target="https://code.org/" TargetMode="External"/><Relationship Id="rId4" Type="http://schemas.openxmlformats.org/officeDocument/2006/relationships/hyperlink" Target="http://koodaustunti.fi/" TargetMode="External"/><Relationship Id="rId9" Type="http://schemas.openxmlformats.org/officeDocument/2006/relationships/hyperlink" Target="http://www.koodikoulu.fi/"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edu.fi/materiaaleja_ja_tyotapoja/tvt_opetuksessa/ohjelmointi/kasittee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eyD6V9--44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OHJELMOINTI </a:t>
            </a:r>
            <a:r>
              <a:rPr lang="fi-FI" dirty="0" err="1"/>
              <a:t>SCRATCH:llä</a:t>
            </a:r>
            <a:endParaRPr lang="fi-FI" dirty="0"/>
          </a:p>
        </p:txBody>
      </p:sp>
      <p:sp>
        <p:nvSpPr>
          <p:cNvPr id="3" name="Alaotsikko 2"/>
          <p:cNvSpPr>
            <a:spLocks noGrp="1"/>
          </p:cNvSpPr>
          <p:nvPr>
            <p:ph type="subTitle" idx="1"/>
          </p:nvPr>
        </p:nvSpPr>
        <p:spPr/>
        <p:txBody>
          <a:bodyPr/>
          <a:lstStyle/>
          <a:p>
            <a:r>
              <a:rPr lang="fi-FI" dirty="0" err="1"/>
              <a:t>Vesokoulutus</a:t>
            </a:r>
            <a:r>
              <a:rPr lang="fi-FI" dirty="0"/>
              <a:t> 24.10.2019</a:t>
            </a:r>
          </a:p>
          <a:p>
            <a:r>
              <a:rPr lang="fi-FI" dirty="0"/>
              <a:t>Riihenmäen </a:t>
            </a:r>
            <a:r>
              <a:rPr lang="fi-FI" dirty="0" err="1"/>
              <a:t>koulullla</a:t>
            </a:r>
            <a:endParaRPr lang="fi-FI" dirty="0"/>
          </a:p>
        </p:txBody>
      </p:sp>
    </p:spTree>
    <p:extLst>
      <p:ext uri="{BB962C8B-B14F-4D97-AF65-F5344CB8AC3E}">
        <p14:creationId xmlns:p14="http://schemas.microsoft.com/office/powerpoint/2010/main" val="2845181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p:cNvPicPr>
            <a:picLocks noChangeAspect="1"/>
          </p:cNvPicPr>
          <p:nvPr/>
        </p:nvPicPr>
        <p:blipFill rotWithShape="1">
          <a:blip r:embed="rId3"/>
          <a:srcRect l="23428" r="18621"/>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Otsikko 1"/>
          <p:cNvSpPr>
            <a:spLocks noGrp="1"/>
          </p:cNvSpPr>
          <p:nvPr>
            <p:ph type="title"/>
          </p:nvPr>
        </p:nvSpPr>
        <p:spPr>
          <a:xfrm>
            <a:off x="643468" y="723899"/>
            <a:ext cx="5260680" cy="1752599"/>
          </a:xfrm>
        </p:spPr>
        <p:txBody>
          <a:bodyPr>
            <a:normAutofit/>
          </a:bodyPr>
          <a:lstStyle/>
          <a:p>
            <a:pPr algn="l">
              <a:lnSpc>
                <a:spcPct val="90000"/>
              </a:lnSpc>
            </a:pPr>
            <a:r>
              <a:rPr lang="fi-FI" sz="4000" dirty="0"/>
              <a:t>Ohjelmointisovelluksia pienille</a:t>
            </a:r>
          </a:p>
        </p:txBody>
      </p:sp>
      <p:sp>
        <p:nvSpPr>
          <p:cNvPr id="3" name="Sisällön paikkamerkki 2"/>
          <p:cNvSpPr>
            <a:spLocks noGrp="1"/>
          </p:cNvSpPr>
          <p:nvPr>
            <p:ph idx="1"/>
          </p:nvPr>
        </p:nvSpPr>
        <p:spPr>
          <a:xfrm>
            <a:off x="643468" y="2666999"/>
            <a:ext cx="5260680" cy="3124201"/>
          </a:xfrm>
        </p:spPr>
        <p:txBody>
          <a:bodyPr>
            <a:normAutofit/>
          </a:bodyPr>
          <a:lstStyle/>
          <a:p>
            <a:r>
              <a:rPr lang="fi-FI" sz="2000" dirty="0" err="1"/>
              <a:t>iPadeilla</a:t>
            </a:r>
            <a:r>
              <a:rPr lang="fi-FI" sz="2000" dirty="0"/>
              <a:t> esim.</a:t>
            </a:r>
          </a:p>
          <a:p>
            <a:pPr lvl="1"/>
            <a:r>
              <a:rPr lang="fi-FI" sz="2000" dirty="0" err="1">
                <a:hlinkClick r:id="rId4"/>
              </a:rPr>
              <a:t>SratchJr</a:t>
            </a:r>
            <a:endParaRPr lang="fi-FI" sz="2000" dirty="0"/>
          </a:p>
          <a:p>
            <a:pPr lvl="1"/>
            <a:r>
              <a:rPr lang="fi-FI" sz="2000" u="sng" dirty="0" err="1">
                <a:hlinkClick r:id="rId5"/>
              </a:rPr>
              <a:t>Kodable</a:t>
            </a:r>
            <a:r>
              <a:rPr lang="fi-FI" sz="2000" dirty="0"/>
              <a:t> </a:t>
            </a:r>
          </a:p>
          <a:p>
            <a:pPr lvl="1"/>
            <a:r>
              <a:rPr lang="fi-FI" sz="2000" u="sng" dirty="0" err="1">
                <a:hlinkClick r:id="rId6"/>
              </a:rPr>
              <a:t>Daisy</a:t>
            </a:r>
            <a:r>
              <a:rPr lang="fi-FI" sz="2000" u="sng" dirty="0">
                <a:hlinkClick r:id="rId6"/>
              </a:rPr>
              <a:t> </a:t>
            </a:r>
            <a:r>
              <a:rPr lang="fi-FI" sz="2000" u="sng" dirty="0" err="1">
                <a:hlinkClick r:id="rId6"/>
              </a:rPr>
              <a:t>the</a:t>
            </a:r>
            <a:r>
              <a:rPr lang="fi-FI" sz="2000" u="sng" dirty="0">
                <a:hlinkClick r:id="rId6"/>
              </a:rPr>
              <a:t> </a:t>
            </a:r>
            <a:r>
              <a:rPr lang="fi-FI" sz="2000" u="sng" dirty="0" err="1">
                <a:hlinkClick r:id="rId6"/>
              </a:rPr>
              <a:t>Dino</a:t>
            </a:r>
            <a:endParaRPr lang="fi-FI" sz="2000" u="sng" dirty="0"/>
          </a:p>
          <a:p>
            <a:pPr lvl="1"/>
            <a:r>
              <a:rPr lang="fi-FI" sz="2000" u="sng" dirty="0" err="1">
                <a:hlinkClick r:id="rId7"/>
              </a:rPr>
              <a:t>Hopscotch</a:t>
            </a:r>
            <a:r>
              <a:rPr lang="fi-FI" sz="2000" dirty="0"/>
              <a:t> </a:t>
            </a:r>
          </a:p>
          <a:p>
            <a:pPr lvl="1"/>
            <a:r>
              <a:rPr lang="fi-FI" sz="2000" u="sng" dirty="0" err="1">
                <a:hlinkClick r:id="rId8"/>
              </a:rPr>
              <a:t>Tynker</a:t>
            </a:r>
            <a:endParaRPr lang="fi-FI" sz="2000" u="sng" dirty="0"/>
          </a:p>
          <a:p>
            <a:pPr lvl="1"/>
            <a:r>
              <a:rPr lang="fi-FI" sz="2000" u="sng" dirty="0" err="1">
                <a:hlinkClick r:id="rId9"/>
              </a:rPr>
              <a:t>Move</a:t>
            </a:r>
            <a:r>
              <a:rPr lang="fi-FI" sz="2000" u="sng" dirty="0">
                <a:hlinkClick r:id="rId9"/>
              </a:rPr>
              <a:t> </a:t>
            </a:r>
            <a:r>
              <a:rPr lang="fi-FI" sz="2000" u="sng" dirty="0" err="1">
                <a:hlinkClick r:id="rId9"/>
              </a:rPr>
              <a:t>the</a:t>
            </a:r>
            <a:r>
              <a:rPr lang="fi-FI" sz="2000" u="sng" dirty="0">
                <a:hlinkClick r:id="rId9"/>
              </a:rPr>
              <a:t> </a:t>
            </a:r>
            <a:r>
              <a:rPr lang="fi-FI" sz="2000" u="sng" dirty="0" err="1">
                <a:hlinkClick r:id="rId9"/>
              </a:rPr>
              <a:t>Turtle</a:t>
            </a:r>
            <a:r>
              <a:rPr lang="fi-FI" sz="2000" dirty="0"/>
              <a:t> </a:t>
            </a:r>
            <a:r>
              <a:rPr lang="fi-FI" dirty="0"/>
              <a:t>(€)</a:t>
            </a:r>
            <a:endParaRPr lang="fi-FI" sz="2000" dirty="0"/>
          </a:p>
          <a:p>
            <a:pPr lvl="1"/>
            <a:endParaRPr lang="fi-FI" sz="2000" dirty="0"/>
          </a:p>
        </p:txBody>
      </p:sp>
    </p:spTree>
    <p:extLst>
      <p:ext uri="{BB962C8B-B14F-4D97-AF65-F5344CB8AC3E}">
        <p14:creationId xmlns:p14="http://schemas.microsoft.com/office/powerpoint/2010/main" val="311603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Otsikko 1"/>
          <p:cNvSpPr>
            <a:spLocks noGrp="1"/>
          </p:cNvSpPr>
          <p:nvPr>
            <p:ph type="title"/>
          </p:nvPr>
        </p:nvSpPr>
        <p:spPr>
          <a:xfrm>
            <a:off x="496112" y="685801"/>
            <a:ext cx="2743200" cy="5105400"/>
          </a:xfrm>
        </p:spPr>
        <p:txBody>
          <a:bodyPr>
            <a:normAutofit/>
          </a:bodyPr>
          <a:lstStyle/>
          <a:p>
            <a:pPr algn="l"/>
            <a:r>
              <a:rPr lang="fi-FI" sz="3200">
                <a:solidFill>
                  <a:srgbClr val="FFFFFF"/>
                </a:solidFill>
              </a:rPr>
              <a:t>Luokat 3-6</a:t>
            </a: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Sisällön paikkamerkki 2"/>
          <p:cNvSpPr>
            <a:spLocks noGrp="1"/>
          </p:cNvSpPr>
          <p:nvPr>
            <p:ph idx="1"/>
          </p:nvPr>
        </p:nvSpPr>
        <p:spPr>
          <a:xfrm>
            <a:off x="5117106" y="685801"/>
            <a:ext cx="6385918" cy="5105400"/>
          </a:xfrm>
        </p:spPr>
        <p:txBody>
          <a:bodyPr>
            <a:normAutofit/>
          </a:bodyPr>
          <a:lstStyle/>
          <a:p>
            <a:pPr marL="0" indent="0">
              <a:buNone/>
            </a:pPr>
            <a:r>
              <a:rPr lang="fi-FI" sz="2000"/>
              <a:t>TUTUSTUTAAN GRAAFISEEN OHJELMOINTIKIELEEN</a:t>
            </a:r>
          </a:p>
        </p:txBody>
      </p:sp>
    </p:spTree>
    <p:extLst>
      <p:ext uri="{BB962C8B-B14F-4D97-AF65-F5344CB8AC3E}">
        <p14:creationId xmlns:p14="http://schemas.microsoft.com/office/powerpoint/2010/main" val="32261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617475" y="448235"/>
            <a:ext cx="10018713" cy="5602941"/>
          </a:xfrm>
        </p:spPr>
        <p:txBody>
          <a:bodyPr>
            <a:normAutofit fontScale="70000" lnSpcReduction="20000"/>
          </a:bodyPr>
          <a:lstStyle/>
          <a:p>
            <a:r>
              <a:rPr lang="fi-FI" b="1" dirty="0"/>
              <a:t>Kuvaus</a:t>
            </a:r>
            <a:r>
              <a:rPr lang="fi-FI" dirty="0"/>
              <a:t>: </a:t>
            </a:r>
            <a:r>
              <a:rPr lang="fi-FI" b="1" dirty="0"/>
              <a:t>Tutustutaan graafiseen ohjelmointiin ja siinä käytettyihin rakenteisiin. </a:t>
            </a:r>
            <a:r>
              <a:rPr lang="fi-FI" dirty="0"/>
              <a:t>Tukena rinnalla voidaan tehdä sopivia ”</a:t>
            </a:r>
            <a:r>
              <a:rPr lang="fi-FI" dirty="0" err="1"/>
              <a:t>unplugged</a:t>
            </a:r>
            <a:r>
              <a:rPr lang="fi-FI" dirty="0"/>
              <a:t>” (ilman tietokonetta tehtäviä) harjoituksia. Edetään pikkuhiljaa pidemmälle, robottien ohjelmointiin tai pelien ohjelmointiin Internetissä. Tutustutaan graafisen ohjelmoinnin ympäristöön (esim. </a:t>
            </a:r>
            <a:r>
              <a:rPr lang="fi-FI" dirty="0" err="1"/>
              <a:t>Scratch</a:t>
            </a:r>
            <a:r>
              <a:rPr lang="fi-FI" dirty="0"/>
              <a:t>) ja toteutetaan projekti/projekteja joko sillä tai esim. robottien kanssa tai pelejä ohjelmoiden. Projektien aiheet valitaan oppilaiden kiinnostuksen mukaisesti liittäen ne esimerkiksi eri oppiaineisiin, aihekokonaisuuksiin tai oppilaiden harrastuksiin. </a:t>
            </a:r>
          </a:p>
          <a:p>
            <a:r>
              <a:rPr lang="fi-FI" b="1" dirty="0"/>
              <a:t>Käytännön toteutus</a:t>
            </a:r>
            <a:r>
              <a:rPr lang="fi-FI" dirty="0"/>
              <a:t>: </a:t>
            </a:r>
            <a:r>
              <a:rPr lang="fi-FI" b="1" dirty="0"/>
              <a:t>Opiskellaan graafisen ohjelmoinnin opetusohjelmien avulla </a:t>
            </a:r>
            <a:r>
              <a:rPr lang="fi-FI" dirty="0"/>
              <a:t>(esim. Internetissä), tehdään ”</a:t>
            </a:r>
            <a:r>
              <a:rPr lang="fi-FI" dirty="0" err="1"/>
              <a:t>unplugged</a:t>
            </a:r>
            <a:r>
              <a:rPr lang="fi-FI" dirty="0"/>
              <a:t>” harjoituksia, rakennetaan ja ohjelmoidaan robotteja tai pelejä (Internetissä tai ladattavilla ohjelmilla). Tutustutaan </a:t>
            </a:r>
            <a:r>
              <a:rPr lang="fi-FI" dirty="0" err="1"/>
              <a:t>Scratchin</a:t>
            </a:r>
            <a:r>
              <a:rPr lang="fi-FI" dirty="0"/>
              <a:t> tapaiseen graafisen ohjelmoinnin ympäristöön. Tehdään projekti/projekteja. </a:t>
            </a:r>
          </a:p>
          <a:p>
            <a:r>
              <a:rPr lang="fi-FI" b="1" dirty="0"/>
              <a:t>Käsitteitä</a:t>
            </a:r>
            <a:r>
              <a:rPr lang="fi-FI" dirty="0"/>
              <a:t>: </a:t>
            </a:r>
            <a:r>
              <a:rPr lang="fi-FI" b="1" dirty="0"/>
              <a:t>Tutustutan graafisen ohjelmoinnin periaatteisiin</a:t>
            </a:r>
            <a:r>
              <a:rPr lang="fi-FI" dirty="0"/>
              <a:t>. Tutustutaan ohjelmoinnin perusrakenteisiin kuten silmukka, funktio, </a:t>
            </a:r>
            <a:r>
              <a:rPr lang="fi-FI" dirty="0" err="1"/>
              <a:t>if</a:t>
            </a:r>
            <a:r>
              <a:rPr lang="fi-FI" dirty="0"/>
              <a:t> – </a:t>
            </a:r>
            <a:r>
              <a:rPr lang="fi-FI" dirty="0" err="1"/>
              <a:t>then</a:t>
            </a:r>
            <a:r>
              <a:rPr lang="fi-FI" dirty="0"/>
              <a:t> – </a:t>
            </a:r>
            <a:r>
              <a:rPr lang="fi-FI" dirty="0" err="1"/>
              <a:t>else</a:t>
            </a:r>
            <a:r>
              <a:rPr lang="fi-FI" dirty="0"/>
              <a:t> -rakenne, tietojenkäsittelyn peruskäsitteisiin kuten esimerkiksi bitti ja </a:t>
            </a:r>
            <a:r>
              <a:rPr lang="fi-FI" dirty="0" err="1"/>
              <a:t>pikseli</a:t>
            </a:r>
            <a:r>
              <a:rPr lang="fi-FI" dirty="0"/>
              <a:t> sekä loogisiin operaatioihin EI, JA </a:t>
            </a:r>
            <a:r>
              <a:rPr lang="fi-FI" dirty="0" err="1"/>
              <a:t>ja</a:t>
            </a:r>
            <a:r>
              <a:rPr lang="fi-FI" dirty="0"/>
              <a:t> TAI. </a:t>
            </a:r>
          </a:p>
          <a:p>
            <a:r>
              <a:rPr lang="fi-FI" b="1" dirty="0"/>
              <a:t>Kehittyvät ajattelun taidot</a:t>
            </a:r>
            <a:r>
              <a:rPr lang="fi-FI" dirty="0"/>
              <a:t>: </a:t>
            </a:r>
            <a:r>
              <a:rPr lang="fi-FI" b="1" dirty="0"/>
              <a:t>Luova ongelmanratkaisu </a:t>
            </a:r>
            <a:r>
              <a:rPr lang="fi-FI" dirty="0"/>
              <a:t>kontekstissa, kollektiiviseen ideointiin osallistuminen, algoritminen ajattelu graafisen ohjelmoinnin ympäristössä, täsmällinen ja looginen ajattelu, ongelman pilkkominen osiin sekä kokonaisuuden hahmottaminen osista, säännönmukaisuuksien (jaksojen) havaitseminen, ratkaisun yleistäminen </a:t>
            </a:r>
          </a:p>
          <a:p>
            <a:r>
              <a:rPr lang="fi-FI" b="1" dirty="0"/>
              <a:t>Sosiaaliset taidot</a:t>
            </a:r>
            <a:r>
              <a:rPr lang="fi-FI" dirty="0"/>
              <a:t>: </a:t>
            </a:r>
            <a:r>
              <a:rPr lang="fi-FI" b="1" dirty="0"/>
              <a:t>Tiimissä tehtävässä projektityössä tarvittavien taitojen kehittäminen </a:t>
            </a:r>
          </a:p>
          <a:p>
            <a:r>
              <a:rPr lang="fi-FI" b="1" dirty="0"/>
              <a:t>Eriyttäminen</a:t>
            </a:r>
            <a:r>
              <a:rPr lang="fi-FI" dirty="0"/>
              <a:t>: Graafisessa ohjelmoinnissa </a:t>
            </a:r>
            <a:r>
              <a:rPr lang="fi-FI" b="1" dirty="0"/>
              <a:t>eri vaikeustason opetusohjelmia, robotiikkaa ja peliohjelmointia kiinnostuneille</a:t>
            </a:r>
            <a:r>
              <a:rPr lang="fi-FI" dirty="0"/>
              <a:t>, projektitöissä eriyttäminen tulee itsestään, kun kukin valitsee itsellensä sopivan aiheen ja tekee sen omista lähtökohdistaan. Innokkaimpia ja taitavimpia oppilaita voidaan ohjata </a:t>
            </a:r>
            <a:r>
              <a:rPr lang="fi-FI" dirty="0" err="1"/>
              <a:t>tekstuaalisen</a:t>
            </a:r>
            <a:r>
              <a:rPr lang="fi-FI" dirty="0"/>
              <a:t> ohjelmointikielen pariin esim. robottien ohjelmoinnissa.</a:t>
            </a:r>
          </a:p>
        </p:txBody>
      </p:sp>
      <p:sp>
        <p:nvSpPr>
          <p:cNvPr id="4" name="Tekstiruutu 3"/>
          <p:cNvSpPr txBox="1"/>
          <p:nvPr/>
        </p:nvSpPr>
        <p:spPr>
          <a:xfrm>
            <a:off x="5398058" y="6230471"/>
            <a:ext cx="6238130" cy="307777"/>
          </a:xfrm>
          <a:prstGeom prst="rect">
            <a:avLst/>
          </a:prstGeom>
          <a:noFill/>
        </p:spPr>
        <p:txBody>
          <a:bodyPr wrap="square" rtlCol="0">
            <a:spAutoFit/>
          </a:bodyPr>
          <a:lstStyle/>
          <a:p>
            <a:r>
              <a:rPr lang="fi-FI" sz="1400" dirty="0">
                <a:hlinkClick r:id="rId2"/>
              </a:rPr>
              <a:t>https://www.ulapland.fi/loader.aspx?id=b4741b4b-3fc9-4ebf-86b2-8c07c1b9d927</a:t>
            </a:r>
            <a:endParaRPr lang="fi-FI" sz="1400" dirty="0"/>
          </a:p>
        </p:txBody>
      </p:sp>
    </p:spTree>
    <p:extLst>
      <p:ext uri="{BB962C8B-B14F-4D97-AF65-F5344CB8AC3E}">
        <p14:creationId xmlns:p14="http://schemas.microsoft.com/office/powerpoint/2010/main" val="204261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D6BA167A-D3C3-4EE8-8B5E-1367920872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810CA83B-630E-45DB-ADCB-F026042851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7A57B554-6973-429A-818B-524C03DA4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89ED2DB2-F3BB-4B5E-84E6-CC259E394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93816493-5723-43CF-95A9-2CDEC9B11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A9964935-0316-4743-BD2E-35B86AF48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2B20A700-1547-48D5-AA6F-C1473539C7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Otsikko 1">
            <a:extLst>
              <a:ext uri="{FF2B5EF4-FFF2-40B4-BE49-F238E27FC236}">
                <a16:creationId xmlns:a16="http://schemas.microsoft.com/office/drawing/2014/main" id="{105DC5E5-36D2-47FC-BCA8-9A5957B6C9AC}"/>
              </a:ext>
            </a:extLst>
          </p:cNvPr>
          <p:cNvSpPr>
            <a:spLocks noGrp="1"/>
          </p:cNvSpPr>
          <p:nvPr>
            <p:ph type="title"/>
          </p:nvPr>
        </p:nvSpPr>
        <p:spPr>
          <a:xfrm>
            <a:off x="4089399" y="4594578"/>
            <a:ext cx="7413623" cy="866427"/>
          </a:xfrm>
        </p:spPr>
        <p:txBody>
          <a:bodyPr vert="horz" lIns="91440" tIns="45720" rIns="91440" bIns="45720" rtlCol="0" anchor="b">
            <a:normAutofit/>
          </a:bodyPr>
          <a:lstStyle/>
          <a:p>
            <a:pPr algn="r"/>
            <a:endParaRPr lang="en-US" sz="4800" kern="1200" cap="none" dirty="0">
              <a:ln w="3175" cmpd="sng">
                <a:noFill/>
              </a:ln>
              <a:solidFill>
                <a:schemeClr val="tx1"/>
              </a:solidFill>
              <a:effectLst/>
              <a:latin typeface="+mj-lt"/>
              <a:ea typeface="+mj-ea"/>
              <a:cs typeface="+mj-cs"/>
            </a:endParaRPr>
          </a:p>
        </p:txBody>
      </p:sp>
      <p:pic>
        <p:nvPicPr>
          <p:cNvPr id="4" name="Sisällön paikkamerkki 3">
            <a:extLst>
              <a:ext uri="{FF2B5EF4-FFF2-40B4-BE49-F238E27FC236}">
                <a16:creationId xmlns:a16="http://schemas.microsoft.com/office/drawing/2014/main" id="{B58D6706-758B-4F2B-A2AA-4140EC36E67D}"/>
              </a:ext>
            </a:extLst>
          </p:cNvPr>
          <p:cNvPicPr>
            <a:picLocks noGrp="1" noChangeAspect="1"/>
          </p:cNvPicPr>
          <p:nvPr>
            <p:ph idx="1"/>
          </p:nvPr>
        </p:nvPicPr>
        <p:blipFill rotWithShape="1">
          <a:blip r:embed="rId3"/>
          <a:srcRect t="5091" r="1" b="3543"/>
          <a:stretch/>
        </p:blipFill>
        <p:spPr>
          <a:xfrm>
            <a:off x="3967843" y="608014"/>
            <a:ext cx="7487555" cy="372843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58126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47" name="Rectangle 34">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9AA4B63C-7A43-474A-9B35-AC83F714DF68}"/>
              </a:ext>
            </a:extLst>
          </p:cNvPr>
          <p:cNvPicPr>
            <a:picLocks noChangeAspect="1"/>
          </p:cNvPicPr>
          <p:nvPr/>
        </p:nvPicPr>
        <p:blipFill rotWithShape="1">
          <a:blip r:embed="rId3"/>
          <a:srcRect l="24473" r="23949" b="-1"/>
          <a:stretch/>
        </p:blipFill>
        <p:spPr>
          <a:xfrm>
            <a:off x="6791560" y="-14288"/>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48" name="Group 36">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38"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9"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0"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2"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3"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Otsikko 1"/>
          <p:cNvSpPr>
            <a:spLocks noGrp="1"/>
          </p:cNvSpPr>
          <p:nvPr>
            <p:ph type="title"/>
          </p:nvPr>
        </p:nvSpPr>
        <p:spPr>
          <a:xfrm>
            <a:off x="643468" y="723899"/>
            <a:ext cx="5260680" cy="1752599"/>
          </a:xfrm>
        </p:spPr>
        <p:txBody>
          <a:bodyPr>
            <a:normAutofit/>
          </a:bodyPr>
          <a:lstStyle/>
          <a:p>
            <a:pPr algn="l"/>
            <a:r>
              <a:rPr lang="fi-FI" sz="3700" dirty="0">
                <a:solidFill>
                  <a:prstClr val="black"/>
                </a:solidFill>
              </a:rPr>
              <a:t>Ohjelmointisovelluksia noin 3. luokasta ylöspäin:</a:t>
            </a:r>
            <a:endParaRPr lang="fi-FI" sz="4000" dirty="0"/>
          </a:p>
        </p:txBody>
      </p:sp>
      <p:sp>
        <p:nvSpPr>
          <p:cNvPr id="3" name="Sisällön paikkamerkki 2"/>
          <p:cNvSpPr>
            <a:spLocks noGrp="1"/>
          </p:cNvSpPr>
          <p:nvPr>
            <p:ph idx="1"/>
          </p:nvPr>
        </p:nvSpPr>
        <p:spPr>
          <a:xfrm>
            <a:off x="643468" y="2666999"/>
            <a:ext cx="5260680" cy="3124201"/>
          </a:xfrm>
        </p:spPr>
        <p:txBody>
          <a:bodyPr>
            <a:normAutofit/>
          </a:bodyPr>
          <a:lstStyle/>
          <a:p>
            <a:pPr marL="0" indent="0">
              <a:buNone/>
            </a:pPr>
            <a:r>
              <a:rPr lang="fi-FI" dirty="0"/>
              <a:t>Tietokoneilla esim.</a:t>
            </a:r>
          </a:p>
          <a:p>
            <a:pPr marL="457200" lvl="1" indent="0">
              <a:buNone/>
            </a:pPr>
            <a:r>
              <a:rPr lang="fi-FI" dirty="0">
                <a:hlinkClick r:id="rId4"/>
              </a:rPr>
              <a:t>Koodaustunti.fi</a:t>
            </a:r>
            <a:r>
              <a:rPr lang="fi-FI" dirty="0"/>
              <a:t>  / </a:t>
            </a:r>
            <a:r>
              <a:rPr lang="fi-FI" dirty="0">
                <a:hlinkClick r:id="rId5"/>
              </a:rPr>
              <a:t>Code.org</a:t>
            </a:r>
            <a:r>
              <a:rPr lang="fi-FI" dirty="0"/>
              <a:t> </a:t>
            </a:r>
          </a:p>
          <a:p>
            <a:pPr marL="457200" lvl="1" indent="0">
              <a:buNone/>
            </a:pPr>
            <a:r>
              <a:rPr lang="fi-FI" dirty="0" err="1">
                <a:hlinkClick r:id="rId6"/>
              </a:rPr>
              <a:t>Scratch</a:t>
            </a:r>
            <a:endParaRPr lang="fi-FI" dirty="0"/>
          </a:p>
          <a:p>
            <a:pPr marL="457200" lvl="1" indent="0">
              <a:buNone/>
            </a:pPr>
            <a:r>
              <a:rPr lang="fi-FI" dirty="0" err="1">
                <a:hlinkClick r:id="rId7"/>
              </a:rPr>
              <a:t>CodeCombat</a:t>
            </a:r>
            <a:r>
              <a:rPr lang="fi-FI" dirty="0"/>
              <a:t> </a:t>
            </a:r>
          </a:p>
          <a:p>
            <a:pPr marL="457200" lvl="1" indent="0">
              <a:buNone/>
            </a:pPr>
            <a:r>
              <a:rPr lang="fi-FI" dirty="0" err="1">
                <a:hlinkClick r:id="rId8"/>
              </a:rPr>
              <a:t>LightBot</a:t>
            </a:r>
            <a:endParaRPr lang="fi-FI" dirty="0"/>
          </a:p>
          <a:p>
            <a:pPr marL="457200" lvl="1" indent="0">
              <a:buNone/>
            </a:pPr>
            <a:r>
              <a:rPr lang="fi-FI" dirty="0">
                <a:hlinkClick r:id="rId9"/>
              </a:rPr>
              <a:t>Koodikoulu</a:t>
            </a:r>
            <a:r>
              <a:rPr lang="fi-FI" dirty="0"/>
              <a:t>, paljon tietoa!</a:t>
            </a:r>
            <a:endParaRPr lang="fi-FI" sz="2000" dirty="0"/>
          </a:p>
        </p:txBody>
      </p:sp>
    </p:spTree>
    <p:extLst>
      <p:ext uri="{BB962C8B-B14F-4D97-AF65-F5344CB8AC3E}">
        <p14:creationId xmlns:p14="http://schemas.microsoft.com/office/powerpoint/2010/main" val="3762353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dirty="0">
                <a:solidFill>
                  <a:schemeClr val="accent6">
                    <a:lumMod val="75000"/>
                  </a:schemeClr>
                </a:solidFill>
              </a:rPr>
              <a:t>Luokat 7-9</a:t>
            </a:r>
          </a:p>
        </p:txBody>
      </p:sp>
      <p:sp>
        <p:nvSpPr>
          <p:cNvPr id="3" name="Sisällön paikkamerkki 2"/>
          <p:cNvSpPr>
            <a:spLocks noGrp="1"/>
          </p:cNvSpPr>
          <p:nvPr>
            <p:ph idx="1"/>
          </p:nvPr>
        </p:nvSpPr>
        <p:spPr/>
        <p:txBody>
          <a:bodyPr>
            <a:normAutofit/>
          </a:bodyPr>
          <a:lstStyle/>
          <a:p>
            <a:pPr marL="0" indent="0">
              <a:buNone/>
            </a:pPr>
            <a:r>
              <a:rPr lang="fi-FI" sz="4400" dirty="0"/>
              <a:t>OPETELLAAN OHJELMOIMAAN JOLLAKIN TEKSTUAALISELLA OHJELMOINTIKIELELLÄ</a:t>
            </a:r>
          </a:p>
        </p:txBody>
      </p:sp>
    </p:spTree>
    <p:extLst>
      <p:ext uri="{BB962C8B-B14F-4D97-AF65-F5344CB8AC3E}">
        <p14:creationId xmlns:p14="http://schemas.microsoft.com/office/powerpoint/2010/main" val="2955948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BA167A-D3C3-4EE8-8B5E-1367920872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810CA83B-630E-45DB-ADCB-F026042851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7A57B554-6973-429A-818B-524C03DA4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89ED2DB2-F3BB-4B5E-84E6-CC259E394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93816493-5723-43CF-95A9-2CDEC9B11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A9964935-0316-4743-BD2E-35B86AF48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2B20A700-1547-48D5-AA6F-C1473539C7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Otsikko 1">
            <a:extLst>
              <a:ext uri="{FF2B5EF4-FFF2-40B4-BE49-F238E27FC236}">
                <a16:creationId xmlns:a16="http://schemas.microsoft.com/office/drawing/2014/main" id="{A6A83753-E0C9-4820-B1EE-68D195D7F227}"/>
              </a:ext>
            </a:extLst>
          </p:cNvPr>
          <p:cNvSpPr>
            <a:spLocks noGrp="1"/>
          </p:cNvSpPr>
          <p:nvPr>
            <p:ph type="title"/>
          </p:nvPr>
        </p:nvSpPr>
        <p:spPr>
          <a:xfrm>
            <a:off x="4089399" y="4594578"/>
            <a:ext cx="7413623" cy="866427"/>
          </a:xfrm>
        </p:spPr>
        <p:txBody>
          <a:bodyPr vert="horz" lIns="91440" tIns="45720" rIns="91440" bIns="45720" rtlCol="0" anchor="b">
            <a:normAutofit/>
          </a:bodyPr>
          <a:lstStyle/>
          <a:p>
            <a:pPr algn="r"/>
            <a:endParaRPr lang="en-US" sz="4800" kern="1200" cap="none">
              <a:ln w="3175" cmpd="sng">
                <a:noFill/>
              </a:ln>
              <a:solidFill>
                <a:schemeClr val="tx1"/>
              </a:solidFill>
              <a:effectLst/>
              <a:latin typeface="+mj-lt"/>
              <a:ea typeface="+mj-ea"/>
              <a:cs typeface="+mj-cs"/>
            </a:endParaRPr>
          </a:p>
        </p:txBody>
      </p:sp>
      <p:pic>
        <p:nvPicPr>
          <p:cNvPr id="4" name="Sisällön paikkamerkki 3">
            <a:extLst>
              <a:ext uri="{FF2B5EF4-FFF2-40B4-BE49-F238E27FC236}">
                <a16:creationId xmlns:a16="http://schemas.microsoft.com/office/drawing/2014/main" id="{C0F63BC0-4615-4C06-9361-5518C37F81AF}"/>
              </a:ext>
            </a:extLst>
          </p:cNvPr>
          <p:cNvPicPr>
            <a:picLocks noGrp="1" noChangeAspect="1"/>
          </p:cNvPicPr>
          <p:nvPr>
            <p:ph idx="1"/>
          </p:nvPr>
        </p:nvPicPr>
        <p:blipFill rotWithShape="1">
          <a:blip r:embed="rId3"/>
          <a:srcRect l="4944" r="1" b="2"/>
          <a:stretch/>
        </p:blipFill>
        <p:spPr>
          <a:xfrm>
            <a:off x="3967843" y="608014"/>
            <a:ext cx="7487555" cy="372843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965504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22D6E9D9-0B40-46F3-909E-F72F129C51B7}"/>
              </a:ext>
            </a:extLst>
          </p:cNvPr>
          <p:cNvSpPr>
            <a:spLocks noGrp="1"/>
          </p:cNvSpPr>
          <p:nvPr>
            <p:ph type="title"/>
          </p:nvPr>
        </p:nvSpPr>
        <p:spPr/>
        <p:txBody>
          <a:bodyPr>
            <a:normAutofit/>
          </a:bodyPr>
          <a:lstStyle/>
          <a:p>
            <a:pPr algn="l"/>
            <a:r>
              <a:rPr lang="fi-FI" sz="5400" dirty="0" err="1">
                <a:solidFill>
                  <a:schemeClr val="accent6">
                    <a:lumMod val="75000"/>
                  </a:schemeClr>
                </a:solidFill>
              </a:rPr>
              <a:t>Tekstuaalisia</a:t>
            </a:r>
            <a:r>
              <a:rPr lang="fi-FI" sz="5400" dirty="0">
                <a:solidFill>
                  <a:schemeClr val="accent6">
                    <a:lumMod val="75000"/>
                  </a:schemeClr>
                </a:solidFill>
              </a:rPr>
              <a:t> ohjelmointikieliä</a:t>
            </a:r>
          </a:p>
        </p:txBody>
      </p:sp>
      <p:sp>
        <p:nvSpPr>
          <p:cNvPr id="5" name="Tekstiruutu 4">
            <a:extLst>
              <a:ext uri="{FF2B5EF4-FFF2-40B4-BE49-F238E27FC236}">
                <a16:creationId xmlns:a16="http://schemas.microsoft.com/office/drawing/2014/main" id="{AE179290-9289-4B05-AAB5-49442B791C02}"/>
              </a:ext>
            </a:extLst>
          </p:cNvPr>
          <p:cNvSpPr txBox="1"/>
          <p:nvPr/>
        </p:nvSpPr>
        <p:spPr>
          <a:xfrm>
            <a:off x="3291840" y="2235200"/>
            <a:ext cx="5608320" cy="3785652"/>
          </a:xfrm>
          <a:prstGeom prst="rect">
            <a:avLst/>
          </a:prstGeom>
          <a:noFill/>
        </p:spPr>
        <p:txBody>
          <a:bodyPr wrap="square" rtlCol="0">
            <a:spAutoFit/>
          </a:bodyPr>
          <a:lstStyle/>
          <a:p>
            <a:r>
              <a:rPr lang="fi-FI" sz="4000" dirty="0"/>
              <a:t>Python</a:t>
            </a:r>
          </a:p>
          <a:p>
            <a:r>
              <a:rPr lang="fi-FI" sz="4000" dirty="0"/>
              <a:t>BASIC</a:t>
            </a:r>
          </a:p>
          <a:p>
            <a:r>
              <a:rPr lang="fi-FI" sz="4000" dirty="0"/>
              <a:t>C++</a:t>
            </a:r>
          </a:p>
          <a:p>
            <a:r>
              <a:rPr lang="fi-FI" sz="4000" dirty="0"/>
              <a:t>Java</a:t>
            </a:r>
          </a:p>
          <a:p>
            <a:r>
              <a:rPr lang="fi-FI" sz="4000" dirty="0"/>
              <a:t>Pascal</a:t>
            </a:r>
          </a:p>
          <a:p>
            <a:r>
              <a:rPr lang="fi-FI" sz="4000" dirty="0"/>
              <a:t>jne.</a:t>
            </a:r>
          </a:p>
        </p:txBody>
      </p:sp>
    </p:spTree>
    <p:extLst>
      <p:ext uri="{BB962C8B-B14F-4D97-AF65-F5344CB8AC3E}">
        <p14:creationId xmlns:p14="http://schemas.microsoft.com/office/powerpoint/2010/main" val="303633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4994" y="116541"/>
            <a:ext cx="10018713" cy="1098175"/>
          </a:xfrm>
        </p:spPr>
        <p:txBody>
          <a:bodyPr/>
          <a:lstStyle/>
          <a:p>
            <a:pPr algn="l"/>
            <a:r>
              <a:rPr lang="fi-FI" dirty="0"/>
              <a:t>Ohjelmoinnin ydinkäsitteet</a:t>
            </a:r>
          </a:p>
        </p:txBody>
      </p:sp>
      <p:sp>
        <p:nvSpPr>
          <p:cNvPr id="3" name="Sisällön paikkamerkki 2"/>
          <p:cNvSpPr>
            <a:spLocks noGrp="1"/>
          </p:cNvSpPr>
          <p:nvPr>
            <p:ph idx="1"/>
          </p:nvPr>
        </p:nvSpPr>
        <p:spPr>
          <a:xfrm>
            <a:off x="1876191" y="1165412"/>
            <a:ext cx="9396317" cy="5692588"/>
          </a:xfrm>
        </p:spPr>
        <p:txBody>
          <a:bodyPr>
            <a:normAutofit fontScale="70000" lnSpcReduction="20000"/>
          </a:bodyPr>
          <a:lstStyle/>
          <a:p>
            <a:r>
              <a:rPr lang="fi-FI" b="1" dirty="0"/>
              <a:t>Tapahtuma</a:t>
            </a:r>
            <a:r>
              <a:rPr lang="fi-FI" dirty="0"/>
              <a:t> (</a:t>
            </a:r>
            <a:r>
              <a:rPr lang="fi-FI" dirty="0" err="1"/>
              <a:t>eng</a:t>
            </a:r>
            <a:r>
              <a:rPr lang="fi-FI" dirty="0"/>
              <a:t>. </a:t>
            </a:r>
            <a:r>
              <a:rPr lang="fi-FI" dirty="0" err="1"/>
              <a:t>event</a:t>
            </a:r>
            <a:r>
              <a:rPr lang="fi-FI" dirty="0"/>
              <a:t>)</a:t>
            </a:r>
          </a:p>
          <a:p>
            <a:pPr marL="0" indent="0">
              <a:buNone/>
            </a:pPr>
            <a:r>
              <a:rPr lang="fi-FI" dirty="0"/>
              <a:t>	Ohjelmointiin liittyvä käsite, joka aiheuttaa komentosarjan suorittamisen, kun jokin ulkoinen asia 	tapahtuu. 	Esimerkiksi kun kosketaan painiketta, ohjelma soittaa äänen tai pelissä esiintyvä kissa 	vaihtaa suuntaa, tai kun kello on 7.00, soitetaan herätysääni.</a:t>
            </a:r>
          </a:p>
          <a:p>
            <a:r>
              <a:rPr lang="fi-FI" b="1" dirty="0"/>
              <a:t>Algoritmi </a:t>
            </a:r>
            <a:r>
              <a:rPr lang="fi-FI" dirty="0"/>
              <a:t>(</a:t>
            </a:r>
            <a:r>
              <a:rPr lang="fi-FI" dirty="0" err="1"/>
              <a:t>eng</a:t>
            </a:r>
            <a:r>
              <a:rPr lang="fi-FI" dirty="0"/>
              <a:t>. </a:t>
            </a:r>
            <a:r>
              <a:rPr lang="fi-FI" dirty="0" err="1"/>
              <a:t>algorithm</a:t>
            </a:r>
            <a:r>
              <a:rPr lang="fi-FI" dirty="0"/>
              <a:t>)</a:t>
            </a:r>
          </a:p>
          <a:p>
            <a:pPr marL="0" indent="0">
              <a:buNone/>
            </a:pPr>
            <a:r>
              <a:rPr lang="fi-FI" dirty="0"/>
              <a:t>	Algoritmi on yksityiskohtainen kuvaus jonkin tehtävän suorittamiseksi tarvittavista 	toimenpiteistä. Algoritmia seuraamalla voi ratkaista tietyn ongelman tai tehtävän tai luoda jotain 	uutta. Esimerkiksi ruokareseptit, sävellyksen nuotit, jakolaskualgoritmi tai käsityöohjeet ovat 	algoritmeja. Algoritmi rakennetaan esimerkiksi lauseista sekä toisto- ja ehtorakenteista.</a:t>
            </a:r>
          </a:p>
          <a:p>
            <a:r>
              <a:rPr lang="fi-FI" b="1" dirty="0"/>
              <a:t>Muuttuja </a:t>
            </a:r>
            <a:r>
              <a:rPr lang="fi-FI" dirty="0"/>
              <a:t>(engl. </a:t>
            </a:r>
            <a:r>
              <a:rPr lang="fi-FI" dirty="0" err="1"/>
              <a:t>variable</a:t>
            </a:r>
            <a:r>
              <a:rPr lang="fi-FI" dirty="0"/>
              <a:t>)</a:t>
            </a:r>
          </a:p>
          <a:p>
            <a:pPr marL="0" indent="0">
              <a:buNone/>
            </a:pPr>
            <a:br>
              <a:rPr lang="fi-FI" dirty="0"/>
            </a:br>
            <a:r>
              <a:rPr lang="fi-FI" dirty="0"/>
              <a:t>	Muuttuja tarkoittaa nimettyä tietovarastoa. Muuttujaan tallennettu tieto voi olla esimerkiksi 	tekstiä, numeroita tai kuva. Esimerkiksi tietokonepelin pisteet voidaan tallentaa nimettyyn 	muuttujaan "</a:t>
            </a:r>
            <a:r>
              <a:rPr lang="fi-FI" dirty="0" err="1"/>
              <a:t>pelaajan_pisteet</a:t>
            </a:r>
            <a:r>
              <a:rPr lang="fi-FI" dirty="0"/>
              <a:t>", jonka arvo muuttuu pelin aikana.</a:t>
            </a:r>
          </a:p>
          <a:p>
            <a:r>
              <a:rPr lang="fi-FI" b="1" dirty="0"/>
              <a:t>Komento, lause </a:t>
            </a:r>
            <a:r>
              <a:rPr lang="fi-FI" dirty="0"/>
              <a:t>(</a:t>
            </a:r>
            <a:r>
              <a:rPr lang="fi-FI" dirty="0" err="1"/>
              <a:t>eng</a:t>
            </a:r>
            <a:r>
              <a:rPr lang="fi-FI" dirty="0"/>
              <a:t>. </a:t>
            </a:r>
            <a:r>
              <a:rPr lang="fi-FI" dirty="0" err="1"/>
              <a:t>statement</a:t>
            </a:r>
            <a:r>
              <a:rPr lang="fi-FI" dirty="0"/>
              <a:t>, </a:t>
            </a:r>
            <a:r>
              <a:rPr lang="fi-FI" dirty="0" err="1"/>
              <a:t>command</a:t>
            </a:r>
            <a:r>
              <a:rPr lang="fi-FI" dirty="0"/>
              <a:t>)</a:t>
            </a:r>
          </a:p>
          <a:p>
            <a:pPr marL="0" indent="0">
              <a:buNone/>
            </a:pPr>
            <a:r>
              <a:rPr lang="fi-FI" dirty="0"/>
              <a:t>	Lause on yksi komento koodissa, jonka tietokone suorittaa tullessaan sen kohdalle.</a:t>
            </a:r>
          </a:p>
          <a:p>
            <a:r>
              <a:rPr lang="fi-FI" b="1" dirty="0"/>
              <a:t>Funktio</a:t>
            </a:r>
            <a:r>
              <a:rPr lang="fi-FI" dirty="0"/>
              <a:t> (</a:t>
            </a:r>
            <a:r>
              <a:rPr lang="fi-FI" dirty="0" err="1"/>
              <a:t>eng</a:t>
            </a:r>
            <a:r>
              <a:rPr lang="fi-FI" dirty="0"/>
              <a:t>. </a:t>
            </a:r>
            <a:r>
              <a:rPr lang="fi-FI" dirty="0" err="1"/>
              <a:t>function</a:t>
            </a:r>
            <a:r>
              <a:rPr lang="fi-FI" dirty="0"/>
              <a:t>)</a:t>
            </a:r>
          </a:p>
          <a:p>
            <a:pPr marL="0" indent="0">
              <a:buNone/>
            </a:pPr>
            <a:r>
              <a:rPr lang="fi-FI" dirty="0"/>
              <a:t>	Funktio on aliohjelma, joka palauttaa valmistuttuaan jonkin arvon. Funktion avulla voidaan 	toteuttaa abstraktio, ratkaista ongelma yleisessä muodossa. Funktion kutsu on lauseke. Funktion 	tuottaman arvon tulisi riippua vain sille annetuista parametreista. Esimerkiksi funktio voi laskea 	suorakaiteen pinta-alan tai tuotteen alennetun hinnan.</a:t>
            </a:r>
          </a:p>
          <a:p>
            <a:pPr marL="0" indent="0">
              <a:buNone/>
            </a:pPr>
            <a:endParaRPr lang="fi-FI" dirty="0"/>
          </a:p>
        </p:txBody>
      </p:sp>
    </p:spTree>
    <p:extLst>
      <p:ext uri="{BB962C8B-B14F-4D97-AF65-F5344CB8AC3E}">
        <p14:creationId xmlns:p14="http://schemas.microsoft.com/office/powerpoint/2010/main" val="1747365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84309" y="309284"/>
            <a:ext cx="10018713" cy="1752599"/>
          </a:xfrm>
        </p:spPr>
        <p:txBody>
          <a:bodyPr/>
          <a:lstStyle/>
          <a:p>
            <a:pPr algn="l"/>
            <a:r>
              <a:rPr lang="fi-FI" dirty="0"/>
              <a:t>Ohjelmoinnin ydinrakenteet</a:t>
            </a:r>
          </a:p>
        </p:txBody>
      </p:sp>
      <p:sp>
        <p:nvSpPr>
          <p:cNvPr id="3" name="Sisällön paikkamerkki 2"/>
          <p:cNvSpPr>
            <a:spLocks noGrp="1"/>
          </p:cNvSpPr>
          <p:nvPr>
            <p:ph idx="1"/>
          </p:nvPr>
        </p:nvSpPr>
        <p:spPr>
          <a:xfrm>
            <a:off x="1484310" y="2061883"/>
            <a:ext cx="10018713" cy="3729318"/>
          </a:xfrm>
        </p:spPr>
        <p:txBody>
          <a:bodyPr>
            <a:normAutofit fontScale="70000" lnSpcReduction="20000"/>
          </a:bodyPr>
          <a:lstStyle/>
          <a:p>
            <a:r>
              <a:rPr lang="fi-FI" b="1" dirty="0"/>
              <a:t>Komentosarja</a:t>
            </a:r>
            <a:r>
              <a:rPr lang="fi-FI" dirty="0"/>
              <a:t>, lausesarja, </a:t>
            </a:r>
            <a:r>
              <a:rPr lang="fi-FI" dirty="0" err="1"/>
              <a:t>scripti</a:t>
            </a:r>
            <a:r>
              <a:rPr lang="fi-FI" dirty="0"/>
              <a:t> (</a:t>
            </a:r>
            <a:r>
              <a:rPr lang="fi-FI" dirty="0" err="1"/>
              <a:t>eng</a:t>
            </a:r>
            <a:r>
              <a:rPr lang="fi-FI" dirty="0"/>
              <a:t>. </a:t>
            </a:r>
            <a:r>
              <a:rPr lang="fi-FI" dirty="0" err="1"/>
              <a:t>block</a:t>
            </a:r>
            <a:r>
              <a:rPr lang="fi-FI" dirty="0"/>
              <a:t>, </a:t>
            </a:r>
            <a:r>
              <a:rPr lang="fi-FI" dirty="0" err="1"/>
              <a:t>script</a:t>
            </a:r>
            <a:r>
              <a:rPr lang="fi-FI" dirty="0"/>
              <a:t>) </a:t>
            </a:r>
          </a:p>
          <a:p>
            <a:pPr marL="0" indent="0">
              <a:buNone/>
            </a:pPr>
            <a:r>
              <a:rPr lang="fi-FI" dirty="0"/>
              <a:t>	Lausesarjassa tai komentosarjassa lauseita suoritetaan järjestyksessä. Ehtorakenteet ja 	toistorakenteet voivat vaikuttaa suoritusjärjestykseen</a:t>
            </a:r>
          </a:p>
          <a:p>
            <a:pPr marL="0" indent="0">
              <a:buNone/>
            </a:pPr>
            <a:endParaRPr lang="fi-FI" dirty="0"/>
          </a:p>
          <a:p>
            <a:r>
              <a:rPr lang="fi-FI" b="1" dirty="0"/>
              <a:t>Toistorakenne</a:t>
            </a:r>
            <a:r>
              <a:rPr lang="fi-FI" dirty="0"/>
              <a:t>, silmukka (</a:t>
            </a:r>
            <a:r>
              <a:rPr lang="fi-FI" dirty="0" err="1"/>
              <a:t>eng</a:t>
            </a:r>
            <a:r>
              <a:rPr lang="fi-FI" dirty="0"/>
              <a:t>. </a:t>
            </a:r>
            <a:r>
              <a:rPr lang="fi-FI" dirty="0" err="1"/>
              <a:t>loop</a:t>
            </a:r>
            <a:r>
              <a:rPr lang="fi-FI" dirty="0"/>
              <a:t>, </a:t>
            </a:r>
            <a:r>
              <a:rPr lang="fi-FI" dirty="0" err="1"/>
              <a:t>repetition</a:t>
            </a:r>
            <a:r>
              <a:rPr lang="fi-FI" dirty="0"/>
              <a:t>, </a:t>
            </a:r>
            <a:r>
              <a:rPr lang="fi-FI" dirty="0" err="1"/>
              <a:t>iteration</a:t>
            </a:r>
            <a:r>
              <a:rPr lang="fi-FI" dirty="0"/>
              <a:t>)</a:t>
            </a:r>
          </a:p>
          <a:p>
            <a:pPr marL="0" indent="0">
              <a:lnSpc>
                <a:spcPct val="120000"/>
              </a:lnSpc>
              <a:spcBef>
                <a:spcPts val="0"/>
              </a:spcBef>
              <a:spcAft>
                <a:spcPts val="0"/>
              </a:spcAft>
              <a:buNone/>
            </a:pPr>
            <a:r>
              <a:rPr lang="fi-FI" dirty="0"/>
              <a:t>	Toistorakenne toistaa tiettyä ohjelman osaa useamman kerran sille annetun</a:t>
            </a:r>
          </a:p>
          <a:p>
            <a:pPr marL="0" indent="0">
              <a:lnSpc>
                <a:spcPct val="120000"/>
              </a:lnSpc>
              <a:spcBef>
                <a:spcPts val="0"/>
              </a:spcBef>
              <a:spcAft>
                <a:spcPts val="0"/>
              </a:spcAft>
              <a:buNone/>
            </a:pPr>
            <a:r>
              <a:rPr lang="fi-FI" dirty="0"/>
              <a:t>	 ehdon mukaisesti. Esimerkiksi “ota 5 askelta” tai “ota askeleita kunnes olet perillä”.</a:t>
            </a:r>
          </a:p>
          <a:p>
            <a:pPr marL="0" indent="0">
              <a:lnSpc>
                <a:spcPct val="120000"/>
              </a:lnSpc>
              <a:spcBef>
                <a:spcPts val="0"/>
              </a:spcBef>
              <a:spcAft>
                <a:spcPts val="0"/>
              </a:spcAft>
              <a:buNone/>
            </a:pPr>
            <a:endParaRPr lang="fi-FI" dirty="0"/>
          </a:p>
          <a:p>
            <a:r>
              <a:rPr lang="fi-FI" b="1" dirty="0"/>
              <a:t>Ehtolause</a:t>
            </a:r>
            <a:r>
              <a:rPr lang="fi-FI" dirty="0"/>
              <a:t> (engl. </a:t>
            </a:r>
            <a:r>
              <a:rPr lang="fi-FI" dirty="0" err="1"/>
              <a:t>conditional</a:t>
            </a:r>
            <a:r>
              <a:rPr lang="fi-FI" dirty="0"/>
              <a:t> </a:t>
            </a:r>
            <a:r>
              <a:rPr lang="fi-FI" dirty="0" err="1"/>
              <a:t>statement</a:t>
            </a:r>
            <a:r>
              <a:rPr lang="fi-FI" dirty="0"/>
              <a:t>)</a:t>
            </a:r>
          </a:p>
          <a:p>
            <a:pPr marL="0" indent="0">
              <a:buNone/>
            </a:pPr>
            <a:r>
              <a:rPr lang="fi-FI" dirty="0"/>
              <a:t>	Ehtorakenteissa ohjelman suoritus haarautuu erilaisiin vaihtoehtoisiin suuntiin ehdosta 	riippuen. 	Esimerkiksi ohjelmassa liikkuva hahmo liikkuu vasemmalle, jos vasemmalla on tilaa.)</a:t>
            </a:r>
          </a:p>
          <a:p>
            <a:endParaRPr lang="fi-FI" dirty="0"/>
          </a:p>
        </p:txBody>
      </p:sp>
      <p:sp>
        <p:nvSpPr>
          <p:cNvPr id="4" name="Tekstiruutu 3"/>
          <p:cNvSpPr txBox="1"/>
          <p:nvPr/>
        </p:nvSpPr>
        <p:spPr>
          <a:xfrm>
            <a:off x="4930588" y="5791201"/>
            <a:ext cx="6572434" cy="307777"/>
          </a:xfrm>
          <a:prstGeom prst="rect">
            <a:avLst/>
          </a:prstGeom>
          <a:noFill/>
        </p:spPr>
        <p:txBody>
          <a:bodyPr wrap="square" rtlCol="0">
            <a:spAutoFit/>
          </a:bodyPr>
          <a:lstStyle/>
          <a:p>
            <a:r>
              <a:rPr lang="fi-FI" sz="1400" dirty="0">
                <a:hlinkClick r:id="rId2"/>
              </a:rPr>
              <a:t>http://www.edu.fi/materiaaleja_ja_tyotapoja/tvt_opetuksessa/ohjelmointi/kasitteet?</a:t>
            </a:r>
            <a:endParaRPr lang="fi-FI" sz="1400" dirty="0"/>
          </a:p>
        </p:txBody>
      </p:sp>
    </p:spTree>
    <p:extLst>
      <p:ext uri="{BB962C8B-B14F-4D97-AF65-F5344CB8AC3E}">
        <p14:creationId xmlns:p14="http://schemas.microsoft.com/office/powerpoint/2010/main" val="102977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84310" y="2476500"/>
            <a:ext cx="10018713" cy="1752599"/>
          </a:xfrm>
        </p:spPr>
        <p:txBody>
          <a:bodyPr/>
          <a:lstStyle/>
          <a:p>
            <a:r>
              <a:rPr lang="fi-FI" dirty="0"/>
              <a:t>Tämä esitys löytyy täältä:</a:t>
            </a:r>
            <a:br>
              <a:rPr lang="fi-FI" dirty="0"/>
            </a:br>
            <a:r>
              <a:rPr lang="fi-FI" dirty="0"/>
              <a:t>bitly.com/</a:t>
            </a:r>
            <a:r>
              <a:rPr lang="fi-FI" dirty="0" err="1"/>
              <a:t>sarinkoulutus</a:t>
            </a:r>
            <a:endParaRPr lang="fi-FI" dirty="0"/>
          </a:p>
        </p:txBody>
      </p:sp>
    </p:spTree>
    <p:extLst>
      <p:ext uri="{BB962C8B-B14F-4D97-AF65-F5344CB8AC3E}">
        <p14:creationId xmlns:p14="http://schemas.microsoft.com/office/powerpoint/2010/main" val="2261554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470D43-5632-47E9-94ED-2E74E00983A8}"/>
              </a:ext>
            </a:extLst>
          </p:cNvPr>
          <p:cNvSpPr>
            <a:spLocks noGrp="1"/>
          </p:cNvSpPr>
          <p:nvPr>
            <p:ph type="title"/>
          </p:nvPr>
        </p:nvSpPr>
        <p:spPr>
          <a:xfrm>
            <a:off x="1484309" y="2666999"/>
            <a:ext cx="10018713" cy="1752599"/>
          </a:xfrm>
        </p:spPr>
        <p:txBody>
          <a:bodyPr/>
          <a:lstStyle/>
          <a:p>
            <a:r>
              <a:rPr lang="fi-FI" dirty="0"/>
              <a:t>Ja nyt aletaan harjoitella!</a:t>
            </a:r>
          </a:p>
        </p:txBody>
      </p:sp>
      <p:sp>
        <p:nvSpPr>
          <p:cNvPr id="3" name="Sisällön paikkamerkki 2">
            <a:extLst>
              <a:ext uri="{FF2B5EF4-FFF2-40B4-BE49-F238E27FC236}">
                <a16:creationId xmlns:a16="http://schemas.microsoft.com/office/drawing/2014/main" id="{3F70C469-1A75-43CC-9C04-81659CBE76BB}"/>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142941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4AB926-E99D-4D6C-ADE9-28DE4F1B1D52}"/>
              </a:ext>
            </a:extLst>
          </p:cNvPr>
          <p:cNvSpPr>
            <a:spLocks noGrp="1"/>
          </p:cNvSpPr>
          <p:nvPr>
            <p:ph type="title"/>
          </p:nvPr>
        </p:nvSpPr>
        <p:spPr>
          <a:xfrm>
            <a:off x="1484311" y="1081548"/>
            <a:ext cx="3333495" cy="1504335"/>
          </a:xfrm>
        </p:spPr>
        <p:txBody>
          <a:bodyPr>
            <a:normAutofit/>
          </a:bodyPr>
          <a:lstStyle/>
          <a:p>
            <a:r>
              <a:rPr lang="fi-FI" dirty="0"/>
              <a:t>SCRATCH</a:t>
            </a:r>
          </a:p>
        </p:txBody>
      </p:sp>
      <p:sp>
        <p:nvSpPr>
          <p:cNvPr id="8" name="Content Placeholder 7">
            <a:extLst>
              <a:ext uri="{FF2B5EF4-FFF2-40B4-BE49-F238E27FC236}">
                <a16:creationId xmlns:a16="http://schemas.microsoft.com/office/drawing/2014/main" id="{DC6C4386-4AC7-44C6-B66D-321E004A59AE}"/>
              </a:ext>
            </a:extLst>
          </p:cNvPr>
          <p:cNvSpPr>
            <a:spLocks noGrp="1"/>
          </p:cNvSpPr>
          <p:nvPr>
            <p:ph idx="1"/>
          </p:nvPr>
        </p:nvSpPr>
        <p:spPr>
          <a:xfrm>
            <a:off x="1484311" y="2666999"/>
            <a:ext cx="3333496" cy="3124201"/>
          </a:xfrm>
        </p:spPr>
        <p:txBody>
          <a:bodyPr anchor="t">
            <a:normAutofit/>
          </a:bodyPr>
          <a:lstStyle/>
          <a:p>
            <a:endParaRPr lang="en-US" sz="1600"/>
          </a:p>
        </p:txBody>
      </p:sp>
      <p:pic>
        <p:nvPicPr>
          <p:cNvPr id="4" name="Sisällön paikkamerkki 3">
            <a:extLst>
              <a:ext uri="{FF2B5EF4-FFF2-40B4-BE49-F238E27FC236}">
                <a16:creationId xmlns:a16="http://schemas.microsoft.com/office/drawing/2014/main" id="{2BFFAC68-BA56-438F-8404-E619828FB80D}"/>
              </a:ext>
            </a:extLst>
          </p:cNvPr>
          <p:cNvPicPr>
            <a:picLocks noChangeAspect="1"/>
          </p:cNvPicPr>
          <p:nvPr/>
        </p:nvPicPr>
        <p:blipFill>
          <a:blip r:embed="rId3"/>
          <a:stretch>
            <a:fillRect/>
          </a:stretch>
        </p:blipFill>
        <p:spPr>
          <a:xfrm>
            <a:off x="5856003" y="685799"/>
            <a:ext cx="5053050"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82177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DBDFA9-08EB-4D7B-A78D-C55FA04115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B5DB6DAD-8C73-48BA-A076-DD97829AC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049C0B3B-222A-4303-80BE-D4314A395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07FDF952-3B6F-4C6D-B66C-94D87E627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EEBA0FAD-1126-46FB-9D2D-BEA3E8FC4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58A7569F-71E5-4C1E-8F61-7B4D50B6B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E25C137-81F4-4388-AAAC-599E23DED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8A52ED48-7BA3-4D41-89CA-D8DE0DAF6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AC6DA6F-0A5B-490E-B6AB-1BAFB4FF7325}"/>
              </a:ext>
            </a:extLst>
          </p:cNvPr>
          <p:cNvSpPr>
            <a:spLocks noGrp="1"/>
          </p:cNvSpPr>
          <p:nvPr>
            <p:ph type="title"/>
          </p:nvPr>
        </p:nvSpPr>
        <p:spPr>
          <a:xfrm>
            <a:off x="4807141" y="5899945"/>
            <a:ext cx="7107218" cy="883544"/>
          </a:xfrm>
        </p:spPr>
        <p:txBody>
          <a:bodyPr vert="horz" lIns="91440" tIns="45720" rIns="91440" bIns="45720" rtlCol="0" anchor="b">
            <a:normAutofit/>
          </a:bodyPr>
          <a:lstStyle/>
          <a:p>
            <a:pPr algn="r"/>
            <a:r>
              <a:rPr lang="en-US" sz="4800" dirty="0"/>
              <a:t>https://scratch.mit.edu/</a:t>
            </a:r>
            <a:endParaRPr lang="en-US" sz="4800" kern="1200" cap="none" dirty="0">
              <a:ln w="3175" cmpd="sng">
                <a:noFill/>
              </a:ln>
              <a:solidFill>
                <a:schemeClr val="tx1"/>
              </a:solidFill>
              <a:effectLst/>
              <a:latin typeface="+mj-lt"/>
              <a:ea typeface="+mj-ea"/>
              <a:cs typeface="+mj-cs"/>
            </a:endParaRPr>
          </a:p>
        </p:txBody>
      </p:sp>
      <p:grpSp>
        <p:nvGrpSpPr>
          <p:cNvPr id="19" name="Group 18">
            <a:extLst>
              <a:ext uri="{FF2B5EF4-FFF2-40B4-BE49-F238E27FC236}">
                <a16:creationId xmlns:a16="http://schemas.microsoft.com/office/drawing/2014/main" id="{8B9CD1EF-01C1-48B4-9F0E-3ED8A9878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0" name="Freeform 6">
              <a:extLst>
                <a:ext uri="{FF2B5EF4-FFF2-40B4-BE49-F238E27FC236}">
                  <a16:creationId xmlns:a16="http://schemas.microsoft.com/office/drawing/2014/main" id="{0B11C776-A269-420E-8A45-01871212E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id="{25A997C2-CCC6-4C9F-8A7F-CD0E7B405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25">
              <a:extLst>
                <a:ext uri="{FF2B5EF4-FFF2-40B4-BE49-F238E27FC236}">
                  <a16:creationId xmlns:a16="http://schemas.microsoft.com/office/drawing/2014/main" id="{075AB2EA-AC81-454C-8176-40AFBAA7F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26">
              <a:extLst>
                <a:ext uri="{FF2B5EF4-FFF2-40B4-BE49-F238E27FC236}">
                  <a16:creationId xmlns:a16="http://schemas.microsoft.com/office/drawing/2014/main" id="{E4F6EE63-683A-4781-9CE9-B21FB0596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27">
              <a:extLst>
                <a:ext uri="{FF2B5EF4-FFF2-40B4-BE49-F238E27FC236}">
                  <a16:creationId xmlns:a16="http://schemas.microsoft.com/office/drawing/2014/main" id="{ECC2F271-A3DA-43CC-9A45-7D9C07EEB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28">
              <a:extLst>
                <a:ext uri="{FF2B5EF4-FFF2-40B4-BE49-F238E27FC236}">
                  <a16:creationId xmlns:a16="http://schemas.microsoft.com/office/drawing/2014/main" id="{D1E6010C-E8FD-495D-B422-53D4C4163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7" name="Rounded Rectangle 16">
            <a:extLst>
              <a:ext uri="{FF2B5EF4-FFF2-40B4-BE49-F238E27FC236}">
                <a16:creationId xmlns:a16="http://schemas.microsoft.com/office/drawing/2014/main" id="{7F87B64D-2D9A-476A-BBAA-92E5E5E0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3">
            <a:extLst>
              <a:ext uri="{FF2B5EF4-FFF2-40B4-BE49-F238E27FC236}">
                <a16:creationId xmlns:a16="http://schemas.microsoft.com/office/drawing/2014/main" id="{FFA458AD-ECCC-4487-BD48-6BA20543FE79}"/>
              </a:ext>
            </a:extLst>
          </p:cNvPr>
          <p:cNvPicPr>
            <a:picLocks noGrp="1" noChangeAspect="1"/>
          </p:cNvPicPr>
          <p:nvPr>
            <p:ph idx="1"/>
          </p:nvPr>
        </p:nvPicPr>
        <p:blipFill>
          <a:blip r:embed="rId3"/>
          <a:stretch>
            <a:fillRect/>
          </a:stretch>
        </p:blipFill>
        <p:spPr>
          <a:xfrm>
            <a:off x="1358929" y="993324"/>
            <a:ext cx="5445159" cy="4546708"/>
          </a:xfrm>
          <a:prstGeom prst="rect">
            <a:avLst/>
          </a:prstGeom>
        </p:spPr>
      </p:pic>
    </p:spTree>
    <p:extLst>
      <p:ext uri="{BB962C8B-B14F-4D97-AF65-F5344CB8AC3E}">
        <p14:creationId xmlns:p14="http://schemas.microsoft.com/office/powerpoint/2010/main" val="79373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99882" y="664135"/>
            <a:ext cx="7776882" cy="1143841"/>
          </a:xfrm>
        </p:spPr>
        <p:txBody>
          <a:bodyPr/>
          <a:lstStyle/>
          <a:p>
            <a:r>
              <a:rPr lang="fi-FI" dirty="0"/>
              <a:t>Mitä ohjelmointi on?</a:t>
            </a:r>
          </a:p>
        </p:txBody>
      </p:sp>
      <p:pic>
        <p:nvPicPr>
          <p:cNvPr id="4" name="eyD6V9--44E"/>
          <p:cNvPicPr>
            <a:picLocks noGrp="1" noRot="1" noChangeAspect="1"/>
          </p:cNvPicPr>
          <p:nvPr>
            <p:ph idx="1"/>
            <a:videoFile r:link="rId1"/>
          </p:nvPr>
        </p:nvPicPr>
        <p:blipFill>
          <a:blip r:embed="rId3"/>
          <a:stretch>
            <a:fillRect/>
          </a:stretch>
        </p:blipFill>
        <p:spPr>
          <a:xfrm>
            <a:off x="3119438" y="1808163"/>
            <a:ext cx="8247062" cy="4638675"/>
          </a:xfrm>
          <a:prstGeom prst="rect">
            <a:avLst/>
          </a:prstGeom>
        </p:spPr>
      </p:pic>
    </p:spTree>
    <p:extLst>
      <p:ext uri="{BB962C8B-B14F-4D97-AF65-F5344CB8AC3E}">
        <p14:creationId xmlns:p14="http://schemas.microsoft.com/office/powerpoint/2010/main" val="101003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0365" y="-195262"/>
            <a:ext cx="10337022" cy="1752599"/>
          </a:xfrm>
        </p:spPr>
        <p:txBody>
          <a:bodyPr/>
          <a:lstStyle/>
          <a:p>
            <a:r>
              <a:rPr lang="fi-FI" dirty="0"/>
              <a:t>Ohjelmointia ympäristössämme</a:t>
            </a:r>
          </a:p>
        </p:txBody>
      </p:sp>
      <p:pic>
        <p:nvPicPr>
          <p:cNvPr id="4" name="Sisällön paikkamerkki 3"/>
          <p:cNvPicPr preferRelativeResize="0">
            <a:picLocks noGrp="1" noChangeAspect="1"/>
          </p:cNvPicPr>
          <p:nvPr>
            <p:ph idx="1"/>
          </p:nvPr>
        </p:nvPicPr>
        <p:blipFill>
          <a:blip r:embed="rId2"/>
          <a:stretch>
            <a:fillRect/>
          </a:stretch>
        </p:blipFill>
        <p:spPr>
          <a:xfrm>
            <a:off x="2518218" y="1557337"/>
            <a:ext cx="2880000" cy="2160000"/>
          </a:xfrm>
          <a:prstGeom prst="rect">
            <a:avLst/>
          </a:prstGeom>
        </p:spPr>
      </p:pic>
      <p:pic>
        <p:nvPicPr>
          <p:cNvPr id="6" name="Kuva 5"/>
          <p:cNvPicPr>
            <a:picLocks/>
          </p:cNvPicPr>
          <p:nvPr/>
        </p:nvPicPr>
        <p:blipFill>
          <a:blip r:embed="rId3"/>
          <a:stretch>
            <a:fillRect/>
          </a:stretch>
        </p:blipFill>
        <p:spPr>
          <a:xfrm>
            <a:off x="5783656" y="4022933"/>
            <a:ext cx="2880000" cy="2160000"/>
          </a:xfrm>
          <a:prstGeom prst="rect">
            <a:avLst/>
          </a:prstGeom>
        </p:spPr>
      </p:pic>
      <p:pic>
        <p:nvPicPr>
          <p:cNvPr id="7" name="Kuva 6"/>
          <p:cNvPicPr>
            <a:picLocks/>
          </p:cNvPicPr>
          <p:nvPr/>
        </p:nvPicPr>
        <p:blipFill>
          <a:blip r:embed="rId4"/>
          <a:stretch>
            <a:fillRect/>
          </a:stretch>
        </p:blipFill>
        <p:spPr>
          <a:xfrm>
            <a:off x="2542746" y="4022933"/>
            <a:ext cx="2879999" cy="2160000"/>
          </a:xfrm>
          <a:prstGeom prst="rect">
            <a:avLst/>
          </a:prstGeom>
          <a:ln>
            <a:solidFill>
              <a:schemeClr val="tx1"/>
            </a:solidFill>
          </a:ln>
        </p:spPr>
      </p:pic>
      <p:pic>
        <p:nvPicPr>
          <p:cNvPr id="5" name="Kuva 4"/>
          <p:cNvPicPr>
            <a:picLocks/>
          </p:cNvPicPr>
          <p:nvPr/>
        </p:nvPicPr>
        <p:blipFill>
          <a:blip r:embed="rId5"/>
          <a:stretch>
            <a:fillRect/>
          </a:stretch>
        </p:blipFill>
        <p:spPr>
          <a:xfrm>
            <a:off x="5783656" y="1557337"/>
            <a:ext cx="2880000" cy="2160000"/>
          </a:xfrm>
          <a:prstGeom prst="rect">
            <a:avLst/>
          </a:prstGeom>
        </p:spPr>
      </p:pic>
      <p:pic>
        <p:nvPicPr>
          <p:cNvPr id="8" name="Kuva 7"/>
          <p:cNvPicPr>
            <a:picLocks noChangeAspect="1"/>
          </p:cNvPicPr>
          <p:nvPr/>
        </p:nvPicPr>
        <p:blipFill>
          <a:blip r:embed="rId6"/>
          <a:stretch>
            <a:fillRect/>
          </a:stretch>
        </p:blipFill>
        <p:spPr>
          <a:xfrm>
            <a:off x="-6572249" y="-6934200"/>
            <a:ext cx="2640441" cy="2160000"/>
          </a:xfrm>
          <a:prstGeom prst="rect">
            <a:avLst/>
          </a:prstGeom>
        </p:spPr>
      </p:pic>
      <p:pic>
        <p:nvPicPr>
          <p:cNvPr id="9" name="Kuva 8"/>
          <p:cNvPicPr preferRelativeResize="0">
            <a:picLocks/>
          </p:cNvPicPr>
          <p:nvPr/>
        </p:nvPicPr>
        <p:blipFill>
          <a:blip r:embed="rId6"/>
          <a:stretch>
            <a:fillRect/>
          </a:stretch>
        </p:blipFill>
        <p:spPr>
          <a:xfrm>
            <a:off x="9049094" y="1557337"/>
            <a:ext cx="2880000" cy="2160000"/>
          </a:xfrm>
          <a:prstGeom prst="rect">
            <a:avLst/>
          </a:prstGeom>
        </p:spPr>
      </p:pic>
      <p:pic>
        <p:nvPicPr>
          <p:cNvPr id="10" name="Kuva 9"/>
          <p:cNvPicPr preferRelativeResize="0">
            <a:picLocks/>
          </p:cNvPicPr>
          <p:nvPr/>
        </p:nvPicPr>
        <p:blipFill>
          <a:blip r:embed="rId7"/>
          <a:stretch>
            <a:fillRect/>
          </a:stretch>
        </p:blipFill>
        <p:spPr>
          <a:xfrm>
            <a:off x="9024567" y="4022933"/>
            <a:ext cx="2880000" cy="2160000"/>
          </a:xfrm>
          <a:prstGeom prst="rect">
            <a:avLst/>
          </a:prstGeom>
        </p:spPr>
      </p:pic>
    </p:spTree>
    <p:extLst>
      <p:ext uri="{BB962C8B-B14F-4D97-AF65-F5344CB8AC3E}">
        <p14:creationId xmlns:p14="http://schemas.microsoft.com/office/powerpoint/2010/main" val="26473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a:t>Ohjelmoinnilliseen ajatteluun kuuluu</a:t>
            </a:r>
          </a:p>
        </p:txBody>
      </p:sp>
      <p:sp>
        <p:nvSpPr>
          <p:cNvPr id="3" name="Sisällön paikkamerkki 2"/>
          <p:cNvSpPr>
            <a:spLocks noGrp="1"/>
          </p:cNvSpPr>
          <p:nvPr>
            <p:ph idx="1"/>
          </p:nvPr>
        </p:nvSpPr>
        <p:spPr>
          <a:xfrm>
            <a:off x="2250141" y="2666999"/>
            <a:ext cx="9252882" cy="3124201"/>
          </a:xfrm>
        </p:spPr>
        <p:txBody>
          <a:bodyPr>
            <a:normAutofit fontScale="92500" lnSpcReduction="20000"/>
          </a:bodyPr>
          <a:lstStyle/>
          <a:p>
            <a:pPr marL="514350" indent="-514350">
              <a:buAutoNum type="arabicParenR"/>
            </a:pPr>
            <a:r>
              <a:rPr lang="fi-FI" sz="3600" dirty="0"/>
              <a:t>ongelman purkaminen osiin</a:t>
            </a:r>
          </a:p>
          <a:p>
            <a:pPr marL="514350" indent="-514350">
              <a:buAutoNum type="arabicParenR"/>
            </a:pPr>
            <a:r>
              <a:rPr lang="fi-FI" sz="3600" dirty="0"/>
              <a:t>kaavojen tunnistaminen</a:t>
            </a:r>
          </a:p>
          <a:p>
            <a:pPr marL="514350" indent="-514350">
              <a:buAutoNum type="arabicParenR"/>
            </a:pPr>
            <a:r>
              <a:rPr lang="fi-FI" sz="3600" dirty="0"/>
              <a:t>algoritmien luominen</a:t>
            </a:r>
          </a:p>
          <a:p>
            <a:pPr marL="514350" indent="-514350">
              <a:buAutoNum type="arabicParenR"/>
            </a:pPr>
            <a:r>
              <a:rPr lang="fi-FI" sz="3600" dirty="0"/>
              <a:t>ratkaisun yleistäminen ja automatisointi </a:t>
            </a:r>
          </a:p>
          <a:p>
            <a:pPr marL="514350" indent="-514350">
              <a:buAutoNum type="arabicParenR"/>
            </a:pPr>
            <a:r>
              <a:rPr lang="fi-FI" sz="3600" dirty="0"/>
              <a:t> tietokonekieli</a:t>
            </a:r>
          </a:p>
          <a:p>
            <a:pPr marL="514350" indent="-514350">
              <a:buAutoNum type="arabicParenR"/>
            </a:pPr>
            <a:endParaRPr lang="fi-FI" dirty="0"/>
          </a:p>
        </p:txBody>
      </p:sp>
      <p:sp>
        <p:nvSpPr>
          <p:cNvPr id="4" name="Tekstiruutu 3"/>
          <p:cNvSpPr txBox="1"/>
          <p:nvPr/>
        </p:nvSpPr>
        <p:spPr>
          <a:xfrm>
            <a:off x="9323295" y="6128123"/>
            <a:ext cx="2223247" cy="367553"/>
          </a:xfrm>
          <a:prstGeom prst="rect">
            <a:avLst/>
          </a:prstGeom>
          <a:noFill/>
        </p:spPr>
        <p:txBody>
          <a:bodyPr wrap="square" rtlCol="0">
            <a:spAutoFit/>
          </a:bodyPr>
          <a:lstStyle/>
          <a:p>
            <a:r>
              <a:rPr lang="fi-FI" dirty="0"/>
              <a:t>Kati Sormunen, 2015</a:t>
            </a:r>
          </a:p>
        </p:txBody>
      </p:sp>
    </p:spTree>
    <p:extLst>
      <p:ext uri="{BB962C8B-B14F-4D97-AF65-F5344CB8AC3E}">
        <p14:creationId xmlns:p14="http://schemas.microsoft.com/office/powerpoint/2010/main" val="393966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7676892" y="1068481"/>
            <a:ext cx="4178931" cy="5206813"/>
          </a:xfrm>
          <a:prstGeom prst="rect">
            <a:avLst/>
          </a:prstGeom>
        </p:spPr>
      </p:pic>
      <p:sp>
        <p:nvSpPr>
          <p:cNvPr id="2" name="Otsikko 1"/>
          <p:cNvSpPr>
            <a:spLocks noGrp="1"/>
          </p:cNvSpPr>
          <p:nvPr>
            <p:ph type="title"/>
          </p:nvPr>
        </p:nvSpPr>
        <p:spPr>
          <a:xfrm>
            <a:off x="1672570" y="0"/>
            <a:ext cx="10018713" cy="1752599"/>
          </a:xfrm>
        </p:spPr>
        <p:txBody>
          <a:bodyPr/>
          <a:lstStyle/>
          <a:p>
            <a:pPr algn="l"/>
            <a:r>
              <a:rPr lang="fi-FI" dirty="0"/>
              <a:t>Mitä opitaan?</a:t>
            </a:r>
          </a:p>
        </p:txBody>
      </p:sp>
      <p:sp>
        <p:nvSpPr>
          <p:cNvPr id="3" name="Sisällön paikkamerkki 2"/>
          <p:cNvSpPr>
            <a:spLocks noGrp="1"/>
          </p:cNvSpPr>
          <p:nvPr>
            <p:ph idx="1"/>
          </p:nvPr>
        </p:nvSpPr>
        <p:spPr>
          <a:xfrm>
            <a:off x="1499065" y="2109786"/>
            <a:ext cx="10018713" cy="3124201"/>
          </a:xfrm>
        </p:spPr>
        <p:txBody>
          <a:bodyPr>
            <a:noAutofit/>
          </a:bodyPr>
          <a:lstStyle/>
          <a:p>
            <a:pPr>
              <a:spcBef>
                <a:spcPts val="0"/>
              </a:spcBef>
              <a:spcAft>
                <a:spcPts val="0"/>
              </a:spcAft>
            </a:pPr>
            <a:r>
              <a:rPr lang="fi-FI" sz="1800" dirty="0"/>
              <a:t>Ohjelmoidun ympäristön havainnointia</a:t>
            </a:r>
          </a:p>
          <a:p>
            <a:pPr lvl="1">
              <a:spcBef>
                <a:spcPts val="0"/>
              </a:spcBef>
              <a:spcAft>
                <a:spcPts val="0"/>
              </a:spcAft>
            </a:pPr>
            <a:r>
              <a:rPr lang="fi-FI" sz="1800" dirty="0"/>
              <a:t>Ymmärrys ihmisen vaikutuksesta ja vastuusta </a:t>
            </a:r>
          </a:p>
          <a:p>
            <a:pPr marL="457200" lvl="1" indent="0">
              <a:spcBef>
                <a:spcPts val="0"/>
              </a:spcBef>
              <a:spcAft>
                <a:spcPts val="0"/>
              </a:spcAft>
              <a:buNone/>
            </a:pPr>
            <a:r>
              <a:rPr lang="fi-FI" sz="1800" dirty="0"/>
              <a:t>    ympäristöön</a:t>
            </a:r>
          </a:p>
          <a:p>
            <a:pPr marL="457200" lvl="1" indent="0">
              <a:spcBef>
                <a:spcPts val="0"/>
              </a:spcBef>
              <a:spcAft>
                <a:spcPts val="0"/>
              </a:spcAft>
              <a:buNone/>
            </a:pPr>
            <a:endParaRPr lang="fi-FI" sz="1800" dirty="0"/>
          </a:p>
          <a:p>
            <a:pPr>
              <a:spcBef>
                <a:spcPts val="0"/>
              </a:spcBef>
              <a:spcAft>
                <a:spcPts val="0"/>
              </a:spcAft>
            </a:pPr>
            <a:r>
              <a:rPr lang="fi-FI" sz="1800" dirty="0"/>
              <a:t>Ohjeiden antamista koneelle</a:t>
            </a:r>
          </a:p>
          <a:p>
            <a:pPr lvl="1">
              <a:spcBef>
                <a:spcPts val="0"/>
              </a:spcBef>
              <a:spcAft>
                <a:spcPts val="0"/>
              </a:spcAft>
            </a:pPr>
            <a:r>
              <a:rPr lang="fi-FI" sz="1800" dirty="0"/>
              <a:t>Erilaisten ohjelmointikielien käyttämistä</a:t>
            </a:r>
          </a:p>
          <a:p>
            <a:pPr marL="457200" lvl="1" indent="0">
              <a:spcBef>
                <a:spcPts val="0"/>
              </a:spcBef>
              <a:spcAft>
                <a:spcPts val="0"/>
              </a:spcAft>
              <a:buNone/>
            </a:pPr>
            <a:endParaRPr lang="fi-FI" sz="1800" dirty="0"/>
          </a:p>
          <a:p>
            <a:pPr>
              <a:spcBef>
                <a:spcPts val="0"/>
              </a:spcBef>
              <a:spcAft>
                <a:spcPts val="0"/>
              </a:spcAft>
            </a:pPr>
            <a:r>
              <a:rPr lang="fi-FI" sz="1800" dirty="0"/>
              <a:t>Sisältöosaamista</a:t>
            </a:r>
          </a:p>
          <a:p>
            <a:pPr lvl="1">
              <a:spcBef>
                <a:spcPts val="0"/>
              </a:spcBef>
              <a:spcAft>
                <a:spcPts val="0"/>
              </a:spcAft>
            </a:pPr>
            <a:r>
              <a:rPr lang="fi-FI" sz="1800" dirty="0"/>
              <a:t>Matemaattisia käsitteitä, pikkutarkkaa ajattelua,</a:t>
            </a:r>
          </a:p>
          <a:p>
            <a:pPr marL="457200" lvl="1" indent="0">
              <a:spcBef>
                <a:spcPts val="0"/>
              </a:spcBef>
              <a:spcAft>
                <a:spcPts val="0"/>
              </a:spcAft>
              <a:buNone/>
            </a:pPr>
            <a:r>
              <a:rPr lang="fi-FI" sz="1800" dirty="0"/>
              <a:t>    virheiden etsintää ja yleistämistä, etiikka, mekaniikkaa, </a:t>
            </a:r>
          </a:p>
          <a:p>
            <a:pPr marL="457200" lvl="1" indent="0">
              <a:spcBef>
                <a:spcPts val="0"/>
              </a:spcBef>
              <a:spcAft>
                <a:spcPts val="0"/>
              </a:spcAft>
              <a:buNone/>
            </a:pPr>
            <a:r>
              <a:rPr lang="fi-FI" sz="1800" dirty="0"/>
              <a:t>    sähköoppia, rytmiikkaa jne.</a:t>
            </a:r>
          </a:p>
          <a:p>
            <a:pPr marL="457200" lvl="1" indent="0">
              <a:spcBef>
                <a:spcPts val="0"/>
              </a:spcBef>
              <a:spcAft>
                <a:spcPts val="0"/>
              </a:spcAft>
              <a:buNone/>
            </a:pPr>
            <a:endParaRPr lang="fi-FI" sz="1800" dirty="0"/>
          </a:p>
          <a:p>
            <a:pPr>
              <a:spcBef>
                <a:spcPts val="0"/>
              </a:spcBef>
              <a:spcAft>
                <a:spcPts val="0"/>
              </a:spcAft>
            </a:pPr>
            <a:r>
              <a:rPr lang="fi-FI" sz="1800" dirty="0"/>
              <a:t>Prosessiluontoista työskentelyä</a:t>
            </a:r>
          </a:p>
          <a:p>
            <a:pPr lvl="1">
              <a:spcBef>
                <a:spcPts val="0"/>
              </a:spcBef>
              <a:spcAft>
                <a:spcPts val="0"/>
              </a:spcAft>
            </a:pPr>
            <a:r>
              <a:rPr lang="fi-FI" sz="1800" dirty="0"/>
              <a:t>ideointia, suunnittelua, mallintamista, testaamista</a:t>
            </a:r>
          </a:p>
          <a:p>
            <a:pPr lvl="1">
              <a:spcBef>
                <a:spcPts val="0"/>
              </a:spcBef>
              <a:spcAft>
                <a:spcPts val="0"/>
              </a:spcAft>
            </a:pPr>
            <a:endParaRPr lang="fi-FI" sz="1800" dirty="0"/>
          </a:p>
          <a:p>
            <a:pPr>
              <a:spcBef>
                <a:spcPts val="0"/>
              </a:spcBef>
              <a:spcAft>
                <a:spcPts val="0"/>
              </a:spcAft>
            </a:pPr>
            <a:r>
              <a:rPr lang="fi-FI" sz="1800" dirty="0"/>
              <a:t>Erilaisia taitoja</a:t>
            </a:r>
          </a:p>
          <a:p>
            <a:pPr lvl="1">
              <a:spcBef>
                <a:spcPts val="0"/>
              </a:spcBef>
              <a:spcAft>
                <a:spcPts val="0"/>
              </a:spcAft>
            </a:pPr>
            <a:r>
              <a:rPr lang="fi-FI" sz="1800" dirty="0"/>
              <a:t>Yhteistyötä ja tiimityötä, suunnittelua, ajatteluntaitoja</a:t>
            </a:r>
          </a:p>
        </p:txBody>
      </p:sp>
    </p:spTree>
    <p:extLst>
      <p:ext uri="{BB962C8B-B14F-4D97-AF65-F5344CB8AC3E}">
        <p14:creationId xmlns:p14="http://schemas.microsoft.com/office/powerpoint/2010/main" val="381925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stretch>
            <a:fillRect/>
          </a:stretch>
        </p:blipFill>
        <p:spPr>
          <a:xfrm>
            <a:off x="3817637" y="393054"/>
            <a:ext cx="4770551" cy="5995888"/>
          </a:xfrm>
          <a:prstGeom prst="rect">
            <a:avLst/>
          </a:prstGeom>
        </p:spPr>
      </p:pic>
      <p:sp>
        <p:nvSpPr>
          <p:cNvPr id="5" name="Tekstiruutu 4"/>
          <p:cNvSpPr txBox="1"/>
          <p:nvPr/>
        </p:nvSpPr>
        <p:spPr>
          <a:xfrm>
            <a:off x="8866094" y="6019610"/>
            <a:ext cx="2761130" cy="369332"/>
          </a:xfrm>
          <a:prstGeom prst="rect">
            <a:avLst/>
          </a:prstGeom>
          <a:noFill/>
        </p:spPr>
        <p:txBody>
          <a:bodyPr wrap="square" rtlCol="0">
            <a:spAutoFit/>
          </a:bodyPr>
          <a:lstStyle/>
          <a:p>
            <a:r>
              <a:rPr lang="fi-FI"/>
              <a:t>http://www.innokas.fi/fi</a:t>
            </a:r>
            <a:endParaRPr lang="fi-FI" dirty="0"/>
          </a:p>
        </p:txBody>
      </p:sp>
    </p:spTree>
    <p:extLst>
      <p:ext uri="{BB962C8B-B14F-4D97-AF65-F5344CB8AC3E}">
        <p14:creationId xmlns:p14="http://schemas.microsoft.com/office/powerpoint/2010/main" val="94758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ACB80393-D3ED-4825-9F4F-1B167BE97580}"/>
              </a:ext>
            </a:extLst>
          </p:cNvPr>
          <p:cNvSpPr>
            <a:spLocks noGrp="1"/>
          </p:cNvSpPr>
          <p:nvPr>
            <p:ph type="title"/>
          </p:nvPr>
        </p:nvSpPr>
        <p:spPr>
          <a:xfrm>
            <a:off x="496112" y="685801"/>
            <a:ext cx="2743200" cy="5105400"/>
          </a:xfrm>
        </p:spPr>
        <p:txBody>
          <a:bodyPr>
            <a:normAutofit/>
          </a:bodyPr>
          <a:lstStyle/>
          <a:p>
            <a:pPr algn="l"/>
            <a:r>
              <a:rPr lang="fi-FI" sz="2700">
                <a:solidFill>
                  <a:srgbClr val="FFFFFF"/>
                </a:solidFill>
              </a:rPr>
              <a:t>Varhaiskasvatus, alkuopetus</a:t>
            </a: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6"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Sisällön paikkamerkki 2">
            <a:extLst>
              <a:ext uri="{FF2B5EF4-FFF2-40B4-BE49-F238E27FC236}">
                <a16:creationId xmlns:a16="http://schemas.microsoft.com/office/drawing/2014/main" id="{850F8F26-0857-4517-B751-782AE8751D38}"/>
              </a:ext>
            </a:extLst>
          </p:cNvPr>
          <p:cNvSpPr>
            <a:spLocks noGrp="1"/>
          </p:cNvSpPr>
          <p:nvPr>
            <p:ph idx="1"/>
          </p:nvPr>
        </p:nvSpPr>
        <p:spPr>
          <a:xfrm>
            <a:off x="5117106" y="685801"/>
            <a:ext cx="6385918" cy="5105400"/>
          </a:xfrm>
        </p:spPr>
        <p:txBody>
          <a:bodyPr>
            <a:normAutofit/>
          </a:bodyPr>
          <a:lstStyle/>
          <a:p>
            <a:pPr marL="0" indent="0">
              <a:buNone/>
            </a:pPr>
            <a:r>
              <a:rPr lang="fi-FI" sz="2000" dirty="0"/>
              <a:t>TUTUSTUTAAN OHJELMOINTIIN LEIKKIEN JA PELATEN</a:t>
            </a:r>
          </a:p>
          <a:p>
            <a:endParaRPr lang="fi-FI" sz="2000" dirty="0"/>
          </a:p>
        </p:txBody>
      </p:sp>
    </p:spTree>
    <p:extLst>
      <p:ext uri="{BB962C8B-B14F-4D97-AF65-F5344CB8AC3E}">
        <p14:creationId xmlns:p14="http://schemas.microsoft.com/office/powerpoint/2010/main" val="128808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BA167A-D3C3-4EE8-8B5E-1367920872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810CA83B-630E-45DB-ADCB-F026042851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7A57B554-6973-429A-818B-524C03DA4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89ED2DB2-F3BB-4B5E-84E6-CC259E394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93816493-5723-43CF-95A9-2CDEC9B11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A9964935-0316-4743-BD2E-35B86AF48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2B20A700-1547-48D5-AA6F-C1473539C7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Otsikko 1">
            <a:extLst>
              <a:ext uri="{FF2B5EF4-FFF2-40B4-BE49-F238E27FC236}">
                <a16:creationId xmlns:a16="http://schemas.microsoft.com/office/drawing/2014/main" id="{6E30E38A-B093-4B53-9FB1-C050BD924472}"/>
              </a:ext>
            </a:extLst>
          </p:cNvPr>
          <p:cNvSpPr>
            <a:spLocks noGrp="1"/>
          </p:cNvSpPr>
          <p:nvPr>
            <p:ph type="title"/>
          </p:nvPr>
        </p:nvSpPr>
        <p:spPr>
          <a:xfrm>
            <a:off x="4089399" y="4562856"/>
            <a:ext cx="7413623" cy="898149"/>
          </a:xfrm>
        </p:spPr>
        <p:txBody>
          <a:bodyPr vert="horz" lIns="91440" tIns="45720" rIns="91440" bIns="45720" rtlCol="0" anchor="b">
            <a:normAutofit/>
          </a:bodyPr>
          <a:lstStyle/>
          <a:p>
            <a:pPr algn="r"/>
            <a:endParaRPr lang="en-US" sz="4800" kern="1200" cap="none">
              <a:ln w="3175" cmpd="sng">
                <a:noFill/>
              </a:ln>
              <a:solidFill>
                <a:schemeClr val="tx1"/>
              </a:solidFill>
              <a:effectLst/>
              <a:latin typeface="+mj-lt"/>
              <a:ea typeface="+mj-ea"/>
              <a:cs typeface="+mj-cs"/>
            </a:endParaRPr>
          </a:p>
        </p:txBody>
      </p:sp>
      <p:sp>
        <p:nvSpPr>
          <p:cNvPr id="17" name="Rounded Rectangle 6">
            <a:extLst>
              <a:ext uri="{FF2B5EF4-FFF2-40B4-BE49-F238E27FC236}">
                <a16:creationId xmlns:a16="http://schemas.microsoft.com/office/drawing/2014/main" id="{0D6DBF9A-6838-4834-8FF8-533C672BC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3">
            <a:extLst>
              <a:ext uri="{FF2B5EF4-FFF2-40B4-BE49-F238E27FC236}">
                <a16:creationId xmlns:a16="http://schemas.microsoft.com/office/drawing/2014/main" id="{49152995-6062-4D49-9FCD-7545911D5A04}"/>
              </a:ext>
            </a:extLst>
          </p:cNvPr>
          <p:cNvPicPr>
            <a:picLocks noGrp="1" noChangeAspect="1"/>
          </p:cNvPicPr>
          <p:nvPr>
            <p:ph idx="1"/>
          </p:nvPr>
        </p:nvPicPr>
        <p:blipFill rotWithShape="1">
          <a:blip r:embed="rId3"/>
          <a:srcRect r="2" b="9230"/>
          <a:stretch/>
        </p:blipFill>
        <p:spPr>
          <a:xfrm>
            <a:off x="4045131" y="975360"/>
            <a:ext cx="7175863" cy="2947416"/>
          </a:xfrm>
          <a:prstGeom prst="rect">
            <a:avLst/>
          </a:prstGeom>
        </p:spPr>
      </p:pic>
    </p:spTree>
    <p:extLst>
      <p:ext uri="{BB962C8B-B14F-4D97-AF65-F5344CB8AC3E}">
        <p14:creationId xmlns:p14="http://schemas.microsoft.com/office/powerpoint/2010/main" val="30423450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ksi">
  <a:themeElements>
    <a:clrScheme name="Parallaksi">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ksi">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ksi">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495</Words>
  <Application>Microsoft Office PowerPoint</Application>
  <PresentationFormat>Laajakuva</PresentationFormat>
  <Paragraphs>92</Paragraphs>
  <Slides>22</Slides>
  <Notes>0</Notes>
  <HiddenSlides>0</HiddenSlides>
  <MMClips>1</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22</vt:i4>
      </vt:variant>
    </vt:vector>
  </HeadingPairs>
  <TitlesOfParts>
    <vt:vector size="26" baseType="lpstr">
      <vt:lpstr>Arial</vt:lpstr>
      <vt:lpstr>Calibri</vt:lpstr>
      <vt:lpstr>Corbel</vt:lpstr>
      <vt:lpstr>Parallaksi</vt:lpstr>
      <vt:lpstr>OHJELMOINTI SCRATCH:llä</vt:lpstr>
      <vt:lpstr>Tämä esitys löytyy täältä: bitly.com/sarinkoulutus</vt:lpstr>
      <vt:lpstr>Mitä ohjelmointi on?</vt:lpstr>
      <vt:lpstr>Ohjelmointia ympäristössämme</vt:lpstr>
      <vt:lpstr>Ohjelmoinnilliseen ajatteluun kuuluu</vt:lpstr>
      <vt:lpstr>Mitä opitaan?</vt:lpstr>
      <vt:lpstr>PowerPoint-esitys</vt:lpstr>
      <vt:lpstr>Varhaiskasvatus, alkuopetus</vt:lpstr>
      <vt:lpstr>PowerPoint-esitys</vt:lpstr>
      <vt:lpstr>Ohjelmointisovelluksia pienille</vt:lpstr>
      <vt:lpstr>Luokat 3-6</vt:lpstr>
      <vt:lpstr>PowerPoint-esitys</vt:lpstr>
      <vt:lpstr>PowerPoint-esitys</vt:lpstr>
      <vt:lpstr>Ohjelmointisovelluksia noin 3. luokasta ylöspäin:</vt:lpstr>
      <vt:lpstr>Luokat 7-9</vt:lpstr>
      <vt:lpstr>PowerPoint-esitys</vt:lpstr>
      <vt:lpstr>Tekstuaalisia ohjelmointikieliä</vt:lpstr>
      <vt:lpstr>Ohjelmoinnin ydinkäsitteet</vt:lpstr>
      <vt:lpstr>Ohjelmoinnin ydinrakenteet</vt:lpstr>
      <vt:lpstr>Ja nyt aletaan harjoitella!</vt:lpstr>
      <vt:lpstr>SCRATCH</vt:lpstr>
      <vt:lpstr>https://scratch.mit.edu/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OHJELMOINTI SCRATCH:llä</dc:title>
  <dc:creator>Sari Auramo</dc:creator>
  <cp:lastModifiedBy>Sari Auramo</cp:lastModifiedBy>
  <cp:revision>2</cp:revision>
  <dcterms:created xsi:type="dcterms:W3CDTF">2019-10-23T14:05:42Z</dcterms:created>
  <dcterms:modified xsi:type="dcterms:W3CDTF">2019-10-23T18:41:15Z</dcterms:modified>
</cp:coreProperties>
</file>