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48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349" r:id="rId10"/>
    <p:sldId id="269" r:id="rId11"/>
    <p:sldId id="270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iu/kg+ynty8g7iL0dABNvuQYnn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ngisto-Mäenpää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AA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178290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430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e9c0da93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e9c0da93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e9c0da93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e9c0da93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9c0da93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9c0da93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f2d0ea1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f2d0ea1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f2d0ea15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f2d0ea15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f2d0ea15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f2d0ea15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e9c0da93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e9c0da93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9c0da93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9c0da93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e9c0da93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e9c0da93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9c0da93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e9c0da93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9c0da9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9c0da9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Taittovaiheessa tapahtuneen virheen takia kirjan 1. painoksessa (2019) on väärä isojako-kartta. Opettajan aineistossa oikea isojakokartta löytyy sekä näiltä kalvoilta että erilliseltä dokumentilta: Dokumenttitehtävä C: sarkajaosta isojakoon.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i-FI" sz="1100" dirty="0">
                <a:solidFill>
                  <a:srgbClr val="FF0000"/>
                </a:solidFill>
              </a:rPr>
              <a:t>Linkitys: </a:t>
            </a:r>
            <a:r>
              <a:rPr lang="fi-FI" sz="1100" u="sng" dirty="0">
                <a:solidFill>
                  <a:srgbClr val="1A73E8"/>
                </a:solidFill>
                <a:highlight>
                  <a:srgbClr val="FFFFFF"/>
                </a:highlight>
                <a:hlinkClick r:id="rId3"/>
              </a:rPr>
              <a:t>https://areena.yle.fi/1-1782904</a:t>
            </a:r>
            <a:endParaRPr lang="fi-FI" sz="1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182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34651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eena.yle.fi/1-17829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uoho, taivas, ulko, puu&#10;&#10;Kuvaus luotu automaattisesti">
            <a:extLst>
              <a:ext uri="{FF2B5EF4-FFF2-40B4-BE49-F238E27FC236}">
                <a16:creationId xmlns:a16="http://schemas.microsoft.com/office/drawing/2014/main" id="{E465429B-26A3-4BE0-A608-207B885053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5050"/>
            <a:ext cx="9144000" cy="6089904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4510087"/>
            <a:ext cx="9144000" cy="1981200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3875" y="492680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15. Hyödylliset elinkeinot ja kehittyvä talous</a:t>
            </a:r>
            <a:endParaRPr sz="6000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489700"/>
            <a:ext cx="9144000" cy="368300"/>
          </a:xfrm>
          <a:prstGeom prst="rect">
            <a:avLst/>
          </a:prstGeom>
          <a:solidFill>
            <a:srgbClr val="FFBA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  <a:defRPr/>
            </a:pPr>
            <a:r>
              <a:rPr kumimoji="0" lang="fi-FI" sz="1800" b="1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i-FI" sz="1800" b="1" i="1" dirty="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Tuntidiat, s</a:t>
            </a:r>
            <a:r>
              <a:rPr kumimoji="0" lang="fi-FI" sz="1800" b="1" i="1" u="none" strike="noStrike" kern="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ivut</a:t>
            </a:r>
            <a:r>
              <a:rPr kumimoji="0" lang="fi-FI" sz="1800" b="1" i="1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126-131</a:t>
            </a:r>
            <a:r>
              <a:rPr kumimoji="0" lang="fi-FI" sz="1400" b="1" i="1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FFFFCC"/>
              </a:solidFill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3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e9c0da939_0_39"/>
          <p:cNvSpPr txBox="1">
            <a:spLocks noGrp="1"/>
          </p:cNvSpPr>
          <p:nvPr>
            <p:ph type="title"/>
          </p:nvPr>
        </p:nvSpPr>
        <p:spPr>
          <a:xfrm>
            <a:off x="628650" y="73088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Peruna </a:t>
            </a:r>
            <a:endParaRPr dirty="0"/>
          </a:p>
        </p:txBody>
      </p:sp>
      <p:sp>
        <p:nvSpPr>
          <p:cNvPr id="173" name="Google Shape;173;g5e9c0da939_0_39"/>
          <p:cNvSpPr txBox="1">
            <a:spLocks noGrp="1"/>
          </p:cNvSpPr>
          <p:nvPr>
            <p:ph type="body" idx="1"/>
          </p:nvPr>
        </p:nvSpPr>
        <p:spPr>
          <a:xfrm>
            <a:off x="637952" y="1867300"/>
            <a:ext cx="6570921" cy="39341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2400" dirty="0"/>
              <a:t>Peruna yleistyi vähitellen 1750-luvulta lähtien.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fi-FI" sz="2400" dirty="0"/>
              <a:t>Peruna </a:t>
            </a:r>
            <a:endParaRPr sz="2400" dirty="0"/>
          </a:p>
          <a:p>
            <a:pPr lvl="1">
              <a:spcBef>
                <a:spcPts val="0"/>
              </a:spcBef>
            </a:pPr>
            <a:r>
              <a:rPr lang="fi-FI" dirty="0"/>
              <a:t>helpotti ravitsemustilannetta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säästi viljaa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lisäsi väestönkasvua. 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3F8FA9-0E39-4ED6-9393-1A0599FED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192" y="4052236"/>
            <a:ext cx="6225808" cy="28057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3FABC8A-831B-48E2-A8D2-EBF515F8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608"/>
            <a:ext cx="9144000" cy="58033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e9c0da939_0_58"/>
          <p:cNvSpPr txBox="1">
            <a:spLocks noGrp="1"/>
          </p:cNvSpPr>
          <p:nvPr>
            <p:ph type="title"/>
          </p:nvPr>
        </p:nvSpPr>
        <p:spPr>
          <a:xfrm>
            <a:off x="288758" y="365126"/>
            <a:ext cx="5900286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Kulkureitit, tiedonkulku ja kartoitus kehittyvät</a:t>
            </a:r>
            <a:endParaRPr dirty="0"/>
          </a:p>
        </p:txBody>
      </p:sp>
      <p:sp>
        <p:nvSpPr>
          <p:cNvPr id="192" name="Google Shape;192;g5e9c0da939_0_58"/>
          <p:cNvSpPr txBox="1">
            <a:spLocks noGrp="1"/>
          </p:cNvSpPr>
          <p:nvPr>
            <p:ph type="body" idx="1"/>
          </p:nvPr>
        </p:nvSpPr>
        <p:spPr>
          <a:xfrm>
            <a:off x="288758" y="1937903"/>
            <a:ext cx="4899259" cy="412664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2400" dirty="0"/>
              <a:t>Talonpoikien velvollisuutena oli postin kuljettaminen ja kulkuväylien ylläpito.</a:t>
            </a:r>
            <a:endParaRPr sz="2400" dirty="0"/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fi-FI" dirty="0"/>
              <a:t>Aiheutti valituksia ja töiden laiminlyöntiä.</a:t>
            </a:r>
            <a:endParaRPr dirty="0"/>
          </a:p>
          <a:p>
            <a:pPr>
              <a:spcBef>
                <a:spcPts val="0"/>
              </a:spcBef>
            </a:pPr>
            <a:r>
              <a:rPr lang="fi-FI" sz="2400" dirty="0"/>
              <a:t>1700-luvulla ryhdyttiin kehittämään vesireittejä ja kanavia.</a:t>
            </a:r>
            <a:endParaRPr sz="2400" dirty="0"/>
          </a:p>
          <a:p>
            <a:pPr>
              <a:spcBef>
                <a:spcPts val="0"/>
              </a:spcBef>
            </a:pPr>
            <a:r>
              <a:rPr lang="fi-FI" sz="2400" dirty="0"/>
              <a:t>Vuodesta 1747 alkaen Suomea ryhdyttiin kartoittamaan perusteellisesti. </a:t>
            </a:r>
            <a:endParaRPr sz="2400" dirty="0"/>
          </a:p>
        </p:txBody>
      </p:sp>
      <p:pic>
        <p:nvPicPr>
          <p:cNvPr id="5" name="Kuva 4" descr="Kuva, joka sisältää kohteen objekti, kolikko, sisä&#10;&#10;Kuvaus luotu automaattisesti">
            <a:extLst>
              <a:ext uri="{FF2B5EF4-FFF2-40B4-BE49-F238E27FC236}">
                <a16:creationId xmlns:a16="http://schemas.microsoft.com/office/drawing/2014/main" id="{4B89B3E4-20EB-42B1-825A-1697A5C7C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301" y="1417638"/>
            <a:ext cx="4769699" cy="51671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2d0ea15c_0_8"/>
          <p:cNvSpPr txBox="1">
            <a:spLocks noGrp="1"/>
          </p:cNvSpPr>
          <p:nvPr>
            <p:ph type="title"/>
          </p:nvPr>
        </p:nvSpPr>
        <p:spPr>
          <a:xfrm>
            <a:off x="436145" y="0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Tuotanto monipuolistuu </a:t>
            </a:r>
            <a:endParaRPr dirty="0"/>
          </a:p>
        </p:txBody>
      </p:sp>
      <p:sp>
        <p:nvSpPr>
          <p:cNvPr id="199" name="Google Shape;199;g5f2d0ea15c_0_8"/>
          <p:cNvSpPr txBox="1">
            <a:spLocks noGrp="1"/>
          </p:cNvSpPr>
          <p:nvPr>
            <p:ph type="body" idx="1"/>
          </p:nvPr>
        </p:nvSpPr>
        <p:spPr>
          <a:xfrm>
            <a:off x="436145" y="1056560"/>
            <a:ext cx="3943350" cy="47448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fi-FI" sz="2400" dirty="0"/>
              <a:t>Rautaruukit olivat kruunun erityisessä suosiossa, sillä ne tuottivat tavaroita vientiin. </a:t>
            </a:r>
          </a:p>
          <a:p>
            <a:pPr indent="-457200"/>
            <a:r>
              <a:rPr lang="fi-FI" sz="2400" dirty="0"/>
              <a:t>Suomesta ei löytynyt kunnollisia malmiesiintymiä, joten rautaa ja malmia tuotiin tänne Ruotsista.</a:t>
            </a:r>
          </a:p>
          <a:p>
            <a:pPr indent="-457200"/>
            <a:r>
              <a:rPr lang="fi-FI" sz="2400" dirty="0"/>
              <a:t>Suomessa on paljon vesivoimaa ja puuta. </a:t>
            </a:r>
          </a:p>
          <a:p>
            <a:pPr indent="-457200"/>
            <a:r>
              <a:rPr lang="fi-FI" sz="2400" dirty="0"/>
              <a:t>Suomen ruukit perustettiin rannikolle. </a:t>
            </a:r>
            <a:endParaRPr sz="2400" dirty="0"/>
          </a:p>
        </p:txBody>
      </p:sp>
      <p:sp>
        <p:nvSpPr>
          <p:cNvPr id="4" name="Google Shape;205;g5f2d0ea15c_0_14">
            <a:extLst>
              <a:ext uri="{FF2B5EF4-FFF2-40B4-BE49-F238E27FC236}">
                <a16:creationId xmlns:a16="http://schemas.microsoft.com/office/drawing/2014/main" id="{274B98D9-D547-40E6-95B6-0B9BE3074B2C}"/>
              </a:ext>
            </a:extLst>
          </p:cNvPr>
          <p:cNvSpPr txBox="1">
            <a:spLocks/>
          </p:cNvSpPr>
          <p:nvPr/>
        </p:nvSpPr>
        <p:spPr>
          <a:xfrm>
            <a:off x="4379495" y="1056560"/>
            <a:ext cx="3886200" cy="47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fi-FI" sz="2400" dirty="0"/>
              <a:t>Suomeen perustettiin myös </a:t>
            </a:r>
          </a:p>
          <a:p>
            <a:pPr marL="355600" lvl="1" indent="-268288">
              <a:spcBef>
                <a:spcPts val="0"/>
              </a:spcBef>
            </a:pPr>
            <a:r>
              <a:rPr lang="fi-FI" dirty="0"/>
              <a:t>sahoja</a:t>
            </a:r>
          </a:p>
          <a:p>
            <a:pPr marL="355600" lvl="1" indent="-268288">
              <a:spcBef>
                <a:spcPts val="0"/>
              </a:spcBef>
            </a:pPr>
            <a:r>
              <a:rPr lang="fi-FI" dirty="0"/>
              <a:t>telakoita</a:t>
            </a:r>
          </a:p>
          <a:p>
            <a:pPr marL="355600" lvl="1" indent="-268288">
              <a:spcBef>
                <a:spcPts val="0"/>
              </a:spcBef>
            </a:pPr>
            <a:r>
              <a:rPr lang="fi-FI" dirty="0"/>
              <a:t>lasitehtaita</a:t>
            </a:r>
          </a:p>
          <a:p>
            <a:pPr marL="355600" lvl="1" indent="-268288">
              <a:spcBef>
                <a:spcPts val="0"/>
              </a:spcBef>
            </a:pPr>
            <a:r>
              <a:rPr lang="fi-FI" dirty="0"/>
              <a:t>tupakkatehtaita</a:t>
            </a:r>
          </a:p>
          <a:p>
            <a:pPr marL="355600" lvl="1" indent="-268288">
              <a:spcBef>
                <a:spcPts val="0"/>
              </a:spcBef>
            </a:pPr>
            <a:r>
              <a:rPr lang="fi-FI" dirty="0"/>
              <a:t>sokeritehtaita</a:t>
            </a:r>
          </a:p>
          <a:p>
            <a:pPr marL="355600" lvl="1" indent="-268288">
              <a:spcBef>
                <a:spcPts val="0"/>
              </a:spcBef>
            </a:pPr>
            <a:r>
              <a:rPr lang="fi-FI" dirty="0"/>
              <a:t>tekstiilitehtaita. </a:t>
            </a:r>
          </a:p>
        </p:txBody>
      </p:sp>
      <p:sp>
        <p:nvSpPr>
          <p:cNvPr id="5" name="Google Shape;206;g5f2d0ea15c_0_14">
            <a:extLst>
              <a:ext uri="{FF2B5EF4-FFF2-40B4-BE49-F238E27FC236}">
                <a16:creationId xmlns:a16="http://schemas.microsoft.com/office/drawing/2014/main" id="{EC1C4F3A-1A8E-41A9-B0ED-F01E5D0EB4F4}"/>
              </a:ext>
            </a:extLst>
          </p:cNvPr>
          <p:cNvSpPr txBox="1">
            <a:spLocks/>
          </p:cNvSpPr>
          <p:nvPr/>
        </p:nvSpPr>
        <p:spPr>
          <a:xfrm>
            <a:off x="4572000" y="4222876"/>
            <a:ext cx="3886200" cy="1860851"/>
          </a:xfrm>
          <a:prstGeom prst="rect">
            <a:avLst/>
          </a:prstGeom>
          <a:solidFill>
            <a:srgbClr val="FFFFCC"/>
          </a:solidFill>
          <a:ln w="28575">
            <a:solidFill>
              <a:srgbClr val="9AA259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fi-FI" sz="2000" b="1" dirty="0">
                <a:solidFill>
                  <a:srgbClr val="9AA259"/>
                </a:solidFill>
              </a:rPr>
              <a:t>Vinkki: </a:t>
            </a:r>
          </a:p>
          <a:p>
            <a:pPr>
              <a:spcBef>
                <a:spcPts val="1000"/>
              </a:spcBef>
            </a:pPr>
            <a:r>
              <a:rPr lang="fi-FI" sz="2000" dirty="0">
                <a:solidFill>
                  <a:srgbClr val="9AA259"/>
                </a:solidFill>
              </a:rPr>
              <a:t>Ottakaa selville millaista teollisuutta paikkakunnallanne tai lähialueella on ollut ja milloin teollisuuslaitokset on perustettu.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1390ACC-AAAC-4773-B003-345D2A66B7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3507" cy="6893094"/>
          </a:xfrm>
          <a:prstGeom prst="rect">
            <a:avLst/>
          </a:prstGeom>
        </p:spPr>
      </p:pic>
      <p:sp>
        <p:nvSpPr>
          <p:cNvPr id="211" name="Google Shape;211;g5f2d0ea15c_0_20"/>
          <p:cNvSpPr txBox="1">
            <a:spLocks noGrp="1"/>
          </p:cNvSpPr>
          <p:nvPr>
            <p:ph type="title"/>
          </p:nvPr>
        </p:nvSpPr>
        <p:spPr>
          <a:xfrm>
            <a:off x="208059" y="119453"/>
            <a:ext cx="3772500" cy="642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Vienti ja tuonti </a:t>
            </a:r>
            <a:endParaRPr dirty="0"/>
          </a:p>
        </p:txBody>
      </p:sp>
      <p:sp>
        <p:nvSpPr>
          <p:cNvPr id="214" name="Google Shape;214;g5f2d0ea15c_0_20"/>
          <p:cNvSpPr/>
          <p:nvPr/>
        </p:nvSpPr>
        <p:spPr>
          <a:xfrm>
            <a:off x="1630434" y="2318201"/>
            <a:ext cx="2826114" cy="169680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8947"/>
            </a:avLst>
          </a:prstGeom>
          <a:solidFill>
            <a:srgbClr val="FFFFCC"/>
          </a:solidFill>
          <a:ln w="38100" cap="flat" cmpd="sng">
            <a:solidFill>
              <a:srgbClr val="9AA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Vienti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rauta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terva ja piki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sahatavara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Google Shape;215;g5f2d0ea15c_0_20"/>
          <p:cNvSpPr/>
          <p:nvPr/>
        </p:nvSpPr>
        <p:spPr>
          <a:xfrm>
            <a:off x="4572000" y="2071633"/>
            <a:ext cx="3680663" cy="21899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101"/>
            </a:avLst>
          </a:prstGeom>
          <a:solidFill>
            <a:srgbClr val="FFFFCC"/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Tuonti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vilja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alkoholit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suola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siirtomaatavarat </a:t>
            </a:r>
          </a:p>
          <a:p>
            <a:pPr marL="361950" lvl="0" indent="-180975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kankaat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Google Shape;216;g5f2d0ea15c_0_20"/>
          <p:cNvSpPr/>
          <p:nvPr/>
        </p:nvSpPr>
        <p:spPr>
          <a:xfrm>
            <a:off x="777747" y="4136305"/>
            <a:ext cx="2826113" cy="108177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ap="flat" cmpd="sng">
            <a:solidFill>
              <a:srgbClr val="9AA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Kauppakomppaniat kehittivät ja valvoivat ulkomaankauppaa 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Google Shape;217;g5f2d0ea15c_0_20"/>
          <p:cNvSpPr/>
          <p:nvPr/>
        </p:nvSpPr>
        <p:spPr>
          <a:xfrm>
            <a:off x="5540141" y="5568834"/>
            <a:ext cx="3022500" cy="119489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1724 lähtien ulkomaiset alukset saivat tuoda vain oman maansa tuotteita Ruotsiin.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Google Shape;218;g5f2d0ea15c_0_20"/>
          <p:cNvSpPr/>
          <p:nvPr/>
        </p:nvSpPr>
        <p:spPr>
          <a:xfrm>
            <a:off x="2765986" y="846272"/>
            <a:ext cx="3045678" cy="1335294"/>
          </a:xfrm>
          <a:prstGeom prst="roundRect">
            <a:avLst>
              <a:gd name="adj" fmla="val 16667"/>
            </a:avLst>
          </a:prstGeom>
          <a:solidFill>
            <a:srgbClr val="FFC000">
              <a:alpha val="45000"/>
            </a:srgbClr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Merkantilismi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→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kaupan keskittäminen tapulikaupunkeihin 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→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monopolit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g5f2d0ea15c_0_20"/>
          <p:cNvSpPr/>
          <p:nvPr/>
        </p:nvSpPr>
        <p:spPr>
          <a:xfrm>
            <a:off x="777747" y="5302594"/>
            <a:ext cx="2826113" cy="14611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ap="flat" cmpd="sng">
            <a:solidFill>
              <a:srgbClr val="9AA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Pohjanlahden kauppapakko purettiin 1765 ja muutkin kuin tapulikaupungit saivat käydä ulkomaankauppaa. 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Google Shape;220;g5f2d0ea15c_0_20"/>
          <p:cNvSpPr/>
          <p:nvPr/>
        </p:nvSpPr>
        <p:spPr>
          <a:xfrm>
            <a:off x="5540141" y="4437904"/>
            <a:ext cx="2934300" cy="954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latin typeface="Calibri" panose="020F0502020204030204" pitchFamily="34" charset="0"/>
                <a:cs typeface="Calibri" panose="020F0502020204030204" pitchFamily="34" charset="0"/>
              </a:rPr>
              <a:t>Tullimaksuja ja veroja 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f2d0ea15c_0_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Finanssikriisit ja rahaolot </a:t>
            </a:r>
            <a:endParaRPr/>
          </a:p>
        </p:txBody>
      </p:sp>
      <p:sp>
        <p:nvSpPr>
          <p:cNvPr id="226" name="Google Shape;226;g5f2d0ea15c_0_32"/>
          <p:cNvSpPr txBox="1">
            <a:spLocks noGrp="1"/>
          </p:cNvSpPr>
          <p:nvPr>
            <p:ph type="body" idx="1"/>
          </p:nvPr>
        </p:nvSpPr>
        <p:spPr>
          <a:xfrm>
            <a:off x="669851" y="1561175"/>
            <a:ext cx="5305647" cy="46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Talousongelmia aiheuttivat: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sodat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byrokratian lisääntyminen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hovi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valtion varojen holtiton käyttö.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Kriisejä pyrittiin ratkaisemaan: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lainanotolla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uusilla maksuilla ja veroilla.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Valtionvelkakonttori perustettiin vakauttamaan sekavia talousoloja.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Rahauudistus 1770-luvulla. 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Kuva 4" descr="Kuva, joka sisältää kohteen objekti, kolikko, valokuva&#10;&#10;Kuvaus luotu automaattisesti">
            <a:extLst>
              <a:ext uri="{FF2B5EF4-FFF2-40B4-BE49-F238E27FC236}">
                <a16:creationId xmlns:a16="http://schemas.microsoft.com/office/drawing/2014/main" id="{BADB53C8-7A86-4F87-A68A-C9F4601EE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9563" y="3221665"/>
            <a:ext cx="3274828" cy="335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38548" y="517235"/>
            <a:ext cx="6446982" cy="748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3600" b="1" dirty="0"/>
              <a:t>Ohjenuorana hyöty ja valistus </a:t>
            </a:r>
            <a:endParaRPr sz="3600" b="1"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452582" y="1634836"/>
            <a:ext cx="8062768" cy="454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/>
              <a:t>Valistusaate kehittyi 1700-luvulla Ranskassa.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Ihmisjärjen avulla ongelmat saadaan ratkaistua!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Tutkimustietoa talouden kehittämiseksi.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Valistus vaikutti voimakkaasti Ruotsissa: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valtakunnan alueita tutkittiin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lainsäädäntöä liberalisoitiin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taloudellisia edellytyksiä selvitettiin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tilastot kehittyivät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tavoitteena oli saada mahdollisimman suuri hyöty esim. kaupasta ja teollisuudesta.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Aikakautta kutsutaan myös hyödyn ajaksi.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4109770" y="1002871"/>
            <a:ext cx="4378038" cy="1075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400"/>
            </a:pPr>
            <a:r>
              <a:rPr lang="fi-FI" dirty="0"/>
              <a:t>Anders Chydenius (1729–1803) </a:t>
            </a:r>
            <a:endParaRPr dirty="0"/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2"/>
          </p:nvPr>
        </p:nvSpPr>
        <p:spPr>
          <a:xfrm>
            <a:off x="4355689" y="2158134"/>
            <a:ext cx="3886200" cy="289415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Ottakaa selville, kuka oli Anders Chydenius ja miten hän vaikutti omana aikanaan talousajatteluun. </a:t>
            </a:r>
            <a:endParaRPr dirty="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E91250D-B741-427A-A9B2-426973A79B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00170" cy="6858000"/>
          </a:xfrm>
          <a:prstGeom prst="rect">
            <a:avLst/>
          </a:prstGeom>
        </p:spPr>
      </p:pic>
      <p:pic>
        <p:nvPicPr>
          <p:cNvPr id="9" name="Google Shape;108;g5f2d0ea15c_0_0">
            <a:extLst>
              <a:ext uri="{FF2B5EF4-FFF2-40B4-BE49-F238E27FC236}">
                <a16:creationId xmlns:a16="http://schemas.microsoft.com/office/drawing/2014/main" id="{66BAB45B-C024-4831-828C-B3225CB9DEAD}"/>
              </a:ext>
            </a:extLst>
          </p:cNvPr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527" y="4553527"/>
            <a:ext cx="1634837" cy="2304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9A5686C7-697F-4A7C-85E4-0D0DBBB382C3}"/>
              </a:ext>
            </a:extLst>
          </p:cNvPr>
          <p:cNvSpPr/>
          <p:nvPr/>
        </p:nvSpPr>
        <p:spPr>
          <a:xfrm>
            <a:off x="902111" y="4271529"/>
            <a:ext cx="7632486" cy="2440668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Anders Chydenius</a:t>
            </a:r>
          </a:p>
          <a:p>
            <a:pPr lvl="0"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dokumentti, joka käsittelee Anders Chydeniuksen ajatuksia elinkeinovapaudesta ja vastaa kysymyksiin: </a:t>
            </a:r>
          </a:p>
          <a:p>
            <a:pPr marL="268288" lvl="0" indent="-268288"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Millä seikoilla Anders Chydenius perustelee elinkeinovapauden välttämättömyyttä?</a:t>
            </a:r>
          </a:p>
          <a:p>
            <a:pPr lvl="0"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Ota selville, mitä tarkoitetaan taloudellisella liberalismilla. </a:t>
            </a:r>
          </a:p>
        </p:txBody>
      </p:sp>
      <p:pic>
        <p:nvPicPr>
          <p:cNvPr id="12" name="Kuva 11" descr="Asiakirja">
            <a:extLst>
              <a:ext uri="{FF2B5EF4-FFF2-40B4-BE49-F238E27FC236}">
                <a16:creationId xmlns:a16="http://schemas.microsoft.com/office/drawing/2014/main" id="{ACDC82DD-F5E7-4595-AC98-C3DC1B3BCB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8353" y="4371034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uoho, taivas, ulko, puu&#10;&#10;Kuvaus luotu automaattisesti">
            <a:extLst>
              <a:ext uri="{FF2B5EF4-FFF2-40B4-BE49-F238E27FC236}">
                <a16:creationId xmlns:a16="http://schemas.microsoft.com/office/drawing/2014/main" id="{9305E565-7529-4E1E-A357-AD9A3C39CD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000" y="4114800"/>
            <a:ext cx="4752000" cy="2743200"/>
          </a:xfrm>
          <a:prstGeom prst="rect">
            <a:avLst/>
          </a:prstGeom>
        </p:spPr>
      </p:pic>
      <p:sp>
        <p:nvSpPr>
          <p:cNvPr id="113" name="Google Shape;113;g5e9c0da939_0_2"/>
          <p:cNvSpPr txBox="1">
            <a:spLocks noGrp="1"/>
          </p:cNvSpPr>
          <p:nvPr>
            <p:ph type="title"/>
          </p:nvPr>
        </p:nvSpPr>
        <p:spPr>
          <a:xfrm>
            <a:off x="337237" y="365126"/>
            <a:ext cx="8178114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Maatalous, tärkein elinkeino </a:t>
            </a:r>
            <a:endParaRPr dirty="0"/>
          </a:p>
        </p:txBody>
      </p:sp>
      <p:sp>
        <p:nvSpPr>
          <p:cNvPr id="114" name="Google Shape;114;g5e9c0da939_0_2"/>
          <p:cNvSpPr txBox="1">
            <a:spLocks noGrp="1"/>
          </p:cNvSpPr>
          <p:nvPr>
            <p:ph type="body" idx="1"/>
          </p:nvPr>
        </p:nvSpPr>
        <p:spPr>
          <a:xfrm>
            <a:off x="337236" y="1412298"/>
            <a:ext cx="8422410" cy="2016702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indent="-268288"/>
            <a:r>
              <a:rPr lang="fi-FI" sz="2400" dirty="0"/>
              <a:t>Maanviljelyksen merkitys korostui, kun Ruotsi tuli riippuvaiseksi tuontiviljasta 1720-luvulla.</a:t>
            </a:r>
            <a:endParaRPr sz="2400" dirty="0"/>
          </a:p>
          <a:p>
            <a:pPr marL="268288" indent="-268288">
              <a:spcBef>
                <a:spcPts val="0"/>
              </a:spcBef>
            </a:pPr>
            <a:r>
              <a:rPr lang="fi-FI" sz="2400" dirty="0" err="1"/>
              <a:t>Fysiokratismi</a:t>
            </a:r>
            <a:r>
              <a:rPr lang="fi-FI" sz="2400" dirty="0"/>
              <a:t> korosti maataloutta tärkeimpänä elinkeinona.</a:t>
            </a:r>
          </a:p>
          <a:p>
            <a:pPr marL="268288" indent="-268288">
              <a:spcBef>
                <a:spcPts val="0"/>
              </a:spcBef>
            </a:pPr>
            <a:r>
              <a:rPr lang="fi-FI" sz="2400" dirty="0"/>
              <a:t>Taustalla valistusajattelu ja hyödyn tavoittelu. </a:t>
            </a:r>
          </a:p>
          <a:p>
            <a:pPr marL="268288" indent="-268288">
              <a:spcBef>
                <a:spcPts val="0"/>
              </a:spcBef>
            </a:pPr>
            <a:r>
              <a:rPr lang="fi-FI" sz="2400" dirty="0"/>
              <a:t>Turun akatemian professorit levittivät tietoa uusista viljelymenetelmistä ja kasvilajeista sekä vaativat maatalouden kehitysesteiden poistamista.</a:t>
            </a:r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8" name="Google Shape;114;g5e9c0da939_0_2">
            <a:extLst>
              <a:ext uri="{FF2B5EF4-FFF2-40B4-BE49-F238E27FC236}">
                <a16:creationId xmlns:a16="http://schemas.microsoft.com/office/drawing/2014/main" id="{D527F3E6-A217-4073-B4E3-867CE1B394BB}"/>
              </a:ext>
            </a:extLst>
          </p:cNvPr>
          <p:cNvSpPr txBox="1">
            <a:spLocks/>
          </p:cNvSpPr>
          <p:nvPr/>
        </p:nvSpPr>
        <p:spPr>
          <a:xfrm>
            <a:off x="337236" y="3881580"/>
            <a:ext cx="4031205" cy="2493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68288" indent="-268288">
              <a:spcBef>
                <a:spcPts val="0"/>
              </a:spcBef>
            </a:pPr>
            <a:r>
              <a:rPr lang="fi-FI" sz="2400" dirty="0"/>
              <a:t>Uusia ajatuksia levitettiin sanomalehtien palstoilla, koepuutarhojen, kirjojen  sekä pappien saarnojen avulla.</a:t>
            </a:r>
          </a:p>
          <a:p>
            <a:pPr marL="268288" indent="-268288">
              <a:spcBef>
                <a:spcPts val="0"/>
              </a:spcBef>
            </a:pPr>
            <a:r>
              <a:rPr lang="fi-FI" sz="2400" dirty="0"/>
              <a:t>Maanviljelys tehostui ja viljelysmaan määrä lisääntyi.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fi-FI" sz="2400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D5C3CD72-FC28-45CB-BCFF-04F3476AB800}"/>
              </a:ext>
            </a:extLst>
          </p:cNvPr>
          <p:cNvSpPr/>
          <p:nvPr/>
        </p:nvSpPr>
        <p:spPr>
          <a:xfrm>
            <a:off x="1286946" y="3560770"/>
            <a:ext cx="6570108" cy="3129062"/>
          </a:xfrm>
          <a:prstGeom prst="rect">
            <a:avLst/>
          </a:prstGeom>
          <a:solidFill>
            <a:srgbClr val="FFFFCC"/>
          </a:solidFill>
          <a:ln>
            <a:solidFill>
              <a:srgbClr val="828C3F"/>
            </a:solidFill>
          </a:ln>
        </p:spPr>
        <p:txBody>
          <a:bodyPr wrap="square">
            <a:spAutoFit/>
          </a:bodyPr>
          <a:lstStyle/>
          <a:p>
            <a:pPr lvl="0">
              <a:buSzPts val="3600"/>
            </a:pPr>
            <a:r>
              <a:rPr lang="fi-FI" sz="24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 Hyödyn aika</a:t>
            </a:r>
          </a:p>
          <a:p>
            <a:pPr lvl="0"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Lue dokumentti Turun akatemian taloustieteen                                      professori Pehr Kalmin kirje Turun piispa Karl Fredrik                              </a:t>
            </a:r>
            <a:r>
              <a:rPr lang="fi-FI" sz="20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Mennanderille</a:t>
            </a: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vastaa kysymyksiin: </a:t>
            </a:r>
          </a:p>
          <a:p>
            <a:pPr lvl="0"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Miten hyödyn aika ilmenee kirjeessä?</a:t>
            </a:r>
          </a:p>
          <a:p>
            <a:pPr lvl="0"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Selvitä oppikirjan s. 126-127 avulla, mitä oli </a:t>
            </a:r>
            <a:r>
              <a:rPr lang="fi-FI" sz="20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fysiokratismi</a:t>
            </a: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8288" lvl="0" indent="-268288"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Ota selville, keitä olivat Pehr Kalm ja Karl Fredrik </a:t>
            </a:r>
            <a:r>
              <a:rPr lang="fi-FI" sz="20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Mennander</a:t>
            </a: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mistä he ovat tunnettuja. </a:t>
            </a:r>
            <a:r>
              <a:rPr lang="fi-FI" sz="2000" dirty="0"/>
              <a:t> </a:t>
            </a:r>
          </a:p>
        </p:txBody>
      </p:sp>
      <p:pic>
        <p:nvPicPr>
          <p:cNvPr id="11" name="Kuva 10" descr="Asiakirja">
            <a:extLst>
              <a:ext uri="{FF2B5EF4-FFF2-40B4-BE49-F238E27FC236}">
                <a16:creationId xmlns:a16="http://schemas.microsoft.com/office/drawing/2014/main" id="{D8919206-2326-44D7-97DC-AACA56E75B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8035" y="3633940"/>
            <a:ext cx="856244" cy="78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9c0da939_0_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Tuntivinkki </a:t>
            </a:r>
            <a:endParaRPr/>
          </a:p>
        </p:txBody>
      </p:sp>
      <p:sp>
        <p:nvSpPr>
          <p:cNvPr id="139" name="Google Shape;139;g5e9c0da939_0_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Katso </a:t>
            </a:r>
            <a:r>
              <a:rPr lang="fi-FI" dirty="0" err="1"/>
              <a:t>YLE:n</a:t>
            </a:r>
            <a:r>
              <a:rPr lang="fi-FI" dirty="0"/>
              <a:t> aamu-tv:n ohjelma </a:t>
            </a:r>
            <a:r>
              <a:rPr lang="fi-FI" u="sng" dirty="0">
                <a:solidFill>
                  <a:schemeClr val="hlink"/>
                </a:solidFill>
                <a:hlinkClick r:id="rId3"/>
              </a:rPr>
              <a:t>Suomalaiset löytöretkeilijät </a:t>
            </a:r>
            <a:r>
              <a:rPr lang="fi-FI" dirty="0"/>
              <a:t>ja vastaa kysymykseen: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fi-FI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Mistä Pehr Kalm, Herman </a:t>
            </a:r>
            <a:r>
              <a:rPr lang="fi-FI" dirty="0" err="1"/>
              <a:t>Spöring</a:t>
            </a:r>
            <a:r>
              <a:rPr lang="fi-FI" dirty="0"/>
              <a:t> nuorempi, Georg August Wallin ja Petter </a:t>
            </a:r>
            <a:r>
              <a:rPr lang="fi-FI" dirty="0" err="1"/>
              <a:t>Forskål</a:t>
            </a:r>
            <a:r>
              <a:rPr lang="fi-FI" dirty="0"/>
              <a:t> ovat tulleet tunnetuiksi ja millainen merkitys heillä on ollut tieteen kehitykselle?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ACF3DF8-DC3E-4994-8F08-4E8946563E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75492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e9c0da939_0_34"/>
          <p:cNvSpPr txBox="1">
            <a:spLocks noGrp="1"/>
          </p:cNvSpPr>
          <p:nvPr>
            <p:ph type="title"/>
          </p:nvPr>
        </p:nvSpPr>
        <p:spPr>
          <a:xfrm>
            <a:off x="628650" y="646600"/>
            <a:ext cx="6660300" cy="1044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Isojako </a:t>
            </a:r>
            <a:endParaRPr dirty="0"/>
          </a:p>
        </p:txBody>
      </p:sp>
      <p:sp>
        <p:nvSpPr>
          <p:cNvPr id="151" name="Google Shape;151;g5e9c0da939_0_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Isojako aloitettiin 1757 ja se kesti vuoteen 1989 asti.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Sarkajakopeltoja yhdistetiin isommiksi kokonaisuuksiksi.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Valtio edisti uudisraivausta ja tilojen jakamista pienemmiksi. 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Ylijäämämaat otettiin kruunun haltuun ja niitä kehotettiin raivaamaan uudistiloiksi.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Tiiviit ryhmäkylät hajosivat, kun talot siirtyivät jaettujen peltojen laitamille. 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fi-FI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FA8855A9-94DA-411E-B6CC-7B9BA44B1B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7422" y="2926080"/>
            <a:ext cx="5256578" cy="3931920"/>
          </a:xfrm>
          <a:prstGeom prst="rect">
            <a:avLst/>
          </a:prstGeom>
        </p:spPr>
      </p:pic>
      <p:pic>
        <p:nvPicPr>
          <p:cNvPr id="14" name="Kuva 13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75F9A968-EB00-464F-A5F5-DC984ED460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463110" cy="3195587"/>
          </a:xfrm>
          <a:prstGeom prst="rect">
            <a:avLst/>
          </a:prstGeom>
        </p:spPr>
      </p:pic>
      <p:sp>
        <p:nvSpPr>
          <p:cNvPr id="15" name="Suorakulmio 14">
            <a:extLst>
              <a:ext uri="{FF2B5EF4-FFF2-40B4-BE49-F238E27FC236}">
                <a16:creationId xmlns:a16="http://schemas.microsoft.com/office/drawing/2014/main" id="{259CDBCC-C116-4AB2-8225-287A995BF8DC}"/>
              </a:ext>
            </a:extLst>
          </p:cNvPr>
          <p:cNvSpPr/>
          <p:nvPr/>
        </p:nvSpPr>
        <p:spPr>
          <a:xfrm>
            <a:off x="6420051" y="0"/>
            <a:ext cx="2723949" cy="1424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6" name="Google Shape;156;g5e9c0da939_0_24"/>
          <p:cNvSpPr txBox="1">
            <a:spLocks noGrp="1"/>
          </p:cNvSpPr>
          <p:nvPr>
            <p:ph type="title"/>
          </p:nvPr>
        </p:nvSpPr>
        <p:spPr>
          <a:xfrm>
            <a:off x="5167863" y="712269"/>
            <a:ext cx="3271384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Sarkajaosta isojakoon </a:t>
            </a:r>
            <a:endParaRPr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48DFED9C-2C44-45B3-AEE3-4E8F0254FA33}"/>
              </a:ext>
            </a:extLst>
          </p:cNvPr>
          <p:cNvSpPr/>
          <p:nvPr/>
        </p:nvSpPr>
        <p:spPr>
          <a:xfrm>
            <a:off x="164692" y="4384208"/>
            <a:ext cx="3558040" cy="1451679"/>
          </a:xfrm>
          <a:prstGeom prst="rect">
            <a:avLst/>
          </a:prstGeom>
          <a:solidFill>
            <a:srgbClr val="FFFFCC"/>
          </a:solidFill>
          <a:ln>
            <a:solidFill>
              <a:srgbClr val="9AA259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fi-FI" sz="2000" b="1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Dokumenttitehtävä:</a:t>
            </a:r>
          </a:p>
          <a:p>
            <a:pPr>
              <a:spcBef>
                <a:spcPts val="1000"/>
              </a:spcBef>
            </a:pP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Tutki karttoja. Miten isojako muutti maanomistusoloja ja asumista Hattulan </a:t>
            </a:r>
            <a:r>
              <a:rPr lang="fi-FI" sz="2000" dirty="0" err="1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Mierolassa</a:t>
            </a:r>
            <a:r>
              <a:rPr lang="fi-FI" sz="2000" dirty="0">
                <a:solidFill>
                  <a:srgbClr val="828C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pic>
        <p:nvPicPr>
          <p:cNvPr id="23" name="Kuva 22" descr="Asiakirja">
            <a:extLst>
              <a:ext uri="{FF2B5EF4-FFF2-40B4-BE49-F238E27FC236}">
                <a16:creationId xmlns:a16="http://schemas.microsoft.com/office/drawing/2014/main" id="{2E678080-1D5E-47A3-AAFA-E527A05CB9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4183" y="4398394"/>
            <a:ext cx="537207" cy="4936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EF223C74-CAFD-4554-8B7A-D2AEC08B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6" name="Google Shape;167;g5f2d0ea15c_0_39">
            <a:extLst>
              <a:ext uri="{FF2B5EF4-FFF2-40B4-BE49-F238E27FC236}">
                <a16:creationId xmlns:a16="http://schemas.microsoft.com/office/drawing/2014/main" id="{294F4358-3DAA-4B65-A8CD-14FD9F2423C2}"/>
              </a:ext>
            </a:extLst>
          </p:cNvPr>
          <p:cNvSpPr txBox="1">
            <a:spLocks/>
          </p:cNvSpPr>
          <p:nvPr/>
        </p:nvSpPr>
        <p:spPr>
          <a:xfrm>
            <a:off x="157012" y="4944210"/>
            <a:ext cx="3308082" cy="1745348"/>
          </a:xfrm>
          <a:prstGeom prst="rect">
            <a:avLst/>
          </a:prstGeom>
          <a:solidFill>
            <a:srgbClr val="FFFFCC"/>
          </a:solidFill>
          <a:ln>
            <a:solidFill>
              <a:srgbClr val="9AA259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</a:pPr>
            <a:r>
              <a:rPr lang="fi-FI"/>
              <a:t>Minkälainen merkitys isojaolla oli talonpoikien elämään? </a:t>
            </a:r>
            <a:r>
              <a:rPr lang="fi-FI">
                <a:solidFill>
                  <a:srgbClr val="0000FF"/>
                </a:solidFill>
                <a:hlinkClick r:id="rId4"/>
              </a:rPr>
              <a:t>Katso video</a:t>
            </a:r>
            <a:r>
              <a:rPr lang="fi-FI">
                <a:hlinkClick r:id="rId4"/>
              </a:rPr>
              <a:t> </a:t>
            </a:r>
            <a:r>
              <a:rPr lang="fi-FI"/>
              <a:t>kohdasta 8:30 alkaen.</a:t>
            </a:r>
          </a:p>
          <a:p>
            <a:pPr marL="0" indent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7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610</Words>
  <Application>Microsoft Office PowerPoint</Application>
  <PresentationFormat>Näytössä katseltava diaesitys (4:3)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Office-teema</vt:lpstr>
      <vt:lpstr>15. Hyödylliset elinkeinot ja kehittyvä talous</vt:lpstr>
      <vt:lpstr>Ohjenuorana hyöty ja valistus </vt:lpstr>
      <vt:lpstr>Anders Chydenius (1729–1803) </vt:lpstr>
      <vt:lpstr>Maatalous, tärkein elinkeino </vt:lpstr>
      <vt:lpstr>Tuntivinkki </vt:lpstr>
      <vt:lpstr>PowerPoint-esitys</vt:lpstr>
      <vt:lpstr>Isojako </vt:lpstr>
      <vt:lpstr>Sarkajaosta isojakoon </vt:lpstr>
      <vt:lpstr>PowerPoint-esitys</vt:lpstr>
      <vt:lpstr>Peruna </vt:lpstr>
      <vt:lpstr>PowerPoint-esitys</vt:lpstr>
      <vt:lpstr>Kulkureitit, tiedonkulku ja kartoitus kehittyvät</vt:lpstr>
      <vt:lpstr>Tuotanto monipuolistuu </vt:lpstr>
      <vt:lpstr>Vienti ja tuonti </vt:lpstr>
      <vt:lpstr>Finanssikriisit ja rahaolot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Hyödylliset elinkeinot ja kehittyvä talous</dc:title>
  <dc:creator>Minna Sallanen</dc:creator>
  <cp:lastModifiedBy>Minna Sallanen</cp:lastModifiedBy>
  <cp:revision>12</cp:revision>
  <dcterms:created xsi:type="dcterms:W3CDTF">2019-05-29T10:24:56Z</dcterms:created>
  <dcterms:modified xsi:type="dcterms:W3CDTF">2019-09-03T06:05:53Z</dcterms:modified>
</cp:coreProperties>
</file>