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2" r:id="rId2"/>
    <p:sldId id="310" r:id="rId3"/>
    <p:sldId id="273" r:id="rId4"/>
    <p:sldId id="313" r:id="rId5"/>
    <p:sldId id="314" r:id="rId6"/>
    <p:sldId id="305" r:id="rId7"/>
    <p:sldId id="306" r:id="rId8"/>
    <p:sldId id="307" r:id="rId9"/>
    <p:sldId id="308" r:id="rId10"/>
    <p:sldId id="277" r:id="rId11"/>
    <p:sldId id="274" r:id="rId12"/>
    <p:sldId id="267" r:id="rId13"/>
    <p:sldId id="292" r:id="rId14"/>
    <p:sldId id="293" r:id="rId15"/>
    <p:sldId id="269" r:id="rId16"/>
    <p:sldId id="275" r:id="rId17"/>
    <p:sldId id="280" r:id="rId18"/>
    <p:sldId id="309" r:id="rId19"/>
    <p:sldId id="303" r:id="rId20"/>
    <p:sldId id="304" r:id="rId21"/>
    <p:sldId id="312" r:id="rId22"/>
    <p:sldId id="270" r:id="rId23"/>
  </p:sldIdLst>
  <p:sldSz cx="9144000" cy="6858000" type="screen4x3"/>
  <p:notesSz cx="9144000" cy="5149850"/>
  <p:defaultTextStyle>
    <a:defPPr>
      <a:defRPr lang="en-US"/>
    </a:defPPr>
    <a:lvl1pPr marL="0" algn="l" defTabSz="1217706" rtl="0" eaLnBrk="1" latinLnBrk="0" hangingPunct="1">
      <a:defRPr sz="2397" kern="1200">
        <a:solidFill>
          <a:schemeClr val="tx1"/>
        </a:solidFill>
        <a:latin typeface="+mn-lt"/>
        <a:ea typeface="+mn-ea"/>
        <a:cs typeface="+mn-cs"/>
      </a:defRPr>
    </a:lvl1pPr>
    <a:lvl2pPr marL="608853" algn="l" defTabSz="1217706" rtl="0" eaLnBrk="1" latinLnBrk="0" hangingPunct="1">
      <a:defRPr sz="2397" kern="1200">
        <a:solidFill>
          <a:schemeClr val="tx1"/>
        </a:solidFill>
        <a:latin typeface="+mn-lt"/>
        <a:ea typeface="+mn-ea"/>
        <a:cs typeface="+mn-cs"/>
      </a:defRPr>
    </a:lvl2pPr>
    <a:lvl3pPr marL="1217706" algn="l" defTabSz="1217706" rtl="0" eaLnBrk="1" latinLnBrk="0" hangingPunct="1">
      <a:defRPr sz="2397" kern="1200">
        <a:solidFill>
          <a:schemeClr val="tx1"/>
        </a:solidFill>
        <a:latin typeface="+mn-lt"/>
        <a:ea typeface="+mn-ea"/>
        <a:cs typeface="+mn-cs"/>
      </a:defRPr>
    </a:lvl3pPr>
    <a:lvl4pPr marL="1826560" algn="l" defTabSz="1217706" rtl="0" eaLnBrk="1" latinLnBrk="0" hangingPunct="1">
      <a:defRPr sz="2397" kern="1200">
        <a:solidFill>
          <a:schemeClr val="tx1"/>
        </a:solidFill>
        <a:latin typeface="+mn-lt"/>
        <a:ea typeface="+mn-ea"/>
        <a:cs typeface="+mn-cs"/>
      </a:defRPr>
    </a:lvl4pPr>
    <a:lvl5pPr marL="2435413" algn="l" defTabSz="1217706" rtl="0" eaLnBrk="1" latinLnBrk="0" hangingPunct="1">
      <a:defRPr sz="2397" kern="1200">
        <a:solidFill>
          <a:schemeClr val="tx1"/>
        </a:solidFill>
        <a:latin typeface="+mn-lt"/>
        <a:ea typeface="+mn-ea"/>
        <a:cs typeface="+mn-cs"/>
      </a:defRPr>
    </a:lvl5pPr>
    <a:lvl6pPr marL="3044266" algn="l" defTabSz="1217706" rtl="0" eaLnBrk="1" latinLnBrk="0" hangingPunct="1">
      <a:defRPr sz="2397" kern="1200">
        <a:solidFill>
          <a:schemeClr val="tx1"/>
        </a:solidFill>
        <a:latin typeface="+mn-lt"/>
        <a:ea typeface="+mn-ea"/>
        <a:cs typeface="+mn-cs"/>
      </a:defRPr>
    </a:lvl6pPr>
    <a:lvl7pPr marL="3653119" algn="l" defTabSz="1217706" rtl="0" eaLnBrk="1" latinLnBrk="0" hangingPunct="1">
      <a:defRPr sz="2397" kern="1200">
        <a:solidFill>
          <a:schemeClr val="tx1"/>
        </a:solidFill>
        <a:latin typeface="+mn-lt"/>
        <a:ea typeface="+mn-ea"/>
        <a:cs typeface="+mn-cs"/>
      </a:defRPr>
    </a:lvl7pPr>
    <a:lvl8pPr marL="4261973" algn="l" defTabSz="1217706" rtl="0" eaLnBrk="1" latinLnBrk="0" hangingPunct="1">
      <a:defRPr sz="2397" kern="1200">
        <a:solidFill>
          <a:schemeClr val="tx1"/>
        </a:solidFill>
        <a:latin typeface="+mn-lt"/>
        <a:ea typeface="+mn-ea"/>
        <a:cs typeface="+mn-cs"/>
      </a:defRPr>
    </a:lvl8pPr>
    <a:lvl9pPr marL="4870826" algn="l" defTabSz="1217706" rtl="0" eaLnBrk="1" latinLnBrk="0" hangingPunct="1">
      <a:defRPr sz="239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D3"/>
    <a:srgbClr val="E8D3BE"/>
    <a:srgbClr val="E59778"/>
    <a:srgbClr val="E5D1C2"/>
    <a:srgbClr val="E9C7AC"/>
    <a:srgbClr val="EA8570"/>
    <a:srgbClr val="E8BDA8"/>
    <a:srgbClr val="F58D75"/>
    <a:srgbClr val="FF9D81"/>
    <a:srgbClr val="ED1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0" autoAdjust="0"/>
    <p:restoredTop sz="94652"/>
  </p:normalViewPr>
  <p:slideViewPr>
    <p:cSldViewPr>
      <p:cViewPr varScale="1">
        <p:scale>
          <a:sx n="65" d="100"/>
          <a:sy n="65" d="100"/>
        </p:scale>
        <p:origin x="1340" y="40"/>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182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5180013" y="0"/>
            <a:ext cx="3962400" cy="258763"/>
          </a:xfrm>
          <a:prstGeom prst="rect">
            <a:avLst/>
          </a:prstGeom>
        </p:spPr>
        <p:txBody>
          <a:bodyPr vert="horz" lIns="91440" tIns="45720" rIns="91440" bIns="45720" rtlCol="0"/>
          <a:lstStyle>
            <a:lvl1pPr algn="r">
              <a:defRPr sz="1200"/>
            </a:lvl1pPr>
          </a:lstStyle>
          <a:p>
            <a:fld id="{11DEF96A-F6CC-9C40-93B9-BD0D33E6BBB8}" type="datetimeFigureOut">
              <a:rPr lang="sv-SE" smtClean="0"/>
              <a:t>2021-02-27</a:t>
            </a:fld>
            <a:endParaRPr lang="sv-SE"/>
          </a:p>
        </p:txBody>
      </p:sp>
      <p:sp>
        <p:nvSpPr>
          <p:cNvPr id="4" name="Footer Placeholder 3"/>
          <p:cNvSpPr>
            <a:spLocks noGrp="1"/>
          </p:cNvSpPr>
          <p:nvPr>
            <p:ph type="ftr" sz="quarter" idx="2"/>
          </p:nvPr>
        </p:nvSpPr>
        <p:spPr>
          <a:xfrm>
            <a:off x="0" y="4891088"/>
            <a:ext cx="3962400" cy="258762"/>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5180013" y="4891088"/>
            <a:ext cx="3962400" cy="258762"/>
          </a:xfrm>
          <a:prstGeom prst="rect">
            <a:avLst/>
          </a:prstGeom>
        </p:spPr>
        <p:txBody>
          <a:bodyPr vert="horz" lIns="91440" tIns="45720" rIns="91440" bIns="45720" rtlCol="0" anchor="b"/>
          <a:lstStyle>
            <a:lvl1pPr algn="r">
              <a:defRPr sz="1200"/>
            </a:lvl1pPr>
          </a:lstStyle>
          <a:p>
            <a:fld id="{0719E6E9-DA38-814C-8CE2-4F491CB7371E}" type="slidenum">
              <a:rPr lang="sv-SE" smtClean="0"/>
              <a:t>‹#›</a:t>
            </a:fld>
            <a:endParaRPr lang="sv-SE"/>
          </a:p>
        </p:txBody>
      </p:sp>
    </p:spTree>
    <p:extLst>
      <p:ext uri="{BB962C8B-B14F-4D97-AF65-F5344CB8AC3E}">
        <p14:creationId xmlns:p14="http://schemas.microsoft.com/office/powerpoint/2010/main" val="5823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180013" y="0"/>
            <a:ext cx="3962400" cy="258763"/>
          </a:xfrm>
          <a:prstGeom prst="rect">
            <a:avLst/>
          </a:prstGeom>
        </p:spPr>
        <p:txBody>
          <a:bodyPr vert="horz" lIns="91440" tIns="45720" rIns="91440" bIns="45720" rtlCol="0"/>
          <a:lstStyle>
            <a:lvl1pPr algn="r">
              <a:defRPr sz="1200"/>
            </a:lvl1pPr>
          </a:lstStyle>
          <a:p>
            <a:fld id="{2CAA65F9-3E2E-344F-A26D-1997B153CD2C}" type="datetimeFigureOut">
              <a:rPr lang="sv-SE" smtClean="0"/>
              <a:t>2021-02-27</a:t>
            </a:fld>
            <a:endParaRPr lang="sv-SE"/>
          </a:p>
        </p:txBody>
      </p:sp>
      <p:sp>
        <p:nvSpPr>
          <p:cNvPr id="4" name="Slide Image Placeholder 3"/>
          <p:cNvSpPr>
            <a:spLocks noGrp="1" noRot="1" noChangeAspect="1"/>
          </p:cNvSpPr>
          <p:nvPr>
            <p:ph type="sldImg" idx="2"/>
          </p:nvPr>
        </p:nvSpPr>
        <p:spPr>
          <a:xfrm>
            <a:off x="3414713" y="644525"/>
            <a:ext cx="2314575" cy="173672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14400" y="2478088"/>
            <a:ext cx="7315200" cy="20288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4891088"/>
            <a:ext cx="3962400" cy="258762"/>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180013" y="4891088"/>
            <a:ext cx="3962400" cy="258762"/>
          </a:xfrm>
          <a:prstGeom prst="rect">
            <a:avLst/>
          </a:prstGeom>
        </p:spPr>
        <p:txBody>
          <a:bodyPr vert="horz" lIns="91440" tIns="45720" rIns="91440" bIns="45720" rtlCol="0" anchor="b"/>
          <a:lstStyle>
            <a:lvl1pPr algn="r">
              <a:defRPr sz="1200"/>
            </a:lvl1pPr>
          </a:lstStyle>
          <a:p>
            <a:fld id="{D1C88C55-4EFF-ED48-AF64-CA51B1DA40CD}" type="slidenum">
              <a:rPr lang="sv-SE" smtClean="0"/>
              <a:t>‹#›</a:t>
            </a:fld>
            <a:endParaRPr lang="sv-SE"/>
          </a:p>
        </p:txBody>
      </p:sp>
    </p:spTree>
    <p:extLst>
      <p:ext uri="{BB962C8B-B14F-4D97-AF65-F5344CB8AC3E}">
        <p14:creationId xmlns:p14="http://schemas.microsoft.com/office/powerpoint/2010/main" val="509753175"/>
      </p:ext>
    </p:extLst>
  </p:cSld>
  <p:clrMap bg1="lt1" tx1="dk1" bg2="lt2" tx2="dk2" accent1="accent1" accent2="accent2" accent3="accent3" accent4="accent4" accent5="accent5" accent6="accent6" hlink="hlink" folHlink="folHlink"/>
  <p:notesStyle>
    <a:lvl1pPr marL="0" algn="l" defTabSz="1217706" rtl="0" eaLnBrk="1" latinLnBrk="0" hangingPunct="1">
      <a:defRPr sz="1598" kern="1200">
        <a:solidFill>
          <a:schemeClr val="tx1"/>
        </a:solidFill>
        <a:latin typeface="+mn-lt"/>
        <a:ea typeface="+mn-ea"/>
        <a:cs typeface="+mn-cs"/>
      </a:defRPr>
    </a:lvl1pPr>
    <a:lvl2pPr marL="608853" algn="l" defTabSz="1217706" rtl="0" eaLnBrk="1" latinLnBrk="0" hangingPunct="1">
      <a:defRPr sz="1598" kern="1200">
        <a:solidFill>
          <a:schemeClr val="tx1"/>
        </a:solidFill>
        <a:latin typeface="+mn-lt"/>
        <a:ea typeface="+mn-ea"/>
        <a:cs typeface="+mn-cs"/>
      </a:defRPr>
    </a:lvl2pPr>
    <a:lvl3pPr marL="1217706" algn="l" defTabSz="1217706" rtl="0" eaLnBrk="1" latinLnBrk="0" hangingPunct="1">
      <a:defRPr sz="1598" kern="1200">
        <a:solidFill>
          <a:schemeClr val="tx1"/>
        </a:solidFill>
        <a:latin typeface="+mn-lt"/>
        <a:ea typeface="+mn-ea"/>
        <a:cs typeface="+mn-cs"/>
      </a:defRPr>
    </a:lvl3pPr>
    <a:lvl4pPr marL="1826560" algn="l" defTabSz="1217706" rtl="0" eaLnBrk="1" latinLnBrk="0" hangingPunct="1">
      <a:defRPr sz="1598" kern="1200">
        <a:solidFill>
          <a:schemeClr val="tx1"/>
        </a:solidFill>
        <a:latin typeface="+mn-lt"/>
        <a:ea typeface="+mn-ea"/>
        <a:cs typeface="+mn-cs"/>
      </a:defRPr>
    </a:lvl4pPr>
    <a:lvl5pPr marL="2435413" algn="l" defTabSz="1217706" rtl="0" eaLnBrk="1" latinLnBrk="0" hangingPunct="1">
      <a:defRPr sz="1598" kern="1200">
        <a:solidFill>
          <a:schemeClr val="tx1"/>
        </a:solidFill>
        <a:latin typeface="+mn-lt"/>
        <a:ea typeface="+mn-ea"/>
        <a:cs typeface="+mn-cs"/>
      </a:defRPr>
    </a:lvl5pPr>
    <a:lvl6pPr marL="3044266" algn="l" defTabSz="1217706" rtl="0" eaLnBrk="1" latinLnBrk="0" hangingPunct="1">
      <a:defRPr sz="1598" kern="1200">
        <a:solidFill>
          <a:schemeClr val="tx1"/>
        </a:solidFill>
        <a:latin typeface="+mn-lt"/>
        <a:ea typeface="+mn-ea"/>
        <a:cs typeface="+mn-cs"/>
      </a:defRPr>
    </a:lvl6pPr>
    <a:lvl7pPr marL="3653119" algn="l" defTabSz="1217706" rtl="0" eaLnBrk="1" latinLnBrk="0" hangingPunct="1">
      <a:defRPr sz="1598" kern="1200">
        <a:solidFill>
          <a:schemeClr val="tx1"/>
        </a:solidFill>
        <a:latin typeface="+mn-lt"/>
        <a:ea typeface="+mn-ea"/>
        <a:cs typeface="+mn-cs"/>
      </a:defRPr>
    </a:lvl7pPr>
    <a:lvl8pPr marL="4261973" algn="l" defTabSz="1217706" rtl="0" eaLnBrk="1" latinLnBrk="0" hangingPunct="1">
      <a:defRPr sz="1598" kern="1200">
        <a:solidFill>
          <a:schemeClr val="tx1"/>
        </a:solidFill>
        <a:latin typeface="+mn-lt"/>
        <a:ea typeface="+mn-ea"/>
        <a:cs typeface="+mn-cs"/>
      </a:defRPr>
    </a:lvl8pPr>
    <a:lvl9pPr marL="4870826" algn="l" defTabSz="1217706" rtl="0" eaLnBrk="1" latinLnBrk="0" hangingPunct="1">
      <a:defRPr sz="15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Ajatuksena on lähestyä liikuntaa laajasti hyvän ikääntymisen, terveyden ja toimintakyvyn kannalta</a:t>
            </a:r>
          </a:p>
        </p:txBody>
      </p:sp>
      <p:sp>
        <p:nvSpPr>
          <p:cNvPr id="4" name="Dian numeron paikkamerkki 3"/>
          <p:cNvSpPr>
            <a:spLocks noGrp="1"/>
          </p:cNvSpPr>
          <p:nvPr>
            <p:ph type="sldNum" sz="quarter" idx="10"/>
          </p:nvPr>
        </p:nvSpPr>
        <p:spPr/>
        <p:txBody>
          <a:bodyPr/>
          <a:lstStyle/>
          <a:p>
            <a:fld id="{D1C88C55-4EFF-ED48-AF64-CA51B1DA40CD}" type="slidenum">
              <a:rPr lang="sv-SE" smtClean="0"/>
              <a:t>1</a:t>
            </a:fld>
            <a:endParaRPr lang="sv-SE"/>
          </a:p>
        </p:txBody>
      </p:sp>
    </p:spTree>
    <p:extLst>
      <p:ext uri="{BB962C8B-B14F-4D97-AF65-F5344CB8AC3E}">
        <p14:creationId xmlns:p14="http://schemas.microsoft.com/office/powerpoint/2010/main" val="46817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Tästä kuvasta ei tarvitse käydä läpi enää liikuntasuositusta vaan voi keskittyä terveysliikunnan vaikutusaikaan. Jotta ihminen jatkaa liikkua säännöllisesti ja pitkäjänteisesti, tulee liikunnan olla mieleistä on omaan arkeen sopivaa. Vain näin terveysvaikutukset ovat saavutettavissa.</a:t>
            </a:r>
          </a:p>
        </p:txBody>
      </p:sp>
      <p:sp>
        <p:nvSpPr>
          <p:cNvPr id="4" name="Dian numeron paikkamerkki 3"/>
          <p:cNvSpPr>
            <a:spLocks noGrp="1"/>
          </p:cNvSpPr>
          <p:nvPr>
            <p:ph type="sldNum" sz="quarter" idx="10"/>
          </p:nvPr>
        </p:nvSpPr>
        <p:spPr/>
        <p:txBody>
          <a:bodyPr/>
          <a:lstStyle/>
          <a:p>
            <a:fld id="{D1C88C55-4EFF-ED48-AF64-CA51B1DA40CD}" type="slidenum">
              <a:rPr lang="sv-SE" smtClean="0"/>
              <a:t>13</a:t>
            </a:fld>
            <a:endParaRPr lang="sv-SE"/>
          </a:p>
        </p:txBody>
      </p:sp>
    </p:spTree>
    <p:extLst>
      <p:ext uri="{BB962C8B-B14F-4D97-AF65-F5344CB8AC3E}">
        <p14:creationId xmlns:p14="http://schemas.microsoft.com/office/powerpoint/2010/main" val="306368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Vaihtoehtona liikuntasuosituksien minuuttimäärille voi esitellä askelten keräämisen. Suositeltavana askelmääränä viestitään helposti muistettavaa lukua 10 000 askelta.</a:t>
            </a:r>
          </a:p>
          <a:p>
            <a:r>
              <a:rPr lang="fi-FI" dirty="0"/>
              <a:t>Ajatuksena on, että seuraa askelmittarilla omia askelia ja lisää askelten määrätavoitetta esim. 10 %:</a:t>
            </a:r>
            <a:r>
              <a:rPr lang="fi-FI" dirty="0" err="1"/>
              <a:t>lla</a:t>
            </a:r>
            <a:r>
              <a:rPr lang="fi-FI" dirty="0"/>
              <a:t>. Uusi uusiaskelmäärä on saavutettu ja tuntuu helpolta, voi tehdä uuden 10 %:n lisäyksen. Näin kävelijä etenee vähitellen kohti 10 000 askelta. Jokainen askel kannattaa ottaa. Jokainen askel on merkityksellinen myös painonhallinnan kannalta.</a:t>
            </a:r>
          </a:p>
        </p:txBody>
      </p:sp>
      <p:sp>
        <p:nvSpPr>
          <p:cNvPr id="4" name="Dian numeron paikkamerkki 3"/>
          <p:cNvSpPr>
            <a:spLocks noGrp="1"/>
          </p:cNvSpPr>
          <p:nvPr>
            <p:ph type="sldNum" sz="quarter" idx="10"/>
          </p:nvPr>
        </p:nvSpPr>
        <p:spPr/>
        <p:txBody>
          <a:bodyPr/>
          <a:lstStyle/>
          <a:p>
            <a:fld id="{D1C88C55-4EFF-ED48-AF64-CA51B1DA40CD}" type="slidenum">
              <a:rPr lang="sv-SE" smtClean="0"/>
              <a:t>14</a:t>
            </a:fld>
            <a:endParaRPr lang="sv-SE"/>
          </a:p>
        </p:txBody>
      </p:sp>
    </p:spTree>
    <p:extLst>
      <p:ext uri="{BB962C8B-B14F-4D97-AF65-F5344CB8AC3E}">
        <p14:creationId xmlns:p14="http://schemas.microsoft.com/office/powerpoint/2010/main" val="278154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voi esitellä Sydänliiton tuottamia helppoja jumppaliikkeitä. Liikkeet on lyhyissä videoissa. Linkki kannatta avata ja kertoa yleisölle videoiden tarkka sijaintipaikka netissä.</a:t>
            </a:r>
          </a:p>
        </p:txBody>
      </p:sp>
      <p:sp>
        <p:nvSpPr>
          <p:cNvPr id="4" name="Dian numeron paikkamerkki 3"/>
          <p:cNvSpPr>
            <a:spLocks noGrp="1"/>
          </p:cNvSpPr>
          <p:nvPr>
            <p:ph type="sldNum" sz="quarter" idx="10"/>
          </p:nvPr>
        </p:nvSpPr>
        <p:spPr/>
        <p:txBody>
          <a:bodyPr/>
          <a:lstStyle/>
          <a:p>
            <a:fld id="{D1C88C55-4EFF-ED48-AF64-CA51B1DA40CD}" type="slidenum">
              <a:rPr lang="sv-SE" smtClean="0"/>
              <a:t>15</a:t>
            </a:fld>
            <a:endParaRPr lang="sv-SE"/>
          </a:p>
        </p:txBody>
      </p:sp>
    </p:spTree>
    <p:extLst>
      <p:ext uri="{BB962C8B-B14F-4D97-AF65-F5344CB8AC3E}">
        <p14:creationId xmlns:p14="http://schemas.microsoft.com/office/powerpoint/2010/main" val="164147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Valtimoterveyden kannalta joitain terveysvaikutuksia. Lähde: SITRA</a:t>
            </a:r>
          </a:p>
        </p:txBody>
      </p:sp>
      <p:sp>
        <p:nvSpPr>
          <p:cNvPr id="4" name="Dian numeron paikkamerkki 3"/>
          <p:cNvSpPr>
            <a:spLocks noGrp="1"/>
          </p:cNvSpPr>
          <p:nvPr>
            <p:ph type="sldNum" sz="quarter" idx="10"/>
          </p:nvPr>
        </p:nvSpPr>
        <p:spPr/>
        <p:txBody>
          <a:bodyPr/>
          <a:lstStyle/>
          <a:p>
            <a:fld id="{D1C88C55-4EFF-ED48-AF64-CA51B1DA40CD}" type="slidenum">
              <a:rPr lang="sv-SE" smtClean="0"/>
              <a:t>16</a:t>
            </a:fld>
            <a:endParaRPr lang="sv-SE"/>
          </a:p>
        </p:txBody>
      </p:sp>
    </p:spTree>
    <p:extLst>
      <p:ext uri="{BB962C8B-B14F-4D97-AF65-F5344CB8AC3E}">
        <p14:creationId xmlns:p14="http://schemas.microsoft.com/office/powerpoint/2010/main" val="269932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Lähde:SITRA</a:t>
            </a:r>
            <a:endParaRPr lang="fi-FI" dirty="0"/>
          </a:p>
          <a:p>
            <a:r>
              <a:rPr lang="fi-FI" dirty="0"/>
              <a:t>Mikä on sinun lempipaikkasi-mielikuvaharjoitukselle on hyvä paikka tässä. Kuulijat voivat sulkea silmänsä ja viipyä hetken mielipaikassaan luonnossa. Jos aikaa, niin mielipaikan voi kertoa toiselle kuulijalle tai tehdä vaikka kierros, jolloin kaikki kertovat vuorotelleen. Jos pieni yleisö, voivat kuulijat vuorotellen kertoa omasta mielipaikasta luonnossa ja muut samalla pitävät silmät kiinni ja ” näkevät” tuon paikan.</a:t>
            </a:r>
          </a:p>
        </p:txBody>
      </p:sp>
      <p:sp>
        <p:nvSpPr>
          <p:cNvPr id="4" name="Dian numeron paikkamerkki 3"/>
          <p:cNvSpPr>
            <a:spLocks noGrp="1"/>
          </p:cNvSpPr>
          <p:nvPr>
            <p:ph type="sldNum" sz="quarter" idx="10"/>
          </p:nvPr>
        </p:nvSpPr>
        <p:spPr/>
        <p:txBody>
          <a:bodyPr/>
          <a:lstStyle/>
          <a:p>
            <a:fld id="{D1C88C55-4EFF-ED48-AF64-CA51B1DA40CD}" type="slidenum">
              <a:rPr lang="sv-SE" smtClean="0"/>
              <a:t>17</a:t>
            </a:fld>
            <a:endParaRPr lang="sv-SE"/>
          </a:p>
        </p:txBody>
      </p:sp>
    </p:spTree>
    <p:extLst>
      <p:ext uri="{BB962C8B-B14F-4D97-AF65-F5344CB8AC3E}">
        <p14:creationId xmlns:p14="http://schemas.microsoft.com/office/powerpoint/2010/main" val="30170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Lähteet:</a:t>
            </a:r>
          </a:p>
          <a:p>
            <a:r>
              <a:rPr lang="fi-FI" dirty="0"/>
              <a:t>Härmä Mikko, Sallinen Mikael. Hyvä uni – hyvä työ, Helsinki: Työterveyslaitos, 2004.</a:t>
            </a:r>
          </a:p>
          <a:p>
            <a:r>
              <a:rPr lang="fi-FI" dirty="0"/>
              <a:t>Kukkonen-Harjula Katriina, Härmä Mikko. Kohentaako liikunta unta? Työterveyslääkäri 2009; (4) 71 – 74</a:t>
            </a:r>
          </a:p>
          <a:p>
            <a:r>
              <a:rPr lang="fi-FI" dirty="0"/>
              <a:t>Partinen Markku, Huovinen Maarit. Terve uni. Vantaa: WSOY, 2007</a:t>
            </a:r>
          </a:p>
          <a:p>
            <a:r>
              <a:rPr lang="fi-FI" dirty="0"/>
              <a:t> Soinila Seppo. Ajattele aivojasi. </a:t>
            </a:r>
            <a:r>
              <a:rPr lang="fi-FI" dirty="0" err="1"/>
              <a:t>Hki</a:t>
            </a:r>
            <a:r>
              <a:rPr lang="fi-FI" dirty="0"/>
              <a:t>: Duodecim, 2003</a:t>
            </a:r>
          </a:p>
          <a:p>
            <a:r>
              <a:rPr lang="fi-FI" dirty="0"/>
              <a:t>Ylioppilaiden terveydenhoitosäätiön oppaita 3: Hyvän unen lyhyt oppimäärä, 2009</a:t>
            </a:r>
          </a:p>
        </p:txBody>
      </p:sp>
      <p:sp>
        <p:nvSpPr>
          <p:cNvPr id="4" name="Dian numeron paikkamerkki 3"/>
          <p:cNvSpPr>
            <a:spLocks noGrp="1"/>
          </p:cNvSpPr>
          <p:nvPr>
            <p:ph type="sldNum" sz="quarter" idx="10"/>
          </p:nvPr>
        </p:nvSpPr>
        <p:spPr/>
        <p:txBody>
          <a:bodyPr/>
          <a:lstStyle/>
          <a:p>
            <a:fld id="{D1C88C55-4EFF-ED48-AF64-CA51B1DA40CD}" type="slidenum">
              <a:rPr lang="sv-SE" smtClean="0"/>
              <a:t>18</a:t>
            </a:fld>
            <a:endParaRPr lang="sv-SE"/>
          </a:p>
        </p:txBody>
      </p:sp>
    </p:spTree>
    <p:extLst>
      <p:ext uri="{BB962C8B-B14F-4D97-AF65-F5344CB8AC3E}">
        <p14:creationId xmlns:p14="http://schemas.microsoft.com/office/powerpoint/2010/main" val="1478206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Lähteet:</a:t>
            </a:r>
          </a:p>
          <a:p>
            <a:r>
              <a:rPr lang="fi-FI" dirty="0"/>
              <a:t>Härmä Mikko, Sallinen Mikael. Hyvä uni – hyvä työ, Helsinki: Työterveyslaitos, 2004.</a:t>
            </a:r>
          </a:p>
          <a:p>
            <a:r>
              <a:rPr lang="fi-FI" dirty="0"/>
              <a:t>Kukkonen-Harjula Katriina, Härmä Mikko. Kohentaako liikunta unta? Työterveyslääkäri 2009; (4) 71 – 74</a:t>
            </a:r>
          </a:p>
          <a:p>
            <a:r>
              <a:rPr lang="fi-FI" dirty="0"/>
              <a:t>Partinen Markku, Huovinen Maarit. Terve uni. Vantaa: WSOY, 2007</a:t>
            </a:r>
          </a:p>
          <a:p>
            <a:r>
              <a:rPr lang="fi-FI" dirty="0"/>
              <a:t> Soinila Seppo. Ajattele aivojasi. </a:t>
            </a:r>
            <a:r>
              <a:rPr lang="fi-FI" dirty="0" err="1"/>
              <a:t>Hki</a:t>
            </a:r>
            <a:r>
              <a:rPr lang="fi-FI" dirty="0"/>
              <a:t>: Duodecim, 2003</a:t>
            </a:r>
          </a:p>
          <a:p>
            <a:r>
              <a:rPr lang="fi-FI" dirty="0"/>
              <a:t>Ylioppilaiden terveydenhoitosäätiön oppaita 3: Hyvän unen lyhyt oppimäärä, 2009</a:t>
            </a:r>
          </a:p>
        </p:txBody>
      </p:sp>
      <p:sp>
        <p:nvSpPr>
          <p:cNvPr id="4" name="Dian numeron paikkamerkki 3"/>
          <p:cNvSpPr>
            <a:spLocks noGrp="1"/>
          </p:cNvSpPr>
          <p:nvPr>
            <p:ph type="sldNum" sz="quarter" idx="10"/>
          </p:nvPr>
        </p:nvSpPr>
        <p:spPr/>
        <p:txBody>
          <a:bodyPr/>
          <a:lstStyle/>
          <a:p>
            <a:fld id="{731A2713-5846-481D-9AF5-250250F01CE7}" type="slidenum">
              <a:rPr lang="fi-FI" smtClean="0"/>
              <a:t>19</a:t>
            </a:fld>
            <a:endParaRPr lang="fi-FI"/>
          </a:p>
        </p:txBody>
      </p:sp>
    </p:spTree>
    <p:extLst>
      <p:ext uri="{BB962C8B-B14F-4D97-AF65-F5344CB8AC3E}">
        <p14:creationId xmlns:p14="http://schemas.microsoft.com/office/powerpoint/2010/main" val="2338556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Lähteet:</a:t>
            </a:r>
          </a:p>
          <a:p>
            <a:r>
              <a:rPr lang="fi-FI" dirty="0"/>
              <a:t>Härmä Mikko, Sallinen Mikael. Hyvä uni – hyvä työ, Helsinki: Työterveyslaitos, 2004.</a:t>
            </a:r>
          </a:p>
          <a:p>
            <a:r>
              <a:rPr lang="fi-FI" dirty="0"/>
              <a:t>Kukkonen-Harjula Katriina, Härmä Mikko. Kohentaako liikunta unta? Työterveyslääkäri 2009; (4) 71 – 74</a:t>
            </a:r>
          </a:p>
          <a:p>
            <a:r>
              <a:rPr lang="fi-FI" dirty="0"/>
              <a:t>Partinen Markku, Huovinen Maarit. Terve uni. Vantaa: WSOY, 2007</a:t>
            </a:r>
          </a:p>
          <a:p>
            <a:r>
              <a:rPr lang="fi-FI" dirty="0"/>
              <a:t> Soinila Seppo. Ajattele aivojasi. </a:t>
            </a:r>
            <a:r>
              <a:rPr lang="fi-FI" dirty="0" err="1"/>
              <a:t>Hki</a:t>
            </a:r>
            <a:r>
              <a:rPr lang="fi-FI" dirty="0"/>
              <a:t>: Duodecim, 2003</a:t>
            </a:r>
          </a:p>
          <a:p>
            <a:r>
              <a:rPr lang="fi-FI"/>
              <a:t>Ylioppilaiden terveydenhoitosäätiön oppaita 3: Hyvän unen lyhyt oppimäärä, 2009</a:t>
            </a:r>
          </a:p>
        </p:txBody>
      </p:sp>
      <p:sp>
        <p:nvSpPr>
          <p:cNvPr id="4" name="Dian numeron paikkamerkki 3"/>
          <p:cNvSpPr>
            <a:spLocks noGrp="1"/>
          </p:cNvSpPr>
          <p:nvPr>
            <p:ph type="sldNum" sz="quarter" idx="10"/>
          </p:nvPr>
        </p:nvSpPr>
        <p:spPr/>
        <p:txBody>
          <a:bodyPr/>
          <a:lstStyle/>
          <a:p>
            <a:fld id="{731A2713-5846-481D-9AF5-250250F01CE7}" type="slidenum">
              <a:rPr lang="fi-FI" smtClean="0"/>
              <a:t>20</a:t>
            </a:fld>
            <a:endParaRPr lang="fi-FI"/>
          </a:p>
        </p:txBody>
      </p:sp>
    </p:spTree>
    <p:extLst>
      <p:ext uri="{BB962C8B-B14F-4D97-AF65-F5344CB8AC3E}">
        <p14:creationId xmlns:p14="http://schemas.microsoft.com/office/powerpoint/2010/main" val="262185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Tämä dia korostaa liikunnan monipuolisia hyötyjä ikääntyvälle. Lähde: Ikäinstituutin nettisivut</a:t>
            </a:r>
          </a:p>
        </p:txBody>
      </p:sp>
      <p:sp>
        <p:nvSpPr>
          <p:cNvPr id="4" name="Dian numeron paikkamerkki 3"/>
          <p:cNvSpPr>
            <a:spLocks noGrp="1"/>
          </p:cNvSpPr>
          <p:nvPr>
            <p:ph type="sldNum" sz="quarter" idx="10"/>
          </p:nvPr>
        </p:nvSpPr>
        <p:spPr/>
        <p:txBody>
          <a:bodyPr/>
          <a:lstStyle/>
          <a:p>
            <a:fld id="{D1C88C55-4EFF-ED48-AF64-CA51B1DA40CD}" type="slidenum">
              <a:rPr lang="sv-SE" smtClean="0"/>
              <a:t>2</a:t>
            </a:fld>
            <a:endParaRPr lang="sv-SE"/>
          </a:p>
        </p:txBody>
      </p:sp>
    </p:spTree>
    <p:extLst>
      <p:ext uri="{BB962C8B-B14F-4D97-AF65-F5344CB8AC3E}">
        <p14:creationId xmlns:p14="http://schemas.microsoft.com/office/powerpoint/2010/main" val="59977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Pääasiassa keskeisiä hyötyjä valtimoterveyden kannalta. Lisäksi luustovaikutukset.</a:t>
            </a:r>
          </a:p>
        </p:txBody>
      </p:sp>
      <p:sp>
        <p:nvSpPr>
          <p:cNvPr id="4" name="Dian numeron paikkamerkki 3"/>
          <p:cNvSpPr>
            <a:spLocks noGrp="1"/>
          </p:cNvSpPr>
          <p:nvPr>
            <p:ph type="sldNum" sz="quarter" idx="10"/>
          </p:nvPr>
        </p:nvSpPr>
        <p:spPr/>
        <p:txBody>
          <a:bodyPr/>
          <a:lstStyle/>
          <a:p>
            <a:fld id="{D1C88C55-4EFF-ED48-AF64-CA51B1DA40CD}" type="slidenum">
              <a:rPr lang="sv-SE" smtClean="0"/>
              <a:t>3</a:t>
            </a:fld>
            <a:endParaRPr lang="sv-SE"/>
          </a:p>
        </p:txBody>
      </p:sp>
    </p:spTree>
    <p:extLst>
      <p:ext uri="{BB962C8B-B14F-4D97-AF65-F5344CB8AC3E}">
        <p14:creationId xmlns:p14="http://schemas.microsoft.com/office/powerpoint/2010/main" val="241223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Kuvissa esimerkkejä liikuntamuodoista. Ratkaisevaa on, että ihminen löytää itselleen mieluisan liikuntamuodon ja omaan arkeen sopuivat liikuntahetket. Näin syntyy mahdollisuus säännölliseen liikuntaan. Tässä kohtaa voi nostaa kuulijoiden ajatuksiin tai keskusteluun esim. pariporinana ajatuksen Mistä liikunnasta itse pitää.</a:t>
            </a:r>
          </a:p>
        </p:txBody>
      </p:sp>
      <p:sp>
        <p:nvSpPr>
          <p:cNvPr id="4" name="Dian numeron paikkamerkki 3"/>
          <p:cNvSpPr>
            <a:spLocks noGrp="1"/>
          </p:cNvSpPr>
          <p:nvPr>
            <p:ph type="sldNum" sz="quarter" idx="10"/>
          </p:nvPr>
        </p:nvSpPr>
        <p:spPr/>
        <p:txBody>
          <a:bodyPr/>
          <a:lstStyle/>
          <a:p>
            <a:fld id="{731A2713-5846-481D-9AF5-250250F01CE7}" type="slidenum">
              <a:rPr lang="fi-FI" smtClean="0"/>
              <a:t>6</a:t>
            </a:fld>
            <a:endParaRPr lang="fi-FI"/>
          </a:p>
        </p:txBody>
      </p:sp>
    </p:spTree>
    <p:extLst>
      <p:ext uri="{BB962C8B-B14F-4D97-AF65-F5344CB8AC3E}">
        <p14:creationId xmlns:p14="http://schemas.microsoft.com/office/powerpoint/2010/main" val="83490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Lisää esimerkkejä erilaisista liikuntamuodoista. Liikuntamuotoja on runsaasti ja kannattaa etsiä ja löytää itselle sopiva ja mieluinen.</a:t>
            </a:r>
          </a:p>
        </p:txBody>
      </p:sp>
      <p:sp>
        <p:nvSpPr>
          <p:cNvPr id="4" name="Dian numeron paikkamerkki 3"/>
          <p:cNvSpPr>
            <a:spLocks noGrp="1"/>
          </p:cNvSpPr>
          <p:nvPr>
            <p:ph type="sldNum" sz="quarter" idx="10"/>
          </p:nvPr>
        </p:nvSpPr>
        <p:spPr/>
        <p:txBody>
          <a:bodyPr/>
          <a:lstStyle/>
          <a:p>
            <a:fld id="{731A2713-5846-481D-9AF5-250250F01CE7}" type="slidenum">
              <a:rPr lang="fi-FI" smtClean="0"/>
              <a:t>7</a:t>
            </a:fld>
            <a:endParaRPr lang="fi-FI"/>
          </a:p>
        </p:txBody>
      </p:sp>
    </p:spTree>
    <p:extLst>
      <p:ext uri="{BB962C8B-B14F-4D97-AF65-F5344CB8AC3E}">
        <p14:creationId xmlns:p14="http://schemas.microsoft.com/office/powerpoint/2010/main" val="366740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Esimerkkejä rasittavammasta liikuntamuodoista. Nämä ovat hyviä vaihtoehtoja, mutta ei ole välttämätöntä, että liikkuu rasittavasti. Kohtuullisuus riittää. Mistä liikuntamuodosta kuulija pitää? </a:t>
            </a:r>
          </a:p>
        </p:txBody>
      </p:sp>
      <p:sp>
        <p:nvSpPr>
          <p:cNvPr id="4" name="Dian numeron paikkamerkki 3"/>
          <p:cNvSpPr>
            <a:spLocks noGrp="1"/>
          </p:cNvSpPr>
          <p:nvPr>
            <p:ph type="sldNum" sz="quarter" idx="10"/>
          </p:nvPr>
        </p:nvSpPr>
        <p:spPr/>
        <p:txBody>
          <a:bodyPr/>
          <a:lstStyle/>
          <a:p>
            <a:fld id="{731A2713-5846-481D-9AF5-250250F01CE7}" type="slidenum">
              <a:rPr lang="fi-FI" smtClean="0"/>
              <a:t>8</a:t>
            </a:fld>
            <a:endParaRPr lang="fi-FI"/>
          </a:p>
        </p:txBody>
      </p:sp>
    </p:spTree>
    <p:extLst>
      <p:ext uri="{BB962C8B-B14F-4D97-AF65-F5344CB8AC3E}">
        <p14:creationId xmlns:p14="http://schemas.microsoft.com/office/powerpoint/2010/main" val="228197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Lihasvoiman, tasapainon ja notkeuden harjoittaminen on erityisen tärkeää ikääntyville. Kannattaa innostaa kokeilemaan ja huomaamaan hyvät vaikutukset arjessa.</a:t>
            </a:r>
          </a:p>
        </p:txBody>
      </p:sp>
      <p:sp>
        <p:nvSpPr>
          <p:cNvPr id="4" name="Dian numeron paikkamerkki 3"/>
          <p:cNvSpPr>
            <a:spLocks noGrp="1"/>
          </p:cNvSpPr>
          <p:nvPr>
            <p:ph type="sldNum" sz="quarter" idx="10"/>
          </p:nvPr>
        </p:nvSpPr>
        <p:spPr/>
        <p:txBody>
          <a:bodyPr/>
          <a:lstStyle/>
          <a:p>
            <a:fld id="{731A2713-5846-481D-9AF5-250250F01CE7}" type="slidenum">
              <a:rPr lang="fi-FI" smtClean="0"/>
              <a:t>9</a:t>
            </a:fld>
            <a:endParaRPr lang="fi-FI"/>
          </a:p>
        </p:txBody>
      </p:sp>
    </p:spTree>
    <p:extLst>
      <p:ext uri="{BB962C8B-B14F-4D97-AF65-F5344CB8AC3E}">
        <p14:creationId xmlns:p14="http://schemas.microsoft.com/office/powerpoint/2010/main" val="22146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Lihasvoima  on todella tärkeää ikääntyville.  Koskaan ei ole liian myöhäistä aloittaa lihasvoiman harjoittamista. Jopa yli 90 –vuotiaat saavat hyviä tuloksia aikaiseksi. Rohkeasti vaan kokeilemaan.</a:t>
            </a:r>
          </a:p>
        </p:txBody>
      </p:sp>
      <p:sp>
        <p:nvSpPr>
          <p:cNvPr id="4" name="Dian numeron paikkamerkki 3"/>
          <p:cNvSpPr>
            <a:spLocks noGrp="1"/>
          </p:cNvSpPr>
          <p:nvPr>
            <p:ph type="sldNum" sz="quarter" idx="10"/>
          </p:nvPr>
        </p:nvSpPr>
        <p:spPr/>
        <p:txBody>
          <a:bodyPr/>
          <a:lstStyle/>
          <a:p>
            <a:fld id="{D1C88C55-4EFF-ED48-AF64-CA51B1DA40CD}" type="slidenum">
              <a:rPr lang="sv-SE" smtClean="0"/>
              <a:t>10</a:t>
            </a:fld>
            <a:endParaRPr lang="sv-SE"/>
          </a:p>
        </p:txBody>
      </p:sp>
    </p:spTree>
    <p:extLst>
      <p:ext uri="{BB962C8B-B14F-4D97-AF65-F5344CB8AC3E}">
        <p14:creationId xmlns:p14="http://schemas.microsoft.com/office/powerpoint/2010/main" val="60231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Keskeinen asia ikääntyville.  Sopii hyvin lihasvoimaharjoittelun kanssa samalla kertaa harjoitettavaksi.</a:t>
            </a:r>
          </a:p>
        </p:txBody>
      </p:sp>
      <p:sp>
        <p:nvSpPr>
          <p:cNvPr id="4" name="Dian numeron paikkamerkki 3"/>
          <p:cNvSpPr>
            <a:spLocks noGrp="1"/>
          </p:cNvSpPr>
          <p:nvPr>
            <p:ph type="sldNum" sz="quarter" idx="10"/>
          </p:nvPr>
        </p:nvSpPr>
        <p:spPr/>
        <p:txBody>
          <a:bodyPr/>
          <a:lstStyle/>
          <a:p>
            <a:fld id="{D1C88C55-4EFF-ED48-AF64-CA51B1DA40CD}" type="slidenum">
              <a:rPr lang="sv-SE" smtClean="0"/>
              <a:t>12</a:t>
            </a:fld>
            <a:endParaRPr lang="sv-SE"/>
          </a:p>
        </p:txBody>
      </p:sp>
    </p:spTree>
    <p:extLst>
      <p:ext uri="{BB962C8B-B14F-4D97-AF65-F5344CB8AC3E}">
        <p14:creationId xmlns:p14="http://schemas.microsoft.com/office/powerpoint/2010/main" val="3676539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rgbClr val="FFE4D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0" y="1988840"/>
            <a:ext cx="4572000" cy="2499360"/>
          </a:xfrm>
          <a:prstGeom prst="rect">
            <a:avLst/>
          </a:prstGeom>
        </p:spPr>
      </p:pic>
    </p:spTree>
    <p:extLst>
      <p:ext uri="{BB962C8B-B14F-4D97-AF65-F5344CB8AC3E}">
        <p14:creationId xmlns:p14="http://schemas.microsoft.com/office/powerpoint/2010/main" val="52253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teksti + 1/3 kuva + 1/3 tekst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15" name="Text Placeholder 20"/>
          <p:cNvSpPr>
            <a:spLocks noGrp="1"/>
          </p:cNvSpPr>
          <p:nvPr>
            <p:ph type="body" sz="quarter" idx="14"/>
          </p:nvPr>
        </p:nvSpPr>
        <p:spPr>
          <a:xfrm>
            <a:off x="625499" y="909135"/>
            <a:ext cx="2506342" cy="4315135"/>
          </a:xfrm>
          <a:prstGeom prst="rect">
            <a:avLst/>
          </a:prstGeom>
        </p:spPr>
        <p:txBody>
          <a:bodyPr/>
          <a:lstStyle>
            <a:lvl1pPr>
              <a:defRPr sz="1200"/>
            </a:lvl1pPr>
          </a:lstStyle>
          <a:p>
            <a:pPr lvl="0"/>
            <a:r>
              <a:rPr lang="fi-FI" noProof="0"/>
              <a:t>Muokkaa tekstin perustyylejä</a:t>
            </a:r>
          </a:p>
        </p:txBody>
      </p:sp>
      <p:sp>
        <p:nvSpPr>
          <p:cNvPr id="17" name="Text Placeholder 20"/>
          <p:cNvSpPr>
            <a:spLocks noGrp="1"/>
          </p:cNvSpPr>
          <p:nvPr>
            <p:ph type="body" sz="quarter" idx="16"/>
          </p:nvPr>
        </p:nvSpPr>
        <p:spPr>
          <a:xfrm>
            <a:off x="6012160" y="909111"/>
            <a:ext cx="2523764" cy="4315150"/>
          </a:xfrm>
          <a:prstGeom prst="rect">
            <a:avLst/>
          </a:prstGeom>
        </p:spPr>
        <p:txBody>
          <a:bodyPr/>
          <a:lstStyle>
            <a:lvl1pPr>
              <a:defRPr sz="1200"/>
            </a:lvl1pPr>
          </a:lstStyle>
          <a:p>
            <a:pPr lvl="0"/>
            <a:r>
              <a:rPr lang="fi-FI" noProof="0"/>
              <a:t>Muokkaa tekstin perustyylejä</a:t>
            </a:r>
          </a:p>
        </p:txBody>
      </p:sp>
      <p:sp>
        <p:nvSpPr>
          <p:cNvPr id="19" name="Content Placeholder 18"/>
          <p:cNvSpPr>
            <a:spLocks noGrp="1"/>
          </p:cNvSpPr>
          <p:nvPr>
            <p:ph sz="quarter" idx="17"/>
          </p:nvPr>
        </p:nvSpPr>
        <p:spPr>
          <a:xfrm>
            <a:off x="3275856" y="908720"/>
            <a:ext cx="2592288" cy="4315551"/>
          </a:xfrm>
        </p:spPr>
        <p:txBody>
          <a:bodyPr/>
          <a:lstStyle/>
          <a:p>
            <a:pPr lvl="0"/>
            <a:r>
              <a:rPr lang="fi-FI" noProof="0"/>
              <a:t>Muokkaa tekstin perustyylejä</a:t>
            </a:r>
          </a:p>
        </p:txBody>
      </p:sp>
    </p:spTree>
    <p:extLst>
      <p:ext uri="{BB962C8B-B14F-4D97-AF65-F5344CB8AC3E}">
        <p14:creationId xmlns:p14="http://schemas.microsoft.com/office/powerpoint/2010/main" val="126550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laatikkot + kuva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18" name="Text Placeholder 28"/>
          <p:cNvSpPr>
            <a:spLocks noGrp="1"/>
          </p:cNvSpPr>
          <p:nvPr>
            <p:ph type="body" sz="quarter" idx="13"/>
          </p:nvPr>
        </p:nvSpPr>
        <p:spPr>
          <a:xfrm>
            <a:off x="616372" y="548680"/>
            <a:ext cx="2157619" cy="1917846"/>
          </a:xfrm>
          <a:prstGeom prst="rect">
            <a:avLst/>
          </a:prstGeom>
          <a:solidFill>
            <a:schemeClr val="bg1">
              <a:lumMod val="95000"/>
            </a:schemeClr>
          </a:solidFill>
        </p:spPr>
        <p:txBody>
          <a:bodyPr lIns="180000" tIns="180000" rIns="180000" bIns="180000"/>
          <a:lstStyle>
            <a:lvl1pPr algn="l">
              <a:defRPr sz="1000"/>
            </a:lvl1pPr>
          </a:lstStyle>
          <a:p>
            <a:pPr lvl="0"/>
            <a:r>
              <a:rPr lang="fi-FI" noProof="0"/>
              <a:t>Muokkaa tekstin perustyylejä</a:t>
            </a:r>
          </a:p>
        </p:txBody>
      </p:sp>
      <p:sp>
        <p:nvSpPr>
          <p:cNvPr id="25" name="Text Placeholder 43"/>
          <p:cNvSpPr>
            <a:spLocks noGrp="1"/>
          </p:cNvSpPr>
          <p:nvPr>
            <p:ph type="body" sz="quarter" idx="17" hasCustomPrompt="1"/>
          </p:nvPr>
        </p:nvSpPr>
        <p:spPr>
          <a:xfrm>
            <a:off x="3133593" y="5301208"/>
            <a:ext cx="2876823" cy="284334"/>
          </a:xfrm>
          <a:prstGeom prst="rect">
            <a:avLst/>
          </a:prstGeom>
        </p:spPr>
        <p:txBody>
          <a:bodyPr/>
          <a:lstStyle>
            <a:lvl1pPr algn="ctr">
              <a:defRPr sz="800" baseline="0"/>
            </a:lvl1pPr>
          </a:lstStyle>
          <a:p>
            <a:pPr lvl="0"/>
            <a:r>
              <a:rPr lang="fi-FI" noProof="0" dirty="0"/>
              <a:t>Lähde, </a:t>
            </a:r>
            <a:r>
              <a:rPr lang="fi-FI" noProof="0" dirty="0" err="1"/>
              <a:t>Dolor</a:t>
            </a:r>
            <a:r>
              <a:rPr lang="fi-FI" noProof="0" dirty="0"/>
              <a:t> </a:t>
            </a:r>
            <a:r>
              <a:rPr lang="fi-FI" noProof="0" dirty="0" err="1"/>
              <a:t>lorem</a:t>
            </a:r>
            <a:r>
              <a:rPr lang="fi-FI" noProof="0" dirty="0"/>
              <a:t> </a:t>
            </a:r>
            <a:r>
              <a:rPr lang="fi-FI" noProof="0" dirty="0" err="1"/>
              <a:t>ipsum</a:t>
            </a:r>
            <a:endParaRPr lang="fi-FI" noProof="0" dirty="0"/>
          </a:p>
        </p:txBody>
      </p:sp>
      <p:sp>
        <p:nvSpPr>
          <p:cNvPr id="27" name="Content Placeholder 26"/>
          <p:cNvSpPr>
            <a:spLocks noGrp="1"/>
          </p:cNvSpPr>
          <p:nvPr>
            <p:ph sz="quarter" idx="18"/>
          </p:nvPr>
        </p:nvSpPr>
        <p:spPr>
          <a:xfrm>
            <a:off x="3852378" y="908720"/>
            <a:ext cx="1437101" cy="3960440"/>
          </a:xfrm>
        </p:spPr>
        <p:txBody>
          <a:bodyPr/>
          <a:lstStyle/>
          <a:p>
            <a:pPr lvl="0"/>
            <a:r>
              <a:rPr lang="fi-FI" noProof="0"/>
              <a:t>Muokkaa tekstin perustyylejä</a:t>
            </a:r>
          </a:p>
        </p:txBody>
      </p:sp>
      <p:sp>
        <p:nvSpPr>
          <p:cNvPr id="26" name="Text Placeholder 28"/>
          <p:cNvSpPr>
            <a:spLocks noGrp="1"/>
          </p:cNvSpPr>
          <p:nvPr>
            <p:ph type="body" sz="quarter" idx="19"/>
          </p:nvPr>
        </p:nvSpPr>
        <p:spPr>
          <a:xfrm>
            <a:off x="616372" y="3432343"/>
            <a:ext cx="2157619" cy="1914503"/>
          </a:xfrm>
          <a:prstGeom prst="rect">
            <a:avLst/>
          </a:prstGeom>
          <a:solidFill>
            <a:schemeClr val="bg1">
              <a:lumMod val="95000"/>
            </a:schemeClr>
          </a:solidFill>
        </p:spPr>
        <p:txBody>
          <a:bodyPr lIns="180000" tIns="180000" rIns="180000" bIns="180000"/>
          <a:lstStyle>
            <a:lvl1pPr algn="l">
              <a:defRPr sz="1000"/>
            </a:lvl1pPr>
          </a:lstStyle>
          <a:p>
            <a:pPr lvl="0"/>
            <a:r>
              <a:rPr lang="fi-FI" noProof="0"/>
              <a:t>Muokkaa tekstin perustyylejä</a:t>
            </a:r>
          </a:p>
        </p:txBody>
      </p:sp>
      <p:sp>
        <p:nvSpPr>
          <p:cNvPr id="28" name="Text Placeholder 28"/>
          <p:cNvSpPr>
            <a:spLocks noGrp="1"/>
          </p:cNvSpPr>
          <p:nvPr>
            <p:ph type="body" sz="quarter" idx="20"/>
          </p:nvPr>
        </p:nvSpPr>
        <p:spPr>
          <a:xfrm>
            <a:off x="6375615" y="548680"/>
            <a:ext cx="2157198" cy="1900944"/>
          </a:xfrm>
          <a:prstGeom prst="rect">
            <a:avLst/>
          </a:prstGeom>
          <a:solidFill>
            <a:schemeClr val="bg1">
              <a:lumMod val="95000"/>
            </a:schemeClr>
          </a:solidFill>
        </p:spPr>
        <p:txBody>
          <a:bodyPr lIns="180000" tIns="180000" rIns="180000" bIns="180000"/>
          <a:lstStyle>
            <a:lvl1pPr algn="l">
              <a:defRPr sz="1000"/>
            </a:lvl1pPr>
          </a:lstStyle>
          <a:p>
            <a:pPr lvl="0"/>
            <a:r>
              <a:rPr lang="fi-FI" noProof="0"/>
              <a:t>Muokkaa tekstin perustyylejä</a:t>
            </a:r>
          </a:p>
        </p:txBody>
      </p:sp>
      <p:sp>
        <p:nvSpPr>
          <p:cNvPr id="29" name="Text Placeholder 28"/>
          <p:cNvSpPr>
            <a:spLocks noGrp="1"/>
          </p:cNvSpPr>
          <p:nvPr>
            <p:ph type="body" sz="quarter" idx="21"/>
          </p:nvPr>
        </p:nvSpPr>
        <p:spPr>
          <a:xfrm>
            <a:off x="6370018" y="3432342"/>
            <a:ext cx="2157198" cy="1917846"/>
          </a:xfrm>
          <a:prstGeom prst="rect">
            <a:avLst/>
          </a:prstGeom>
          <a:solidFill>
            <a:schemeClr val="bg1">
              <a:lumMod val="95000"/>
            </a:schemeClr>
          </a:solidFill>
        </p:spPr>
        <p:txBody>
          <a:bodyPr lIns="180000" tIns="180000" rIns="180000" bIns="180000"/>
          <a:lstStyle>
            <a:lvl1pPr algn="l">
              <a:defRPr sz="1000"/>
            </a:lvl1pPr>
          </a:lstStyle>
          <a:p>
            <a:pPr lvl="0"/>
            <a:r>
              <a:rPr lang="fi-FI" noProof="0"/>
              <a:t>Muokkaa tekstin perustyylejä</a:t>
            </a:r>
          </a:p>
        </p:txBody>
      </p:sp>
      <p:cxnSp>
        <p:nvCxnSpPr>
          <p:cNvPr id="5" name="Suora nuoliyhdysviiva 4"/>
          <p:cNvCxnSpPr/>
          <p:nvPr userDrawn="1"/>
        </p:nvCxnSpPr>
        <p:spPr>
          <a:xfrm flipH="1" flipV="1">
            <a:off x="2917827" y="1475332"/>
            <a:ext cx="866187" cy="9589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uora nuoliyhdysviiva 30"/>
          <p:cNvCxnSpPr/>
          <p:nvPr userDrawn="1"/>
        </p:nvCxnSpPr>
        <p:spPr>
          <a:xfrm flipH="1">
            <a:off x="2917827" y="3425667"/>
            <a:ext cx="866187" cy="962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uora nuoliyhdysviiva 35"/>
          <p:cNvCxnSpPr/>
          <p:nvPr userDrawn="1"/>
        </p:nvCxnSpPr>
        <p:spPr>
          <a:xfrm flipV="1">
            <a:off x="5364200" y="1472931"/>
            <a:ext cx="861973" cy="9522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uora nuoliyhdysviiva 38"/>
          <p:cNvCxnSpPr/>
          <p:nvPr userDrawn="1"/>
        </p:nvCxnSpPr>
        <p:spPr>
          <a:xfrm>
            <a:off x="5364200" y="3425655"/>
            <a:ext cx="861973" cy="962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96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kolumnia viivall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7" name="Text Placeholder 20"/>
          <p:cNvSpPr>
            <a:spLocks noGrp="1"/>
          </p:cNvSpPr>
          <p:nvPr>
            <p:ph type="body" sz="quarter" idx="17"/>
          </p:nvPr>
        </p:nvSpPr>
        <p:spPr>
          <a:xfrm>
            <a:off x="622384" y="908720"/>
            <a:ext cx="3595609" cy="5040559"/>
          </a:xfrm>
          <a:prstGeom prst="rect">
            <a:avLst/>
          </a:prstGeom>
        </p:spPr>
        <p:txBody>
          <a:bodyPr/>
          <a:lstStyle>
            <a:lvl1pPr>
              <a:lnSpc>
                <a:spcPct val="100000"/>
              </a:lnSpc>
              <a:defRPr sz="1200"/>
            </a:lvl1pPr>
          </a:lstStyle>
          <a:p>
            <a:pPr lvl="0"/>
            <a:r>
              <a:rPr lang="fi-FI" noProof="0"/>
              <a:t>Muokkaa tekstin perustyylejä</a:t>
            </a:r>
          </a:p>
        </p:txBody>
      </p:sp>
      <p:sp>
        <p:nvSpPr>
          <p:cNvPr id="8" name="Text Placeholder 20"/>
          <p:cNvSpPr>
            <a:spLocks noGrp="1"/>
          </p:cNvSpPr>
          <p:nvPr>
            <p:ph type="body" sz="quarter" idx="18"/>
          </p:nvPr>
        </p:nvSpPr>
        <p:spPr>
          <a:xfrm>
            <a:off x="4937206" y="908720"/>
            <a:ext cx="3595607" cy="5040559"/>
          </a:xfrm>
          <a:prstGeom prst="rect">
            <a:avLst/>
          </a:prstGeom>
        </p:spPr>
        <p:txBody>
          <a:bodyPr/>
          <a:lstStyle>
            <a:lvl1pPr>
              <a:lnSpc>
                <a:spcPct val="100000"/>
              </a:lnSpc>
              <a:defRPr sz="1200"/>
            </a:lvl1pPr>
          </a:lstStyle>
          <a:p>
            <a:pPr lvl="0"/>
            <a:r>
              <a:rPr lang="fi-FI" noProof="0"/>
              <a:t>Muokkaa tekstin perustyylejä</a:t>
            </a:r>
          </a:p>
        </p:txBody>
      </p:sp>
      <p:cxnSp>
        <p:nvCxnSpPr>
          <p:cNvPr id="6" name="Suora yhdysviiva 5"/>
          <p:cNvCxnSpPr/>
          <p:nvPr userDrawn="1"/>
        </p:nvCxnSpPr>
        <p:spPr>
          <a:xfrm>
            <a:off x="4577597" y="908720"/>
            <a:ext cx="0" cy="504055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97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ksi kolumnia otsikoill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609604" y="1991441"/>
            <a:ext cx="3602797" cy="3957838"/>
          </a:xfrm>
          <a:prstGeom prst="rect">
            <a:avLst/>
          </a:prstGeom>
        </p:spPr>
        <p:txBody>
          <a:bodyPr/>
          <a:lstStyle>
            <a:lvl1pPr>
              <a:lnSpc>
                <a:spcPct val="100000"/>
              </a:lnSpc>
              <a:defRPr sz="1200"/>
            </a:lvl1pPr>
          </a:lstStyle>
          <a:p>
            <a:pPr lvl="0"/>
            <a:r>
              <a:rPr lang="fi-FI" noProof="0"/>
              <a:t>Muokkaa tekstin perustyylejä</a:t>
            </a:r>
          </a:p>
        </p:txBody>
      </p:sp>
      <p:sp>
        <p:nvSpPr>
          <p:cNvPr id="6" name="Text Placeholder 20"/>
          <p:cNvSpPr>
            <a:spLocks noGrp="1"/>
          </p:cNvSpPr>
          <p:nvPr>
            <p:ph type="body" sz="quarter" idx="18"/>
          </p:nvPr>
        </p:nvSpPr>
        <p:spPr>
          <a:xfrm>
            <a:off x="4936287" y="1991440"/>
            <a:ext cx="3596526" cy="3957839"/>
          </a:xfrm>
          <a:prstGeom prst="rect">
            <a:avLst/>
          </a:prstGeom>
        </p:spPr>
        <p:txBody>
          <a:bodyPr/>
          <a:lstStyle>
            <a:lvl1pPr>
              <a:lnSpc>
                <a:spcPct val="100000"/>
              </a:lnSpc>
              <a:defRPr sz="1200"/>
            </a:lvl1pPr>
          </a:lstStyle>
          <a:p>
            <a:pPr lvl="0"/>
            <a:r>
              <a:rPr lang="fi-FI" noProof="0"/>
              <a:t>Muokkaa tekstin perustyylejä</a:t>
            </a:r>
          </a:p>
        </p:txBody>
      </p:sp>
      <p:sp>
        <p:nvSpPr>
          <p:cNvPr id="11" name="Text Placeholder 10"/>
          <p:cNvSpPr>
            <a:spLocks noGrp="1"/>
          </p:cNvSpPr>
          <p:nvPr>
            <p:ph type="body" sz="quarter" idx="19"/>
          </p:nvPr>
        </p:nvSpPr>
        <p:spPr>
          <a:xfrm>
            <a:off x="4935539" y="552231"/>
            <a:ext cx="3597274" cy="1076569"/>
          </a:xfrm>
        </p:spPr>
        <p:txBody>
          <a:bodyPr anchor="ctr" anchorCtr="0">
            <a:normAutofit/>
          </a:bodyPr>
          <a:lstStyle>
            <a:lvl1pPr algn="ctr">
              <a:defRPr sz="2200"/>
            </a:lvl1pPr>
          </a:lstStyle>
          <a:p>
            <a:pPr lvl="0"/>
            <a:r>
              <a:rPr lang="fi-FI" noProof="0"/>
              <a:t>Muokkaa tekstin perustyylejä</a:t>
            </a:r>
          </a:p>
        </p:txBody>
      </p:sp>
      <p:sp>
        <p:nvSpPr>
          <p:cNvPr id="10" name="Text Placeholder 10"/>
          <p:cNvSpPr>
            <a:spLocks noGrp="1"/>
          </p:cNvSpPr>
          <p:nvPr>
            <p:ph type="body" sz="quarter" idx="20"/>
          </p:nvPr>
        </p:nvSpPr>
        <p:spPr>
          <a:xfrm>
            <a:off x="616789" y="552231"/>
            <a:ext cx="3595610" cy="1076569"/>
          </a:xfrm>
        </p:spPr>
        <p:txBody>
          <a:bodyPr anchor="ctr" anchorCtr="0">
            <a:normAutofit/>
          </a:bodyPr>
          <a:lstStyle>
            <a:lvl1pPr algn="ctr">
              <a:defRPr sz="2200"/>
            </a:lvl1pPr>
          </a:lstStyle>
          <a:p>
            <a:pPr lvl="0"/>
            <a:r>
              <a:rPr lang="fi-FI" noProof="0"/>
              <a:t>Muokkaa tekstin perustyylejä</a:t>
            </a:r>
          </a:p>
        </p:txBody>
      </p:sp>
      <p:cxnSp>
        <p:nvCxnSpPr>
          <p:cNvPr id="9" name="Suora yhdysviiva 8"/>
          <p:cNvCxnSpPr/>
          <p:nvPr userDrawn="1"/>
        </p:nvCxnSpPr>
        <p:spPr>
          <a:xfrm>
            <a:off x="4572000" y="1991441"/>
            <a:ext cx="0" cy="395783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9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so teksti + kuv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7" name="Content Placeholder 6"/>
          <p:cNvSpPr>
            <a:spLocks noGrp="1"/>
          </p:cNvSpPr>
          <p:nvPr>
            <p:ph sz="quarter" idx="12"/>
          </p:nvPr>
        </p:nvSpPr>
        <p:spPr>
          <a:xfrm>
            <a:off x="6010417" y="908720"/>
            <a:ext cx="2516800" cy="5040560"/>
          </a:xfrm>
        </p:spPr>
        <p:txBody>
          <a:bodyPr/>
          <a:lstStyle/>
          <a:p>
            <a:pPr lvl="0"/>
            <a:r>
              <a:rPr lang="fi-FI" noProof="0"/>
              <a:t>Muokkaa tekstin perustyylejä</a:t>
            </a:r>
          </a:p>
        </p:txBody>
      </p:sp>
      <p:sp>
        <p:nvSpPr>
          <p:cNvPr id="6" name="Text Placeholder 10"/>
          <p:cNvSpPr>
            <a:spLocks noGrp="1"/>
          </p:cNvSpPr>
          <p:nvPr>
            <p:ph type="body" sz="quarter" idx="19"/>
          </p:nvPr>
        </p:nvSpPr>
        <p:spPr>
          <a:xfrm>
            <a:off x="616791" y="908720"/>
            <a:ext cx="5034020" cy="5040560"/>
          </a:xfrm>
        </p:spPr>
        <p:txBody>
          <a:bodyPr anchor="t" anchorCtr="0">
            <a:normAutofit/>
          </a:bodyPr>
          <a:lstStyle>
            <a:lvl1pPr algn="l">
              <a:defRPr sz="3600"/>
            </a:lvl1pPr>
          </a:lstStyle>
          <a:p>
            <a:pPr lvl="0"/>
            <a:r>
              <a:rPr lang="fi-FI" noProof="0"/>
              <a:t>Muokkaa tekstin perustyylejä</a:t>
            </a:r>
          </a:p>
        </p:txBody>
      </p:sp>
    </p:spTree>
    <p:extLst>
      <p:ext uri="{BB962C8B-B14F-4D97-AF65-F5344CB8AC3E}">
        <p14:creationId xmlns:p14="http://schemas.microsoft.com/office/powerpoint/2010/main" val="101458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so tekst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10"/>
          <p:cNvSpPr>
            <a:spLocks noGrp="1"/>
          </p:cNvSpPr>
          <p:nvPr>
            <p:ph type="body" sz="quarter" idx="19"/>
          </p:nvPr>
        </p:nvSpPr>
        <p:spPr>
          <a:xfrm>
            <a:off x="616791" y="908720"/>
            <a:ext cx="7910424" cy="5040560"/>
          </a:xfrm>
        </p:spPr>
        <p:txBody>
          <a:bodyPr anchor="t" anchorCtr="0">
            <a:normAutofit/>
          </a:bodyPr>
          <a:lstStyle>
            <a:lvl1pPr algn="l">
              <a:defRPr sz="3600"/>
            </a:lvl1pPr>
          </a:lstStyle>
          <a:p>
            <a:pPr lvl="0"/>
            <a:r>
              <a:rPr lang="fi-FI" noProof="0"/>
              <a:t>Muokkaa tekstin perustyylejä</a:t>
            </a:r>
          </a:p>
        </p:txBody>
      </p:sp>
    </p:spTree>
    <p:extLst>
      <p:ext uri="{BB962C8B-B14F-4D97-AF65-F5344CB8AC3E}">
        <p14:creationId xmlns:p14="http://schemas.microsoft.com/office/powerpoint/2010/main" val="206619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so teksti (tausta)">
    <p:bg>
      <p:bgPr>
        <a:solidFill>
          <a:srgbClr val="FFE4D3"/>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10"/>
          <p:cNvSpPr>
            <a:spLocks noGrp="1"/>
          </p:cNvSpPr>
          <p:nvPr>
            <p:ph type="body" sz="quarter" idx="19"/>
          </p:nvPr>
        </p:nvSpPr>
        <p:spPr>
          <a:xfrm>
            <a:off x="616791" y="908720"/>
            <a:ext cx="7910424" cy="5040560"/>
          </a:xfrm>
        </p:spPr>
        <p:txBody>
          <a:bodyPr anchor="t" anchorCtr="0">
            <a:normAutofit/>
          </a:bodyPr>
          <a:lstStyle>
            <a:lvl1pPr algn="l">
              <a:defRPr sz="3600"/>
            </a:lvl1pPr>
          </a:lstStyle>
          <a:p>
            <a:pPr lvl="0"/>
            <a:r>
              <a:rPr lang="fi-FI" noProof="0"/>
              <a:t>Muokkaa tekstin perustyylejä</a:t>
            </a:r>
          </a:p>
        </p:txBody>
      </p:sp>
    </p:spTree>
    <p:extLst>
      <p:ext uri="{BB962C8B-B14F-4D97-AF65-F5344CB8AC3E}">
        <p14:creationId xmlns:p14="http://schemas.microsoft.com/office/powerpoint/2010/main" val="13771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9144000" cy="6858000"/>
          </a:xfrm>
        </p:spPr>
        <p:txBody>
          <a:bodyPr/>
          <a:lstStyle/>
          <a:p>
            <a:r>
              <a:rPr lang="fi-FI" noProof="0"/>
              <a:t>Lisää kuva napsauttamalla kuvaketta</a:t>
            </a:r>
            <a:endParaRPr lang="fi-FI" noProof="0" dirty="0"/>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8" name="Text Placeholder 10"/>
          <p:cNvSpPr>
            <a:spLocks noGrp="1"/>
          </p:cNvSpPr>
          <p:nvPr>
            <p:ph type="body" sz="quarter" idx="19"/>
          </p:nvPr>
        </p:nvSpPr>
        <p:spPr>
          <a:xfrm>
            <a:off x="616791" y="908720"/>
            <a:ext cx="7910424" cy="5040560"/>
          </a:xfrm>
        </p:spPr>
        <p:txBody>
          <a:bodyPr anchor="t" anchorCtr="0">
            <a:normAutofit/>
          </a:bodyPr>
          <a:lstStyle>
            <a:lvl1pPr algn="l">
              <a:defRPr sz="3600"/>
            </a:lvl1pPr>
          </a:lstStyle>
          <a:p>
            <a:pPr lvl="0"/>
            <a:r>
              <a:rPr lang="fi-FI" noProof="0"/>
              <a:t>Muokkaa tekstin perustyylejä</a:t>
            </a:r>
          </a:p>
        </p:txBody>
      </p:sp>
    </p:spTree>
    <p:extLst>
      <p:ext uri="{BB962C8B-B14F-4D97-AF65-F5344CB8AC3E}">
        <p14:creationId xmlns:p14="http://schemas.microsoft.com/office/powerpoint/2010/main" val="20078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tile tx="0" ty="0" sx="100000" sy="100000" flip="none" algn="l"/>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
            <a:ext cx="9144000" cy="6858001"/>
          </a:xfrm>
        </p:spPr>
        <p:txBody>
          <a:bodyPr/>
          <a:lstStyle>
            <a:lvl1pPr>
              <a:defRPr/>
            </a:lvl1pPr>
          </a:lstStyle>
          <a:p>
            <a:r>
              <a:rPr lang="fi-FI" noProof="0"/>
              <a:t>Lisää kuva napsauttamalla kuvaketta</a:t>
            </a:r>
            <a:endParaRPr lang="fi-FI" noProof="0" dirty="0"/>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8" name="Text Placeholder 10"/>
          <p:cNvSpPr>
            <a:spLocks noGrp="1"/>
          </p:cNvSpPr>
          <p:nvPr>
            <p:ph type="body" sz="quarter" idx="19"/>
          </p:nvPr>
        </p:nvSpPr>
        <p:spPr>
          <a:xfrm>
            <a:off x="616791" y="908720"/>
            <a:ext cx="7910424" cy="5040560"/>
          </a:xfrm>
        </p:spPr>
        <p:txBody>
          <a:bodyPr anchor="t" anchorCtr="0">
            <a:normAutofit/>
          </a:bodyPr>
          <a:lstStyle>
            <a:lvl1pPr algn="l">
              <a:defRPr sz="3600"/>
            </a:lvl1pPr>
          </a:lstStyle>
          <a:p>
            <a:pPr lvl="0"/>
            <a:r>
              <a:rPr lang="fi-FI" noProof="0"/>
              <a:t>Muokkaa tekstin perustyylejä</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9144000" cy="6858000"/>
          </a:xfrm>
        </p:spPr>
        <p:txBody>
          <a:bodyPr/>
          <a:lstStyle>
            <a:lvl1pPr>
              <a:defRPr baseline="0"/>
            </a:lvl1pPr>
          </a:lstStyle>
          <a:p>
            <a:r>
              <a:rPr lang="fi-FI" noProof="0"/>
              <a:t>Lisää kuva napsauttamalla kuvaketta</a:t>
            </a:r>
            <a:endParaRPr lang="fi-FI" noProof="0" dirty="0"/>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8" name="Text Placeholder 10"/>
          <p:cNvSpPr>
            <a:spLocks noGrp="1"/>
          </p:cNvSpPr>
          <p:nvPr>
            <p:ph type="body" sz="quarter" idx="19"/>
          </p:nvPr>
        </p:nvSpPr>
        <p:spPr>
          <a:xfrm>
            <a:off x="616791" y="908720"/>
            <a:ext cx="7910424" cy="5040560"/>
          </a:xfrm>
        </p:spPr>
        <p:txBody>
          <a:bodyPr anchor="t" anchorCtr="0">
            <a:normAutofit/>
          </a:bodyPr>
          <a:lstStyle>
            <a:lvl1pPr algn="l">
              <a:defRPr sz="3600"/>
            </a:lvl1pPr>
          </a:lstStyle>
          <a:p>
            <a:pPr lvl="0"/>
            <a:r>
              <a:rPr lang="fi-FI" noProof="0"/>
              <a:t>Muokkaa tekstin perustyylejä</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p:bg>
      <p:bgPr>
        <a:solidFill>
          <a:srgbClr val="FFE4D3"/>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2" name="Otsikko 1"/>
          <p:cNvSpPr>
            <a:spLocks noGrp="1"/>
          </p:cNvSpPr>
          <p:nvPr>
            <p:ph type="title"/>
          </p:nvPr>
        </p:nvSpPr>
        <p:spPr>
          <a:xfrm>
            <a:off x="611188" y="1989138"/>
            <a:ext cx="7910424" cy="2159942"/>
          </a:xfrm>
        </p:spPr>
        <p:txBody>
          <a:bodyPr/>
          <a:lstStyle/>
          <a:p>
            <a:r>
              <a:rPr lang="fi-FI"/>
              <a:t>Muokkaa ots. perustyyl. napsautt.</a:t>
            </a:r>
            <a:endParaRPr lang="fi-FI" dirty="0"/>
          </a:p>
        </p:txBody>
      </p:sp>
    </p:spTree>
    <p:extLst>
      <p:ext uri="{BB962C8B-B14F-4D97-AF65-F5344CB8AC3E}">
        <p14:creationId xmlns:p14="http://schemas.microsoft.com/office/powerpoint/2010/main" val="14970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skitetty teksti + alaotsikk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20"/>
          <p:cNvSpPr>
            <a:spLocks noGrp="1"/>
          </p:cNvSpPr>
          <p:nvPr>
            <p:ph type="body" sz="quarter" idx="17"/>
          </p:nvPr>
        </p:nvSpPr>
        <p:spPr>
          <a:xfrm>
            <a:off x="1695177" y="908720"/>
            <a:ext cx="5753647" cy="3960439"/>
          </a:xfrm>
          <a:prstGeom prst="rect">
            <a:avLst/>
          </a:prstGeom>
        </p:spPr>
        <p:txBody>
          <a:bodyPr>
            <a:normAutofit/>
          </a:bodyPr>
          <a:lstStyle>
            <a:lvl1pPr algn="ctr">
              <a:lnSpc>
                <a:spcPct val="100000"/>
              </a:lnSpc>
              <a:defRPr sz="1800"/>
            </a:lvl1pPr>
          </a:lstStyle>
          <a:p>
            <a:pPr lvl="0"/>
            <a:r>
              <a:rPr lang="fi-FI" noProof="0"/>
              <a:t>Muokkaa tekstin perustyylejä</a:t>
            </a:r>
          </a:p>
        </p:txBody>
      </p:sp>
      <p:sp>
        <p:nvSpPr>
          <p:cNvPr id="7" name="Text Placeholder 43"/>
          <p:cNvSpPr>
            <a:spLocks noGrp="1"/>
          </p:cNvSpPr>
          <p:nvPr>
            <p:ph type="body" sz="quarter" idx="15"/>
          </p:nvPr>
        </p:nvSpPr>
        <p:spPr>
          <a:xfrm>
            <a:off x="1695177" y="5059169"/>
            <a:ext cx="5753647" cy="287677"/>
          </a:xfrm>
          <a:prstGeom prst="rect">
            <a:avLst/>
          </a:prstGeom>
        </p:spPr>
        <p:txBody>
          <a:bodyPr/>
          <a:lstStyle>
            <a:lvl1pPr algn="ctr">
              <a:defRPr sz="1000"/>
            </a:lvl1pPr>
          </a:lstStyle>
          <a:p>
            <a:pPr lvl="0"/>
            <a:r>
              <a:rPr lang="fi-FI" noProof="0"/>
              <a:t>Muokkaa tekstin perustyylejä</a:t>
            </a:r>
          </a:p>
        </p:txBody>
      </p:sp>
    </p:spTree>
    <p:extLst>
      <p:ext uri="{BB962C8B-B14F-4D97-AF65-F5344CB8AC3E}">
        <p14:creationId xmlns:p14="http://schemas.microsoft.com/office/powerpoint/2010/main" val="46600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FE4D3"/>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5"/>
          <p:cNvSpPr>
            <a:spLocks noGrp="1"/>
          </p:cNvSpPr>
          <p:nvPr>
            <p:ph type="body" sz="quarter" idx="12"/>
          </p:nvPr>
        </p:nvSpPr>
        <p:spPr>
          <a:xfrm>
            <a:off x="616791" y="908721"/>
            <a:ext cx="7910424" cy="3958664"/>
          </a:xfrm>
        </p:spPr>
        <p:txBody>
          <a:bodyPr anchor="ctr">
            <a:normAutofit/>
          </a:bodyPr>
          <a:lstStyle>
            <a:lvl1pPr algn="ctr">
              <a:lnSpc>
                <a:spcPct val="100000"/>
              </a:lnSpc>
              <a:defRPr sz="3800" i="1">
                <a:solidFill>
                  <a:schemeClr val="tx1"/>
                </a:solidFill>
                <a:latin typeface="Georgia" charset="0"/>
                <a:ea typeface="Georgia" charset="0"/>
                <a:cs typeface="Georgia" charset="0"/>
              </a:defRPr>
            </a:lvl1pPr>
          </a:lstStyle>
          <a:p>
            <a:pPr lvl="0"/>
            <a:r>
              <a:rPr lang="fi-FI" noProof="0"/>
              <a:t>Muokkaa tekstin perustyylejä</a:t>
            </a:r>
          </a:p>
        </p:txBody>
      </p:sp>
      <p:sp>
        <p:nvSpPr>
          <p:cNvPr id="7" name="Text Placeholder 43"/>
          <p:cNvSpPr>
            <a:spLocks noGrp="1"/>
          </p:cNvSpPr>
          <p:nvPr>
            <p:ph type="body" sz="quarter" idx="15"/>
          </p:nvPr>
        </p:nvSpPr>
        <p:spPr>
          <a:xfrm>
            <a:off x="625053" y="5157192"/>
            <a:ext cx="7910424" cy="432048"/>
          </a:xfrm>
          <a:prstGeom prst="rect">
            <a:avLst/>
          </a:prstGeom>
        </p:spPr>
        <p:txBody>
          <a:bodyPr anchor="ctr" anchorCtr="0"/>
          <a:lstStyle>
            <a:lvl1pPr algn="ctr">
              <a:defRPr sz="1000">
                <a:solidFill>
                  <a:schemeClr val="tx1"/>
                </a:solidFill>
              </a:defRPr>
            </a:lvl1pPr>
          </a:lstStyle>
          <a:p>
            <a:pPr lvl="0"/>
            <a:r>
              <a:rPr lang="fi-FI" noProof="0"/>
              <a:t>Muokkaa tekstin perustyylejä</a:t>
            </a:r>
          </a:p>
        </p:txBody>
      </p:sp>
    </p:spTree>
    <p:extLst>
      <p:ext uri="{BB962C8B-B14F-4D97-AF65-F5344CB8AC3E}">
        <p14:creationId xmlns:p14="http://schemas.microsoft.com/office/powerpoint/2010/main" val="6011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i + Kuva (1/1)">
    <p:spTree>
      <p:nvGrpSpPr>
        <p:cNvPr id="1" name=""/>
        <p:cNvGrpSpPr/>
        <p:nvPr/>
      </p:nvGrpSpPr>
      <p:grpSpPr>
        <a:xfrm>
          <a:off x="0" y="0"/>
          <a:ext cx="0" cy="0"/>
          <a:chOff x="0" y="0"/>
          <a:chExt cx="0" cy="0"/>
        </a:xfrm>
      </p:grpSpPr>
      <p:sp>
        <p:nvSpPr>
          <p:cNvPr id="7" name="Content Placeholder 6"/>
          <p:cNvSpPr>
            <a:spLocks noGrp="1"/>
          </p:cNvSpPr>
          <p:nvPr>
            <p:ph sz="quarter" idx="18"/>
          </p:nvPr>
        </p:nvSpPr>
        <p:spPr>
          <a:xfrm>
            <a:off x="4572005" y="0"/>
            <a:ext cx="4572000" cy="6858000"/>
          </a:xfrm>
        </p:spPr>
        <p:txBody>
          <a:bodyPr/>
          <a:lstStyle>
            <a:lvl1pPr>
              <a:defRPr/>
            </a:lvl1pPr>
          </a:lstStyle>
          <a:p>
            <a:pPr lvl="0"/>
            <a:r>
              <a:rPr lang="fi-FI" noProof="0"/>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616787" y="908720"/>
            <a:ext cx="3595609" cy="5040559"/>
          </a:xfrm>
          <a:prstGeom prst="rect">
            <a:avLst/>
          </a:prstGeom>
        </p:spPr>
        <p:txBody>
          <a:bodyPr/>
          <a:lstStyle>
            <a:lvl1pPr>
              <a:lnSpc>
                <a:spcPct val="100000"/>
              </a:lnSpc>
              <a:defRPr sz="1200"/>
            </a:lvl1pPr>
          </a:lstStyle>
          <a:p>
            <a:pPr lvl="0"/>
            <a:r>
              <a:rPr lang="fi-FI" noProof="0"/>
              <a:t>Muokkaa tekstin perustyylejä</a:t>
            </a:r>
          </a:p>
        </p:txBody>
      </p:sp>
    </p:spTree>
    <p:extLst>
      <p:ext uri="{BB962C8B-B14F-4D97-AF65-F5344CB8AC3E}">
        <p14:creationId xmlns:p14="http://schemas.microsoft.com/office/powerpoint/2010/main" val="1867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i + Kuva (1/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4572000" y="-1"/>
            <a:ext cx="4572000" cy="6858000"/>
          </a:xfrm>
          <a:prstGeom prst="rect">
            <a:avLst/>
          </a:prstGeom>
        </p:spPr>
      </p:pic>
      <p:sp>
        <p:nvSpPr>
          <p:cNvPr id="7" name="Content Placeholder 6"/>
          <p:cNvSpPr>
            <a:spLocks noGrp="1"/>
          </p:cNvSpPr>
          <p:nvPr>
            <p:ph sz="quarter" idx="18"/>
          </p:nvPr>
        </p:nvSpPr>
        <p:spPr>
          <a:xfrm>
            <a:off x="4572005" y="0"/>
            <a:ext cx="4572000" cy="6858000"/>
          </a:xfrm>
        </p:spPr>
        <p:txBody>
          <a:bodyPr/>
          <a:lstStyle>
            <a:lvl1pPr>
              <a:defRPr/>
            </a:lvl1pPr>
          </a:lstStyle>
          <a:p>
            <a:pPr lvl="0"/>
            <a:r>
              <a:rPr lang="fi-FI"/>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616794" y="908720"/>
            <a:ext cx="3595607" cy="5040559"/>
          </a:xfrm>
          <a:prstGeom prst="rect">
            <a:avLst/>
          </a:prstGeom>
        </p:spPr>
        <p:txBody>
          <a:bodyPr/>
          <a:lstStyle>
            <a:lvl1pPr>
              <a:lnSpc>
                <a:spcPct val="100000"/>
              </a:lnSpc>
              <a:defRPr sz="1200"/>
            </a:lvl1pPr>
          </a:lstStyle>
          <a:p>
            <a:pPr lvl="0"/>
            <a:r>
              <a:rPr lang="fi-FI" noProof="0"/>
              <a:t>Muokkaa tekstin perustyylejä</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 Teksti">
    <p:spTree>
      <p:nvGrpSpPr>
        <p:cNvPr id="1" name=""/>
        <p:cNvGrpSpPr/>
        <p:nvPr/>
      </p:nvGrpSpPr>
      <p:grpSpPr>
        <a:xfrm>
          <a:off x="0" y="0"/>
          <a:ext cx="0" cy="0"/>
          <a:chOff x="0" y="0"/>
          <a:chExt cx="0" cy="0"/>
        </a:xfrm>
      </p:grpSpPr>
      <p:sp>
        <p:nvSpPr>
          <p:cNvPr id="6" name="Content Placeholder 6"/>
          <p:cNvSpPr>
            <a:spLocks noGrp="1" noChangeAspect="1"/>
          </p:cNvSpPr>
          <p:nvPr>
            <p:ph sz="quarter" idx="18"/>
          </p:nvPr>
        </p:nvSpPr>
        <p:spPr>
          <a:xfrm>
            <a:off x="6" y="0"/>
            <a:ext cx="4572000" cy="6858000"/>
          </a:xfrm>
        </p:spPr>
        <p:txBody>
          <a:bodyPr/>
          <a:lstStyle>
            <a:lvl1pPr>
              <a:defRPr/>
            </a:lvl1pPr>
          </a:lstStyle>
          <a:p>
            <a:pPr lvl="0"/>
            <a:r>
              <a:rPr lang="fi-FI" noProof="0"/>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4931604" y="908720"/>
            <a:ext cx="3595609" cy="5040559"/>
          </a:xfrm>
          <a:prstGeom prst="rect">
            <a:avLst/>
          </a:prstGeom>
        </p:spPr>
        <p:txBody>
          <a:bodyPr/>
          <a:lstStyle>
            <a:lvl1pPr>
              <a:lnSpc>
                <a:spcPct val="100000"/>
              </a:lnSpc>
              <a:defRPr sz="1200"/>
            </a:lvl1pPr>
          </a:lstStyle>
          <a:p>
            <a:pPr lvl="0"/>
            <a:r>
              <a:rPr lang="fi-FI" noProof="0"/>
              <a:t>Muokkaa tekstin perustyylejä</a:t>
            </a:r>
          </a:p>
        </p:txBody>
      </p:sp>
    </p:spTree>
    <p:extLst>
      <p:ext uri="{BB962C8B-B14F-4D97-AF65-F5344CB8AC3E}">
        <p14:creationId xmlns:p14="http://schemas.microsoft.com/office/powerpoint/2010/main" val="71693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Kuva + Teksti">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24835"/>
          <a:stretch/>
        </p:blipFill>
        <p:spPr>
          <a:xfrm>
            <a:off x="-10069" y="0"/>
            <a:ext cx="4582069" cy="6858000"/>
          </a:xfrm>
          <a:prstGeom prst="rect">
            <a:avLst/>
          </a:prstGeom>
        </p:spPr>
      </p:pic>
      <p:sp>
        <p:nvSpPr>
          <p:cNvPr id="6" name="Content Placeholder 6"/>
          <p:cNvSpPr>
            <a:spLocks noGrp="1"/>
          </p:cNvSpPr>
          <p:nvPr>
            <p:ph sz="quarter" idx="18"/>
          </p:nvPr>
        </p:nvSpPr>
        <p:spPr>
          <a:xfrm>
            <a:off x="-10510" y="0"/>
            <a:ext cx="4566891" cy="6858000"/>
          </a:xfrm>
        </p:spPr>
        <p:txBody>
          <a:bodyPr/>
          <a:lstStyle/>
          <a:p>
            <a:pPr lvl="0"/>
            <a:r>
              <a:rPr lang="fi-FI"/>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4931604" y="908720"/>
            <a:ext cx="3595609" cy="5040559"/>
          </a:xfrm>
          <a:prstGeom prst="rect">
            <a:avLst/>
          </a:prstGeom>
        </p:spPr>
        <p:txBody>
          <a:bodyPr/>
          <a:lstStyle>
            <a:lvl1pPr>
              <a:lnSpc>
                <a:spcPct val="100000"/>
              </a:lnSpc>
              <a:defRPr sz="1200"/>
            </a:lvl1pPr>
          </a:lstStyle>
          <a:p>
            <a:pPr lvl="0"/>
            <a:r>
              <a:rPr lang="fi-FI" noProof="0"/>
              <a:t>Muokkaa tekstin perustyylejä</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Kuva + Teksti">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24995"/>
          <a:stretch/>
        </p:blipFill>
        <p:spPr>
          <a:xfrm>
            <a:off x="0" y="0"/>
            <a:ext cx="4572000" cy="6857559"/>
          </a:xfrm>
          <a:prstGeom prst="rect">
            <a:avLst/>
          </a:prstGeom>
        </p:spPr>
      </p:pic>
      <p:sp>
        <p:nvSpPr>
          <p:cNvPr id="6" name="Content Placeholder 6"/>
          <p:cNvSpPr>
            <a:spLocks noGrp="1"/>
          </p:cNvSpPr>
          <p:nvPr>
            <p:ph sz="quarter" idx="18"/>
          </p:nvPr>
        </p:nvSpPr>
        <p:spPr>
          <a:xfrm>
            <a:off x="0" y="0"/>
            <a:ext cx="4560806" cy="6858000"/>
          </a:xfrm>
        </p:spPr>
        <p:txBody>
          <a:bodyPr/>
          <a:lstStyle/>
          <a:p>
            <a:pPr lvl="0"/>
            <a:r>
              <a:rPr lang="fi-FI"/>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4931604" y="908720"/>
            <a:ext cx="3595609" cy="5040559"/>
          </a:xfrm>
          <a:prstGeom prst="rect">
            <a:avLst/>
          </a:prstGeom>
        </p:spPr>
        <p:txBody>
          <a:bodyPr/>
          <a:lstStyle>
            <a:lvl1pPr>
              <a:lnSpc>
                <a:spcPct val="100000"/>
              </a:lnSpc>
              <a:defRPr sz="1200"/>
            </a:lvl1pPr>
          </a:lstStyle>
          <a:p>
            <a:pPr lvl="0"/>
            <a:r>
              <a:rPr lang="fi-FI" noProof="0"/>
              <a:t>Muokkaa tekstin perustyylejä</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_alaotsikko_kuva">
    <p:spTree>
      <p:nvGrpSpPr>
        <p:cNvPr id="1" name=""/>
        <p:cNvGrpSpPr/>
        <p:nvPr/>
      </p:nvGrpSpPr>
      <p:grpSpPr>
        <a:xfrm>
          <a:off x="0" y="0"/>
          <a:ext cx="0" cy="0"/>
          <a:chOff x="0" y="0"/>
          <a:chExt cx="0" cy="0"/>
        </a:xfrm>
      </p:grpSpPr>
      <p:sp>
        <p:nvSpPr>
          <p:cNvPr id="7" name="Content Placeholder 6"/>
          <p:cNvSpPr>
            <a:spLocks noGrp="1"/>
          </p:cNvSpPr>
          <p:nvPr>
            <p:ph sz="quarter" idx="18"/>
          </p:nvPr>
        </p:nvSpPr>
        <p:spPr>
          <a:xfrm>
            <a:off x="4572005" y="0"/>
            <a:ext cx="4572000" cy="6858000"/>
          </a:xfrm>
        </p:spPr>
        <p:txBody>
          <a:bodyPr/>
          <a:lstStyle/>
          <a:p>
            <a:pPr lvl="0"/>
            <a:r>
              <a:rPr lang="fi-FI" noProof="0"/>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616794" y="1988840"/>
            <a:ext cx="3595607" cy="3960439"/>
          </a:xfrm>
          <a:prstGeom prst="rect">
            <a:avLst/>
          </a:prstGeom>
        </p:spPr>
        <p:txBody>
          <a:bodyPr>
            <a:normAutofit/>
          </a:bodyPr>
          <a:lstStyle>
            <a:lvl1pPr>
              <a:lnSpc>
                <a:spcPct val="100000"/>
              </a:lnSpc>
              <a:defRPr sz="1200"/>
            </a:lvl1pPr>
          </a:lstStyle>
          <a:p>
            <a:pPr lvl="0"/>
            <a:r>
              <a:rPr lang="fi-FI" noProof="0"/>
              <a:t>Muokkaa tekstin perustyylejä</a:t>
            </a:r>
          </a:p>
        </p:txBody>
      </p:sp>
      <p:sp>
        <p:nvSpPr>
          <p:cNvPr id="2" name="Title 1"/>
          <p:cNvSpPr>
            <a:spLocks noGrp="1"/>
          </p:cNvSpPr>
          <p:nvPr>
            <p:ph type="title"/>
          </p:nvPr>
        </p:nvSpPr>
        <p:spPr>
          <a:xfrm>
            <a:off x="616794" y="552231"/>
            <a:ext cx="3595607" cy="1436609"/>
          </a:xfrm>
        </p:spPr>
        <p:txBody>
          <a:bodyPr anchor="t" anchorCtr="0">
            <a:normAutofit/>
          </a:bodyPr>
          <a:lstStyle>
            <a:lvl1pPr algn="l">
              <a:defRPr sz="3600"/>
            </a:lvl1pPr>
          </a:lstStyle>
          <a:p>
            <a:r>
              <a:rPr lang="fi-FI" noProof="0"/>
              <a:t>Muokkaa ots. perustyyl. napsautt.</a:t>
            </a:r>
            <a:endParaRPr lang="fi-FI" noProof="0"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tsikko_alaotsikko_kuva">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3425" t="335" r="-59" b="-335"/>
          <a:stretch/>
        </p:blipFill>
        <p:spPr>
          <a:xfrm>
            <a:off x="4572000" y="2332"/>
            <a:ext cx="4569718" cy="6858000"/>
          </a:xfrm>
          <a:prstGeom prst="rect">
            <a:avLst/>
          </a:prstGeom>
        </p:spPr>
      </p:pic>
      <p:sp>
        <p:nvSpPr>
          <p:cNvPr id="7" name="Content Placeholder 6"/>
          <p:cNvSpPr>
            <a:spLocks noGrp="1"/>
          </p:cNvSpPr>
          <p:nvPr>
            <p:ph sz="quarter" idx="18"/>
          </p:nvPr>
        </p:nvSpPr>
        <p:spPr>
          <a:xfrm>
            <a:off x="4572005" y="0"/>
            <a:ext cx="4572000" cy="6858000"/>
          </a:xfrm>
        </p:spPr>
        <p:txBody>
          <a:bodyPr/>
          <a:lstStyle/>
          <a:p>
            <a:pPr lvl="0"/>
            <a:r>
              <a:rPr lang="fi-FI"/>
              <a:t>Muokkaa tekstin perustyylejä</a:t>
            </a:r>
          </a:p>
        </p:txBody>
      </p:sp>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5" name="Text Placeholder 20"/>
          <p:cNvSpPr>
            <a:spLocks noGrp="1"/>
          </p:cNvSpPr>
          <p:nvPr>
            <p:ph type="body" sz="quarter" idx="17"/>
          </p:nvPr>
        </p:nvSpPr>
        <p:spPr>
          <a:xfrm>
            <a:off x="616794" y="1991440"/>
            <a:ext cx="3595607" cy="3957839"/>
          </a:xfrm>
          <a:prstGeom prst="rect">
            <a:avLst/>
          </a:prstGeom>
        </p:spPr>
        <p:txBody>
          <a:bodyPr>
            <a:normAutofit/>
          </a:bodyPr>
          <a:lstStyle>
            <a:lvl1pPr>
              <a:lnSpc>
                <a:spcPct val="100000"/>
              </a:lnSpc>
              <a:defRPr sz="1200"/>
            </a:lvl1pPr>
          </a:lstStyle>
          <a:p>
            <a:pPr lvl="0"/>
            <a:r>
              <a:rPr lang="fi-FI" noProof="0"/>
              <a:t>Muokkaa tekstin perustyylejä</a:t>
            </a:r>
          </a:p>
        </p:txBody>
      </p:sp>
      <p:sp>
        <p:nvSpPr>
          <p:cNvPr id="2" name="Title 1"/>
          <p:cNvSpPr>
            <a:spLocks noGrp="1"/>
          </p:cNvSpPr>
          <p:nvPr>
            <p:ph type="title"/>
          </p:nvPr>
        </p:nvSpPr>
        <p:spPr>
          <a:xfrm>
            <a:off x="616794" y="552231"/>
            <a:ext cx="3595607" cy="1439210"/>
          </a:xfrm>
        </p:spPr>
        <p:txBody>
          <a:bodyPr anchor="t" anchorCtr="0">
            <a:normAutofit/>
          </a:bodyPr>
          <a:lstStyle>
            <a:lvl1pPr algn="l">
              <a:defRPr sz="3600"/>
            </a:lvl1pPr>
          </a:lstStyle>
          <a:p>
            <a:r>
              <a:rPr lang="fi-FI" noProof="0"/>
              <a:t>Muokkaa ots. perustyyl. napsautt.</a:t>
            </a:r>
            <a:endParaRPr lang="fi-FI" noProof="0"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ja kuvau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7" name="Content Placeholder 6"/>
          <p:cNvSpPr>
            <a:spLocks noGrp="1"/>
          </p:cNvSpPr>
          <p:nvPr>
            <p:ph sz="quarter" idx="12"/>
          </p:nvPr>
        </p:nvSpPr>
        <p:spPr>
          <a:xfrm>
            <a:off x="3133589" y="1991440"/>
            <a:ext cx="5400813" cy="3957839"/>
          </a:xfrm>
        </p:spPr>
        <p:txBody>
          <a:bodyPr/>
          <a:lstStyle/>
          <a:p>
            <a:pPr lvl="0"/>
            <a:r>
              <a:rPr lang="fi-FI" noProof="0"/>
              <a:t>Muokkaa tekstin perustyylejä</a:t>
            </a:r>
          </a:p>
        </p:txBody>
      </p:sp>
      <p:sp>
        <p:nvSpPr>
          <p:cNvPr id="9" name="Text Placeholder 8"/>
          <p:cNvSpPr>
            <a:spLocks noGrp="1"/>
          </p:cNvSpPr>
          <p:nvPr>
            <p:ph type="body" sz="quarter" idx="13"/>
          </p:nvPr>
        </p:nvSpPr>
        <p:spPr>
          <a:xfrm>
            <a:off x="616789" y="1991440"/>
            <a:ext cx="2157196" cy="3957839"/>
          </a:xfrm>
        </p:spPr>
        <p:txBody>
          <a:bodyPr/>
          <a:lstStyle/>
          <a:p>
            <a:pPr lvl="0"/>
            <a:r>
              <a:rPr lang="fi-FI" noProof="0"/>
              <a:t>Muokkaa tekstin perustyylejä</a:t>
            </a:r>
          </a:p>
        </p:txBody>
      </p:sp>
      <p:sp>
        <p:nvSpPr>
          <p:cNvPr id="2" name="Otsikko 1"/>
          <p:cNvSpPr>
            <a:spLocks noGrp="1"/>
          </p:cNvSpPr>
          <p:nvPr>
            <p:ph type="title"/>
          </p:nvPr>
        </p:nvSpPr>
        <p:spPr>
          <a:xfrm>
            <a:off x="616791" y="551765"/>
            <a:ext cx="7910424" cy="1076499"/>
          </a:xfrm>
        </p:spPr>
        <p:txBody>
          <a:bodyPr>
            <a:normAutofit/>
          </a:bodyPr>
          <a:lstStyle>
            <a:lvl1pPr algn="l">
              <a:defRPr sz="3600"/>
            </a:lvl1pPr>
          </a:lstStyle>
          <a:p>
            <a:r>
              <a:rPr lang="fi-FI"/>
              <a:t>Muokkaa ots. perustyyl. napsautt.</a:t>
            </a:r>
            <a:endParaRPr lang="fi-FI" dirty="0"/>
          </a:p>
        </p:txBody>
      </p:sp>
    </p:spTree>
    <p:extLst>
      <p:ext uri="{BB962C8B-B14F-4D97-AF65-F5344CB8AC3E}">
        <p14:creationId xmlns:p14="http://schemas.microsoft.com/office/powerpoint/2010/main" val="14762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gress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2" name="Otsikko 1"/>
          <p:cNvSpPr>
            <a:spLocks noGrp="1"/>
          </p:cNvSpPr>
          <p:nvPr>
            <p:ph type="title"/>
          </p:nvPr>
        </p:nvSpPr>
        <p:spPr>
          <a:xfrm>
            <a:off x="1695177" y="1268760"/>
            <a:ext cx="5753647" cy="4320480"/>
          </a:xfrm>
        </p:spPr>
        <p:txBody>
          <a:bodyPr>
            <a:normAutofit/>
          </a:bodyPr>
          <a:lstStyle>
            <a:lvl1pPr>
              <a:defRPr sz="3200"/>
            </a:lvl1pPr>
          </a:lstStyle>
          <a:p>
            <a:r>
              <a:rPr lang="fi-FI"/>
              <a:t>Muokkaa ots. perustyyl. napsautt.</a:t>
            </a:r>
            <a:endParaRPr lang="fi-FI" dirty="0"/>
          </a:p>
        </p:txBody>
      </p:sp>
    </p:spTree>
    <p:extLst>
      <p:ext uri="{BB962C8B-B14F-4D97-AF65-F5344CB8AC3E}">
        <p14:creationId xmlns:p14="http://schemas.microsoft.com/office/powerpoint/2010/main" val="126881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hjelma">
    <p:spTree>
      <p:nvGrpSpPr>
        <p:cNvPr id="1" name=""/>
        <p:cNvGrpSpPr/>
        <p:nvPr/>
      </p:nvGrpSpPr>
      <p:grpSpPr>
        <a:xfrm>
          <a:off x="0" y="0"/>
          <a:ext cx="0" cy="0"/>
          <a:chOff x="0" y="0"/>
          <a:chExt cx="0" cy="0"/>
        </a:xfrm>
      </p:grpSpPr>
      <p:sp>
        <p:nvSpPr>
          <p:cNvPr id="15" name="Text Placeholder 12"/>
          <p:cNvSpPr>
            <a:spLocks noGrp="1"/>
          </p:cNvSpPr>
          <p:nvPr>
            <p:ph type="body" sz="quarter" idx="13" hasCustomPrompt="1"/>
          </p:nvPr>
        </p:nvSpPr>
        <p:spPr>
          <a:xfrm>
            <a:off x="616794" y="1702939"/>
            <a:ext cx="3595607" cy="575354"/>
          </a:xfrm>
        </p:spPr>
        <p:txBody>
          <a:bodyPr anchor="ctr" anchorCtr="0">
            <a:normAutofit/>
          </a:bodyPr>
          <a:lstStyle>
            <a:lvl1pPr>
              <a:defRPr sz="1600" b="1">
                <a:solidFill>
                  <a:srgbClr val="ED1F2D"/>
                </a:solidFill>
              </a:defRPr>
            </a:lvl1pPr>
          </a:lstStyle>
          <a:p>
            <a:pPr lvl="0"/>
            <a:r>
              <a:rPr lang="fi-FI" noProof="0" dirty="0"/>
              <a:t>Alaotsikko P.K.VVVV</a:t>
            </a:r>
          </a:p>
        </p:txBody>
      </p:sp>
      <p:sp>
        <p:nvSpPr>
          <p:cNvPr id="16" name="Text Placeholder 12"/>
          <p:cNvSpPr>
            <a:spLocks noGrp="1"/>
          </p:cNvSpPr>
          <p:nvPr>
            <p:ph type="body" sz="quarter" idx="14" hasCustomPrompt="1"/>
          </p:nvPr>
        </p:nvSpPr>
        <p:spPr>
          <a:xfrm>
            <a:off x="4572004" y="1702939"/>
            <a:ext cx="3955213" cy="575354"/>
          </a:xfrm>
        </p:spPr>
        <p:txBody>
          <a:bodyPr anchor="ctr" anchorCtr="0">
            <a:normAutofit/>
          </a:bodyPr>
          <a:lstStyle>
            <a:lvl1pPr>
              <a:defRPr sz="1600" b="1">
                <a:solidFill>
                  <a:srgbClr val="ED1F2D"/>
                </a:solidFill>
              </a:defRPr>
            </a:lvl1pPr>
          </a:lstStyle>
          <a:p>
            <a:pPr lvl="0"/>
            <a:r>
              <a:rPr lang="fi-FI" noProof="0" dirty="0"/>
              <a:t>Alaotsikko P.K.VVVV</a:t>
            </a:r>
          </a:p>
        </p:txBody>
      </p:sp>
      <p:sp>
        <p:nvSpPr>
          <p:cNvPr id="19" name="Text Placeholder 18"/>
          <p:cNvSpPr>
            <a:spLocks noGrp="1"/>
          </p:cNvSpPr>
          <p:nvPr>
            <p:ph type="body" sz="quarter" idx="15" hasCustomPrompt="1"/>
          </p:nvPr>
        </p:nvSpPr>
        <p:spPr>
          <a:xfrm>
            <a:off x="616794" y="2470084"/>
            <a:ext cx="3595607" cy="3479196"/>
          </a:xfrm>
        </p:spPr>
        <p:txBody>
          <a:bodyPr>
            <a:normAutofit/>
          </a:bodyPr>
          <a:lstStyle>
            <a:lvl1pPr>
              <a:lnSpc>
                <a:spcPct val="100000"/>
              </a:lnSpc>
              <a:defRPr sz="1000"/>
            </a:lvl1pPr>
          </a:lstStyle>
          <a:p>
            <a:pPr lvl="0"/>
            <a:r>
              <a:rPr lang="fi-FI" noProof="0" dirty="0"/>
              <a:t>10:00-11:00	Ohjelma</a:t>
            </a:r>
          </a:p>
          <a:p>
            <a:pPr lvl="0"/>
            <a:r>
              <a:rPr lang="fi-FI" noProof="0" dirty="0"/>
              <a:t>Aika	Ohjelma</a:t>
            </a:r>
          </a:p>
          <a:p>
            <a:pPr lvl="0"/>
            <a:r>
              <a:rPr lang="fi-FI" noProof="0" dirty="0"/>
              <a:t>Aika	Ohjelma</a:t>
            </a:r>
          </a:p>
          <a:p>
            <a:pPr lvl="0"/>
            <a:r>
              <a:rPr lang="fi-FI" noProof="0" dirty="0"/>
              <a:t>Aika	Ohjelma</a:t>
            </a:r>
          </a:p>
        </p:txBody>
      </p:sp>
      <p:sp>
        <p:nvSpPr>
          <p:cNvPr id="20" name="Text Placeholder 18"/>
          <p:cNvSpPr>
            <a:spLocks noGrp="1"/>
          </p:cNvSpPr>
          <p:nvPr>
            <p:ph type="body" sz="quarter" idx="16" hasCustomPrompt="1"/>
          </p:nvPr>
        </p:nvSpPr>
        <p:spPr>
          <a:xfrm>
            <a:off x="4572004" y="2470084"/>
            <a:ext cx="3955213" cy="3479196"/>
          </a:xfrm>
        </p:spPr>
        <p:txBody>
          <a:bodyPr>
            <a:normAutofit/>
          </a:bodyPr>
          <a:lstStyle>
            <a:lvl1pPr>
              <a:lnSpc>
                <a:spcPct val="100000"/>
              </a:lnSpc>
              <a:defRPr sz="1000"/>
            </a:lvl1pPr>
          </a:lstStyle>
          <a:p>
            <a:pPr lvl="0"/>
            <a:r>
              <a:rPr lang="fi-FI" noProof="0" dirty="0"/>
              <a:t>10:00-11:00	Ohjelma</a:t>
            </a:r>
          </a:p>
          <a:p>
            <a:pPr lvl="0"/>
            <a:r>
              <a:rPr lang="fi-FI" noProof="0" dirty="0"/>
              <a:t>Aika	Ohjelma</a:t>
            </a:r>
          </a:p>
          <a:p>
            <a:pPr lvl="0"/>
            <a:r>
              <a:rPr lang="fi-FI" noProof="0" dirty="0"/>
              <a:t>Aika	Ohjelma</a:t>
            </a:r>
          </a:p>
          <a:p>
            <a:pPr lvl="0"/>
            <a:r>
              <a:rPr lang="fi-FI" noProof="0" dirty="0"/>
              <a:t>Aika	Ohjelma</a:t>
            </a:r>
          </a:p>
        </p:txBody>
      </p:sp>
      <p:sp>
        <p:nvSpPr>
          <p:cNvPr id="2" name="Otsikko 1"/>
          <p:cNvSpPr>
            <a:spLocks noGrp="1"/>
          </p:cNvSpPr>
          <p:nvPr>
            <p:ph type="title"/>
          </p:nvPr>
        </p:nvSpPr>
        <p:spPr>
          <a:xfrm>
            <a:off x="611188" y="551758"/>
            <a:ext cx="7910424" cy="959390"/>
          </a:xfrm>
        </p:spPr>
        <p:txBody>
          <a:bodyPr>
            <a:normAutofit/>
          </a:bodyPr>
          <a:lstStyle>
            <a:lvl1pPr algn="l">
              <a:defRPr sz="2400"/>
            </a:lvl1pPr>
          </a:lstStyle>
          <a:p>
            <a:r>
              <a:rPr lang="fi-FI"/>
              <a:t>Muokkaa ots. perustyyl. napsautt.</a:t>
            </a:r>
            <a:endParaRPr lang="fi-FI" dirty="0"/>
          </a:p>
        </p:txBody>
      </p:sp>
      <p:sp>
        <p:nvSpPr>
          <p:cNvPr id="10" name="Slide Number Placeholder 2"/>
          <p:cNvSpPr>
            <a:spLocks noGrp="1"/>
          </p:cNvSpPr>
          <p:nvPr>
            <p:ph type="sldNum" sz="quarter" idx="10"/>
          </p:nvPr>
        </p:nvSpPr>
        <p:spPr>
          <a:xfrm>
            <a:off x="616789" y="6312454"/>
            <a:ext cx="359182" cy="376884"/>
          </a:xfrm>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14" name="Footer Placeholder 3"/>
          <p:cNvSpPr>
            <a:spLocks noGrp="1"/>
          </p:cNvSpPr>
          <p:nvPr>
            <p:ph type="ftr" sz="quarter" idx="11"/>
          </p:nvPr>
        </p:nvSpPr>
        <p:spPr>
          <a:xfrm>
            <a:off x="1695177" y="6312454"/>
            <a:ext cx="5753647" cy="376884"/>
          </a:xfrm>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Tree>
    <p:extLst>
      <p:ext uri="{BB962C8B-B14F-4D97-AF65-F5344CB8AC3E}">
        <p14:creationId xmlns:p14="http://schemas.microsoft.com/office/powerpoint/2010/main" val="10241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yhjä pohj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Tree>
    <p:extLst>
      <p:ext uri="{BB962C8B-B14F-4D97-AF65-F5344CB8AC3E}">
        <p14:creationId xmlns:p14="http://schemas.microsoft.com/office/powerpoint/2010/main" val="35855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iitos">
    <p:bg>
      <p:bgPr>
        <a:solidFill>
          <a:srgbClr val="FFE4D3"/>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7" name="Content Placeholder 6"/>
          <p:cNvSpPr>
            <a:spLocks noGrp="1"/>
          </p:cNvSpPr>
          <p:nvPr>
            <p:ph sz="quarter" idx="12" hasCustomPrompt="1"/>
          </p:nvPr>
        </p:nvSpPr>
        <p:spPr>
          <a:xfrm>
            <a:off x="1695177" y="1991440"/>
            <a:ext cx="5753647" cy="3957839"/>
          </a:xfrm>
        </p:spPr>
        <p:txBody>
          <a:bodyPr anchor="ctr" anchorCtr="0"/>
          <a:lstStyle>
            <a:lvl1pPr marL="0" marR="0" indent="0" algn="ctr" defTabSz="914446" eaLnBrk="1" fontAlgn="auto" latinLnBrk="0" hangingPunct="1">
              <a:lnSpc>
                <a:spcPct val="100000"/>
              </a:lnSpc>
              <a:spcBef>
                <a:spcPts val="0"/>
              </a:spcBef>
              <a:spcAft>
                <a:spcPts val="0"/>
              </a:spcAft>
              <a:buClrTx/>
              <a:buSzTx/>
              <a:buFontTx/>
              <a:buNone/>
              <a:tabLst/>
              <a:defRPr baseline="0">
                <a:solidFill>
                  <a:schemeClr val="tx1"/>
                </a:solidFill>
              </a:defRPr>
            </a:lvl1pPr>
          </a:lstStyle>
          <a:p>
            <a:pPr lvl="0"/>
            <a:r>
              <a:rPr lang="fi-FI" noProof="0" dirty="0"/>
              <a:t>Etunimi Sukunimi</a:t>
            </a:r>
          </a:p>
          <a:p>
            <a:pPr lvl="0"/>
            <a:r>
              <a:rPr lang="fi-FI" noProof="0" dirty="0"/>
              <a:t>etunimi.sukunimi@sydanliitto.fi</a:t>
            </a:r>
          </a:p>
          <a:p>
            <a:pPr lvl="0"/>
            <a:endParaRPr lang="fi-FI" noProof="0" dirty="0"/>
          </a:p>
          <a:p>
            <a:pPr marL="0" marR="0" lvl="0" indent="0" defTabSz="914446" eaLnBrk="1" fontAlgn="auto" latinLnBrk="0" hangingPunct="1">
              <a:lnSpc>
                <a:spcPct val="100000"/>
              </a:lnSpc>
              <a:spcBef>
                <a:spcPts val="0"/>
              </a:spcBef>
              <a:spcAft>
                <a:spcPts val="0"/>
              </a:spcAft>
              <a:buClrTx/>
              <a:buSzTx/>
              <a:buFontTx/>
              <a:buNone/>
              <a:tabLst/>
              <a:defRPr/>
            </a:pPr>
            <a:r>
              <a:rPr lang="fi-FI" noProof="0" dirty="0"/>
              <a:t>Suomen Sydänliitto ry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250825" y="981076"/>
            <a:ext cx="8642350" cy="792163"/>
          </a:xfrm>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a:xfrm>
            <a:off x="250825" y="6453188"/>
            <a:ext cx="1440856" cy="404812"/>
          </a:xfrm>
          <a:prstGeom prst="rect">
            <a:avLst/>
          </a:prstGeom>
        </p:spPr>
        <p:txBody>
          <a:bodyPr/>
          <a:lstStyle/>
          <a:p>
            <a:endParaRPr lang="fi-FI"/>
          </a:p>
        </p:txBody>
      </p:sp>
      <p:sp>
        <p:nvSpPr>
          <p:cNvPr id="5" name="Footer Placeholder 4"/>
          <p:cNvSpPr>
            <a:spLocks noGrp="1"/>
          </p:cNvSpPr>
          <p:nvPr>
            <p:ph type="ftr" sz="quarter" idx="11"/>
          </p:nvPr>
        </p:nvSpPr>
        <p:spPr>
          <a:xfrm>
            <a:off x="2411760" y="6453188"/>
            <a:ext cx="4320480" cy="404812"/>
          </a:xfrm>
          <a:prstGeom prst="rect">
            <a:avLst/>
          </a:prstGeom>
        </p:spPr>
        <p:txBody>
          <a:bodyPr/>
          <a:lstStyle/>
          <a:p>
            <a:r>
              <a:rPr lang="fi-FI"/>
              <a:t>Copyright © Suomen Sydänliitto ry</a:t>
            </a:r>
          </a:p>
        </p:txBody>
      </p:sp>
      <p:sp>
        <p:nvSpPr>
          <p:cNvPr id="6" name="Slide Number Placeholder 5"/>
          <p:cNvSpPr>
            <a:spLocks noGrp="1"/>
          </p:cNvSpPr>
          <p:nvPr>
            <p:ph type="sldNum" sz="quarter" idx="12"/>
          </p:nvPr>
        </p:nvSpPr>
        <p:spPr/>
        <p:txBody>
          <a:bodyPr/>
          <a:lstStyle/>
          <a:p>
            <a:fld id="{B442D7A9-BD15-42A0-8891-A90D50CC4DE2}" type="slidenum">
              <a:rPr lang="fi-FI" smtClean="0"/>
              <a:t>‹#›</a:t>
            </a:fld>
            <a:endParaRPr lang="fi-FI"/>
          </a:p>
        </p:txBody>
      </p:sp>
    </p:spTree>
    <p:extLst>
      <p:ext uri="{BB962C8B-B14F-4D97-AF65-F5344CB8AC3E}">
        <p14:creationId xmlns:p14="http://schemas.microsoft.com/office/powerpoint/2010/main" val="2548123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0825" y="6453188"/>
            <a:ext cx="1440856" cy="404812"/>
          </a:xfrm>
          <a:prstGeom prst="rect">
            <a:avLst/>
          </a:prstGeom>
        </p:spPr>
        <p:txBody>
          <a:bodyPr/>
          <a:lstStyle/>
          <a:p>
            <a:endParaRPr lang="fi-FI"/>
          </a:p>
        </p:txBody>
      </p:sp>
      <p:sp>
        <p:nvSpPr>
          <p:cNvPr id="3" name="Footer Placeholder 2"/>
          <p:cNvSpPr>
            <a:spLocks noGrp="1"/>
          </p:cNvSpPr>
          <p:nvPr>
            <p:ph type="ftr" sz="quarter" idx="11"/>
          </p:nvPr>
        </p:nvSpPr>
        <p:spPr>
          <a:xfrm>
            <a:off x="2411760" y="6453188"/>
            <a:ext cx="4320480" cy="404812"/>
          </a:xfrm>
          <a:prstGeom prst="rect">
            <a:avLst/>
          </a:prstGeom>
        </p:spPr>
        <p:txBody>
          <a:bodyPr/>
          <a:lstStyle/>
          <a:p>
            <a:r>
              <a:rPr lang="fi-FI"/>
              <a:t>Copyright © Suomen Sydänliitto ry</a:t>
            </a:r>
          </a:p>
        </p:txBody>
      </p:sp>
      <p:sp>
        <p:nvSpPr>
          <p:cNvPr id="4" name="Slide Number Placeholder 3"/>
          <p:cNvSpPr>
            <a:spLocks noGrp="1"/>
          </p:cNvSpPr>
          <p:nvPr>
            <p:ph type="sldNum" sz="quarter" idx="12"/>
          </p:nvPr>
        </p:nvSpPr>
        <p:spPr/>
        <p:txBody>
          <a:bodyPr/>
          <a:lstStyle/>
          <a:p>
            <a:fld id="{B442D7A9-BD15-42A0-8891-A90D50CC4DE2}" type="slidenum">
              <a:rPr lang="fi-FI" smtClean="0"/>
              <a:t>‹#›</a:t>
            </a:fld>
            <a:endParaRPr lang="fi-FI"/>
          </a:p>
        </p:txBody>
      </p:sp>
    </p:spTree>
    <p:extLst>
      <p:ext uri="{BB962C8B-B14F-4D97-AF65-F5344CB8AC3E}">
        <p14:creationId xmlns:p14="http://schemas.microsoft.com/office/powerpoint/2010/main" val="129327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 tekst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Holder 3"/>
          <p:cNvSpPr>
            <a:spLocks noGrp="1"/>
          </p:cNvSpPr>
          <p:nvPr>
            <p:ph type="subTitle" idx="4"/>
          </p:nvPr>
        </p:nvSpPr>
        <p:spPr>
          <a:xfrm>
            <a:off x="1335576" y="3429004"/>
            <a:ext cx="6472853" cy="2520276"/>
          </a:xfrm>
          <a:prstGeom prst="rect">
            <a:avLst/>
          </a:prstGeom>
        </p:spPr>
        <p:txBody>
          <a:bodyPr wrap="square" lIns="0" tIns="0" rIns="0" bIns="0">
            <a:normAutofit/>
          </a:bodyPr>
          <a:lstStyle>
            <a:lvl1pPr algn="ctr">
              <a:defRPr baseline="0"/>
            </a:lvl1pPr>
          </a:lstStyle>
          <a:p>
            <a:r>
              <a:rPr lang="fi-FI" noProof="0"/>
              <a:t>Muokkaa alaotsikon perustyyliä napsautt.</a:t>
            </a:r>
            <a:endParaRPr lang="fi-FI" noProof="0" dirty="0"/>
          </a:p>
        </p:txBody>
      </p:sp>
      <p:sp>
        <p:nvSpPr>
          <p:cNvPr id="2" name="Otsikko 1"/>
          <p:cNvSpPr>
            <a:spLocks noGrp="1"/>
          </p:cNvSpPr>
          <p:nvPr>
            <p:ph type="title"/>
          </p:nvPr>
        </p:nvSpPr>
        <p:spPr>
          <a:xfrm>
            <a:off x="616791" y="1989138"/>
            <a:ext cx="7910424" cy="1295846"/>
          </a:xfrm>
        </p:spPr>
        <p:txBody>
          <a:bodyPr/>
          <a:lstStyle/>
          <a:p>
            <a:r>
              <a:rPr lang="fi-FI"/>
              <a:t>Muokkaa ots. perustyyl. napsautt.</a:t>
            </a:r>
            <a:endParaRPr lang="fi-FI" dirty="0"/>
          </a:p>
        </p:txBody>
      </p:sp>
    </p:spTree>
    <p:extLst>
      <p:ext uri="{BB962C8B-B14F-4D97-AF65-F5344CB8AC3E}">
        <p14:creationId xmlns:p14="http://schemas.microsoft.com/office/powerpoint/2010/main" val="3278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tausta)">
    <p:bg>
      <p:bgPr>
        <a:solidFill>
          <a:srgbClr val="FFE4D3"/>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Holder 3"/>
          <p:cNvSpPr>
            <a:spLocks noGrp="1"/>
          </p:cNvSpPr>
          <p:nvPr>
            <p:ph type="subTitle" idx="4"/>
          </p:nvPr>
        </p:nvSpPr>
        <p:spPr>
          <a:xfrm>
            <a:off x="1335576" y="3429000"/>
            <a:ext cx="6472853" cy="2520280"/>
          </a:xfrm>
          <a:prstGeom prst="rect">
            <a:avLst/>
          </a:prstGeom>
        </p:spPr>
        <p:txBody>
          <a:bodyPr wrap="square" lIns="0" tIns="0" rIns="0" bIns="0">
            <a:noAutofit/>
          </a:bodyPr>
          <a:lstStyle>
            <a:lvl1pPr algn="ctr">
              <a:defRPr baseline="0">
                <a:solidFill>
                  <a:schemeClr val="tx1"/>
                </a:solidFill>
              </a:defRPr>
            </a:lvl1pPr>
          </a:lstStyle>
          <a:p>
            <a:r>
              <a:rPr lang="fi-FI" noProof="0"/>
              <a:t>Muokkaa alaotsikon perustyyliä napsautt.</a:t>
            </a:r>
            <a:endParaRPr lang="fi-FI" noProof="0" dirty="0"/>
          </a:p>
        </p:txBody>
      </p:sp>
      <p:sp>
        <p:nvSpPr>
          <p:cNvPr id="2" name="Otsikko 1"/>
          <p:cNvSpPr>
            <a:spLocks noGrp="1"/>
          </p:cNvSpPr>
          <p:nvPr>
            <p:ph type="title"/>
          </p:nvPr>
        </p:nvSpPr>
        <p:spPr>
          <a:xfrm>
            <a:off x="616791" y="1989138"/>
            <a:ext cx="7910424" cy="1295846"/>
          </a:xfrm>
        </p:spPr>
        <p:txBody>
          <a:bodyPr/>
          <a:lstStyle/>
          <a:p>
            <a:r>
              <a:rPr lang="fi-FI"/>
              <a:t>Muokkaa ots. perustyyl. napsautt.</a:t>
            </a:r>
            <a:endParaRPr lang="fi-FI" dirty="0"/>
          </a:p>
        </p:txBody>
      </p:sp>
    </p:spTree>
    <p:extLst>
      <p:ext uri="{BB962C8B-B14F-4D97-AF65-F5344CB8AC3E}">
        <p14:creationId xmlns:p14="http://schemas.microsoft.com/office/powerpoint/2010/main" val="8353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sisältö">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8" name="Content Placeholder 7"/>
          <p:cNvSpPr>
            <a:spLocks noGrp="1"/>
          </p:cNvSpPr>
          <p:nvPr>
            <p:ph sz="quarter" idx="12"/>
          </p:nvPr>
        </p:nvSpPr>
        <p:spPr>
          <a:xfrm>
            <a:off x="975975" y="1991441"/>
            <a:ext cx="7192058" cy="3597799"/>
          </a:xfrm>
        </p:spPr>
        <p:txBody>
          <a:bodyPr/>
          <a:lstStyle/>
          <a:p>
            <a:pPr lvl="0"/>
            <a:r>
              <a:rPr lang="fi-FI" noProof="0"/>
              <a:t>Muokkaa tekstin perustyylejä</a:t>
            </a:r>
          </a:p>
        </p:txBody>
      </p:sp>
      <p:sp>
        <p:nvSpPr>
          <p:cNvPr id="2" name="Otsikko 1"/>
          <p:cNvSpPr>
            <a:spLocks noGrp="1"/>
          </p:cNvSpPr>
          <p:nvPr>
            <p:ph type="title"/>
          </p:nvPr>
        </p:nvSpPr>
        <p:spPr>
          <a:xfrm>
            <a:off x="975971" y="551765"/>
            <a:ext cx="7192062" cy="1439675"/>
          </a:xfrm>
        </p:spPr>
        <p:txBody>
          <a:bodyPr>
            <a:normAutofit/>
          </a:bodyPr>
          <a:lstStyle>
            <a:lvl1pPr algn="l">
              <a:defRPr sz="3200"/>
            </a:lvl1pPr>
          </a:lstStyle>
          <a:p>
            <a:r>
              <a:rPr lang="fi-FI"/>
              <a:t>Muokkaa ots. perustyyl. napsautt.</a:t>
            </a:r>
            <a:endParaRPr lang="fi-FI"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 kuva + 2/3 tekst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20"/>
          <p:cNvSpPr>
            <a:spLocks noGrp="1"/>
          </p:cNvSpPr>
          <p:nvPr>
            <p:ph type="body" sz="quarter" idx="14"/>
          </p:nvPr>
        </p:nvSpPr>
        <p:spPr>
          <a:xfrm>
            <a:off x="3493193" y="1991443"/>
            <a:ext cx="5034023" cy="2875943"/>
          </a:xfrm>
          <a:prstGeom prst="rect">
            <a:avLst/>
          </a:prstGeom>
        </p:spPr>
        <p:txBody>
          <a:bodyPr/>
          <a:lstStyle>
            <a:lvl1pPr>
              <a:lnSpc>
                <a:spcPct val="100000"/>
              </a:lnSpc>
              <a:defRPr sz="1800" baseline="0"/>
            </a:lvl1pPr>
          </a:lstStyle>
          <a:p>
            <a:pPr lvl="0"/>
            <a:r>
              <a:rPr lang="fi-FI" noProof="0"/>
              <a:t>Muokkaa tekstin perustyylejä</a:t>
            </a:r>
          </a:p>
        </p:txBody>
      </p:sp>
      <p:sp>
        <p:nvSpPr>
          <p:cNvPr id="7" name="Text Placeholder 43"/>
          <p:cNvSpPr>
            <a:spLocks noGrp="1"/>
          </p:cNvSpPr>
          <p:nvPr>
            <p:ph type="body" sz="quarter" idx="15" hasCustomPrompt="1"/>
          </p:nvPr>
        </p:nvSpPr>
        <p:spPr>
          <a:xfrm>
            <a:off x="3493193" y="5301208"/>
            <a:ext cx="5034023" cy="288033"/>
          </a:xfrm>
          <a:prstGeom prst="rect">
            <a:avLst/>
          </a:prstGeom>
        </p:spPr>
        <p:txBody>
          <a:bodyPr/>
          <a:lstStyle>
            <a:lvl1pPr>
              <a:defRPr sz="1000"/>
            </a:lvl1pPr>
          </a:lstStyle>
          <a:p>
            <a:pPr lvl="0"/>
            <a:r>
              <a:rPr lang="fi-FI" noProof="0" dirty="0"/>
              <a:t>Lähde: Suomen Sydänliitto ry</a:t>
            </a:r>
          </a:p>
        </p:txBody>
      </p:sp>
      <p:sp>
        <p:nvSpPr>
          <p:cNvPr id="8" name="Content Placeholder 4"/>
          <p:cNvSpPr>
            <a:spLocks noGrp="1"/>
          </p:cNvSpPr>
          <p:nvPr>
            <p:ph sz="quarter" idx="16"/>
          </p:nvPr>
        </p:nvSpPr>
        <p:spPr>
          <a:xfrm>
            <a:off x="616790" y="552233"/>
            <a:ext cx="2516941" cy="5037008"/>
          </a:xfrm>
          <a:prstGeom prst="rect">
            <a:avLst/>
          </a:prstGeom>
        </p:spPr>
        <p:txBody>
          <a:bodyPr anchor="ctr" anchorCtr="0"/>
          <a:lstStyle>
            <a:lvl1pPr>
              <a:defRPr/>
            </a:lvl1pPr>
          </a:lstStyle>
          <a:p>
            <a:pPr lvl="0"/>
            <a:r>
              <a:rPr lang="fi-FI" noProof="0"/>
              <a:t>Muokkaa tekstin perustyylejä</a:t>
            </a:r>
          </a:p>
        </p:txBody>
      </p:sp>
      <p:sp>
        <p:nvSpPr>
          <p:cNvPr id="2" name="Otsikko 1"/>
          <p:cNvSpPr>
            <a:spLocks noGrp="1"/>
          </p:cNvSpPr>
          <p:nvPr>
            <p:ph type="title"/>
          </p:nvPr>
        </p:nvSpPr>
        <p:spPr>
          <a:xfrm>
            <a:off x="3493193" y="551765"/>
            <a:ext cx="5034022" cy="1439677"/>
          </a:xfrm>
        </p:spPr>
        <p:txBody>
          <a:bodyPr>
            <a:normAutofit/>
          </a:bodyPr>
          <a:lstStyle>
            <a:lvl1pPr algn="l">
              <a:defRPr sz="3600"/>
            </a:lvl1pPr>
          </a:lstStyle>
          <a:p>
            <a:r>
              <a:rPr lang="fi-FI"/>
              <a:t>Muokkaa ots. perustyyl. napsautt.</a:t>
            </a:r>
            <a:endParaRPr lang="fi-FI" dirty="0"/>
          </a:p>
        </p:txBody>
      </p:sp>
    </p:spTree>
    <p:extLst>
      <p:ext uri="{BB962C8B-B14F-4D97-AF65-F5344CB8AC3E}">
        <p14:creationId xmlns:p14="http://schemas.microsoft.com/office/powerpoint/2010/main" val="141418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kuva + 2/3 teksti, keskitett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20"/>
          <p:cNvSpPr>
            <a:spLocks noGrp="1"/>
          </p:cNvSpPr>
          <p:nvPr>
            <p:ph type="body" sz="quarter" idx="14"/>
          </p:nvPr>
        </p:nvSpPr>
        <p:spPr>
          <a:xfrm>
            <a:off x="3493193" y="1991441"/>
            <a:ext cx="5034023" cy="2875943"/>
          </a:xfrm>
          <a:prstGeom prst="rect">
            <a:avLst/>
          </a:prstGeom>
        </p:spPr>
        <p:txBody>
          <a:bodyPr/>
          <a:lstStyle>
            <a:lvl1pPr algn="ctr">
              <a:lnSpc>
                <a:spcPct val="100000"/>
              </a:lnSpc>
              <a:defRPr sz="2000" baseline="0"/>
            </a:lvl1pPr>
          </a:lstStyle>
          <a:p>
            <a:pPr lvl="0"/>
            <a:r>
              <a:rPr lang="fi-FI" noProof="0"/>
              <a:t>Muokkaa tekstin perustyylejä</a:t>
            </a:r>
          </a:p>
        </p:txBody>
      </p:sp>
      <p:sp>
        <p:nvSpPr>
          <p:cNvPr id="7" name="Text Placeholder 43"/>
          <p:cNvSpPr>
            <a:spLocks noGrp="1"/>
          </p:cNvSpPr>
          <p:nvPr>
            <p:ph type="body" sz="quarter" idx="15" hasCustomPrompt="1"/>
          </p:nvPr>
        </p:nvSpPr>
        <p:spPr>
          <a:xfrm>
            <a:off x="3493193" y="5316794"/>
            <a:ext cx="5034023" cy="272447"/>
          </a:xfrm>
          <a:prstGeom prst="rect">
            <a:avLst/>
          </a:prstGeom>
        </p:spPr>
        <p:txBody>
          <a:bodyPr/>
          <a:lstStyle>
            <a:lvl1pPr algn="ctr">
              <a:defRPr sz="1000"/>
            </a:lvl1pPr>
          </a:lstStyle>
          <a:p>
            <a:pPr lvl="0"/>
            <a:r>
              <a:rPr lang="fi-FI" noProof="0" dirty="0"/>
              <a:t>Lähde: Suomen Sydänliitto ry</a:t>
            </a:r>
          </a:p>
        </p:txBody>
      </p:sp>
      <p:sp>
        <p:nvSpPr>
          <p:cNvPr id="8" name="Content Placeholder 2"/>
          <p:cNvSpPr>
            <a:spLocks noGrp="1"/>
          </p:cNvSpPr>
          <p:nvPr>
            <p:ph sz="quarter" idx="16"/>
          </p:nvPr>
        </p:nvSpPr>
        <p:spPr>
          <a:xfrm>
            <a:off x="616789" y="552233"/>
            <a:ext cx="2516799" cy="5037008"/>
          </a:xfrm>
          <a:prstGeom prst="rect">
            <a:avLst/>
          </a:prstGeom>
        </p:spPr>
        <p:txBody>
          <a:bodyPr anchor="ctr" anchorCtr="0"/>
          <a:lstStyle/>
          <a:p>
            <a:pPr lvl="0"/>
            <a:r>
              <a:rPr lang="fi-FI" noProof="0"/>
              <a:t>Muokkaa tekstin perustyylejä</a:t>
            </a:r>
          </a:p>
        </p:txBody>
      </p:sp>
      <p:sp>
        <p:nvSpPr>
          <p:cNvPr id="2" name="Otsikko 1"/>
          <p:cNvSpPr>
            <a:spLocks noGrp="1"/>
          </p:cNvSpPr>
          <p:nvPr>
            <p:ph type="title"/>
          </p:nvPr>
        </p:nvSpPr>
        <p:spPr>
          <a:xfrm>
            <a:off x="3493193" y="551766"/>
            <a:ext cx="5034022" cy="1437372"/>
          </a:xfrm>
        </p:spPr>
        <p:txBody>
          <a:bodyPr>
            <a:normAutofit/>
          </a:bodyPr>
          <a:lstStyle>
            <a:lvl1pPr>
              <a:defRPr sz="3600"/>
            </a:lvl1pPr>
          </a:lstStyle>
          <a:p>
            <a:r>
              <a:rPr lang="fi-FI"/>
              <a:t>Muokkaa ots. perustyyl. napsautt.</a:t>
            </a:r>
            <a:endParaRPr lang="fi-FI" dirty="0"/>
          </a:p>
        </p:txBody>
      </p:sp>
    </p:spTree>
    <p:extLst>
      <p:ext uri="{BB962C8B-B14F-4D97-AF65-F5344CB8AC3E}">
        <p14:creationId xmlns:p14="http://schemas.microsoft.com/office/powerpoint/2010/main" val="19481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veä kuva + tekst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a:t>
            </a:fld>
            <a:endParaRPr lang="uk-UA" dirty="0"/>
          </a:p>
        </p:txBody>
      </p:sp>
      <p:sp>
        <p:nvSpPr>
          <p:cNvPr id="4" name="Footer Placeholder 3"/>
          <p:cNvSpPr>
            <a:spLocks noGrp="1"/>
          </p:cNvSpPr>
          <p:nvPr>
            <p:ph type="ftr" sz="quarter" idx="11"/>
          </p:nvPr>
        </p:nvSpPr>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6" name="Text Placeholder 20"/>
          <p:cNvSpPr>
            <a:spLocks noGrp="1"/>
          </p:cNvSpPr>
          <p:nvPr>
            <p:ph type="body" sz="quarter" idx="14"/>
          </p:nvPr>
        </p:nvSpPr>
        <p:spPr>
          <a:xfrm>
            <a:off x="613791" y="4869160"/>
            <a:ext cx="7919022" cy="1080119"/>
          </a:xfrm>
          <a:prstGeom prst="rect">
            <a:avLst/>
          </a:prstGeom>
        </p:spPr>
        <p:txBody>
          <a:bodyPr/>
          <a:lstStyle>
            <a:lvl1pPr algn="ctr">
              <a:defRPr sz="1400" baseline="0"/>
            </a:lvl1pPr>
          </a:lstStyle>
          <a:p>
            <a:pPr lvl="0"/>
            <a:r>
              <a:rPr lang="fi-FI" noProof="0"/>
              <a:t>Muokkaa tekstin perustyylejä</a:t>
            </a:r>
          </a:p>
        </p:txBody>
      </p:sp>
      <p:sp>
        <p:nvSpPr>
          <p:cNvPr id="9" name="Content Placeholder 8"/>
          <p:cNvSpPr>
            <a:spLocks noGrp="1"/>
          </p:cNvSpPr>
          <p:nvPr>
            <p:ph sz="quarter" idx="15"/>
          </p:nvPr>
        </p:nvSpPr>
        <p:spPr>
          <a:xfrm>
            <a:off x="613791" y="552233"/>
            <a:ext cx="7919022" cy="2876768"/>
          </a:xfrm>
        </p:spPr>
        <p:txBody>
          <a:bodyPr anchor="ctr" anchorCtr="0"/>
          <a:lstStyle>
            <a:lvl1pPr algn="ctr">
              <a:defRPr/>
            </a:lvl1pPr>
          </a:lstStyle>
          <a:p>
            <a:pPr lvl="0"/>
            <a:r>
              <a:rPr lang="fi-FI" noProof="0"/>
              <a:t>Muokkaa tekstin perustyylejä</a:t>
            </a:r>
          </a:p>
        </p:txBody>
      </p:sp>
      <p:sp>
        <p:nvSpPr>
          <p:cNvPr id="2" name="Otsikko 1"/>
          <p:cNvSpPr>
            <a:spLocks noGrp="1"/>
          </p:cNvSpPr>
          <p:nvPr>
            <p:ph type="title"/>
          </p:nvPr>
        </p:nvSpPr>
        <p:spPr>
          <a:xfrm>
            <a:off x="618881" y="3861048"/>
            <a:ext cx="7910424" cy="576064"/>
          </a:xfrm>
        </p:spPr>
        <p:txBody>
          <a:bodyPr>
            <a:normAutofit/>
          </a:bodyPr>
          <a:lstStyle>
            <a:lvl1pPr>
              <a:defRPr sz="2800"/>
            </a:lvl1pPr>
          </a:lstStyle>
          <a:p>
            <a:r>
              <a:rPr lang="fi-FI"/>
              <a:t>Muokkaa ots. perustyyl. napsautt.</a:t>
            </a:r>
            <a:endParaRPr lang="fi-FI" dirty="0"/>
          </a:p>
        </p:txBody>
      </p:sp>
    </p:spTree>
    <p:extLst>
      <p:ext uri="{BB962C8B-B14F-4D97-AF65-F5344CB8AC3E}">
        <p14:creationId xmlns:p14="http://schemas.microsoft.com/office/powerpoint/2010/main" val="89239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616789" y="6312454"/>
            <a:ext cx="359182" cy="376884"/>
          </a:xfrm>
          <a:prstGeom prst="rect">
            <a:avLst/>
          </a:prstGeom>
        </p:spPr>
        <p:txBody>
          <a:bodyPr wrap="square" lIns="0" tIns="0" rIns="0" bIns="0" anchor="ctr" anchorCtr="0">
            <a:noAutofit/>
          </a:bodyPr>
          <a:lstStyle>
            <a:lvl1pPr>
              <a:defRPr sz="800" b="0" i="0">
                <a:solidFill>
                  <a:srgbClr val="231F20"/>
                </a:solidFill>
                <a:latin typeface="Verdana"/>
                <a:cs typeface="Verdana"/>
              </a:defRPr>
            </a:lvl1pPr>
          </a:lstStyle>
          <a:p>
            <a:pPr marL="25401">
              <a:spcBef>
                <a:spcPts val="105"/>
              </a:spcBef>
            </a:pPr>
            <a:fld id="{81D60167-4931-47E6-BA6A-407CBD079E47}" type="slidenum">
              <a:rPr lang="fi-FI" smtClean="0"/>
              <a:pPr marL="25401">
                <a:spcBef>
                  <a:spcPts val="105"/>
                </a:spcBef>
              </a:pPr>
              <a:t>‹#›</a:t>
            </a:fld>
            <a:endParaRPr lang="fi-FI" dirty="0"/>
          </a:p>
        </p:txBody>
      </p:sp>
      <p:sp>
        <p:nvSpPr>
          <p:cNvPr id="11" name="Title Placeholder 10"/>
          <p:cNvSpPr>
            <a:spLocks noGrp="1"/>
          </p:cNvSpPr>
          <p:nvPr>
            <p:ph type="title"/>
          </p:nvPr>
        </p:nvSpPr>
        <p:spPr>
          <a:xfrm>
            <a:off x="616791" y="551766"/>
            <a:ext cx="7910424" cy="959390"/>
          </a:xfrm>
          <a:prstGeom prst="rect">
            <a:avLst/>
          </a:prstGeom>
        </p:spPr>
        <p:txBody>
          <a:bodyPr vert="horz" lIns="91440" tIns="45720" rIns="91440" bIns="45720" rtlCol="0" anchor="ctr">
            <a:normAutofit/>
          </a:bodyPr>
          <a:lstStyle/>
          <a:p>
            <a:endParaRPr lang="fi-FI" noProof="0" dirty="0"/>
          </a:p>
        </p:txBody>
      </p:sp>
      <p:sp>
        <p:nvSpPr>
          <p:cNvPr id="12" name="Footer Placeholder 11"/>
          <p:cNvSpPr>
            <a:spLocks noGrp="1"/>
          </p:cNvSpPr>
          <p:nvPr>
            <p:ph type="ftr" sz="quarter" idx="3"/>
          </p:nvPr>
        </p:nvSpPr>
        <p:spPr>
          <a:xfrm>
            <a:off x="1695177" y="6312454"/>
            <a:ext cx="5753647" cy="376884"/>
          </a:xfrm>
          <a:prstGeom prst="rect">
            <a:avLst/>
          </a:prstGeom>
        </p:spPr>
        <p:txBody>
          <a:bodyPr vert="horz" lIns="91440" tIns="45720" rIns="91440" bIns="45720" rtlCol="0" anchor="ctr"/>
          <a:lstStyle>
            <a:lvl1pPr algn="l">
              <a:defRPr sz="800">
                <a:solidFill>
                  <a:schemeClr val="tx1"/>
                </a:solidFill>
                <a:latin typeface="Verdana" charset="0"/>
                <a:ea typeface="Verdana" charset="0"/>
                <a:cs typeface="Verdana" charset="0"/>
              </a:defRPr>
            </a:lvl1pPr>
          </a:lstStyle>
          <a:p>
            <a:r>
              <a:rPr lang="de-DE" dirty="0"/>
              <a:t>© </a:t>
            </a:r>
            <a:r>
              <a:rPr lang="fi-FI" noProof="0" dirty="0"/>
              <a:t>Suomen Sydänliitto ry</a:t>
            </a:r>
          </a:p>
        </p:txBody>
      </p:sp>
      <p:sp>
        <p:nvSpPr>
          <p:cNvPr id="17" name="Text Placeholder 16"/>
          <p:cNvSpPr>
            <a:spLocks noGrp="1"/>
          </p:cNvSpPr>
          <p:nvPr>
            <p:ph type="body" idx="1"/>
          </p:nvPr>
        </p:nvSpPr>
        <p:spPr>
          <a:xfrm>
            <a:off x="616791" y="1991441"/>
            <a:ext cx="7910424" cy="3872952"/>
          </a:xfrm>
          <a:prstGeom prst="rect">
            <a:avLst/>
          </a:prstGeom>
        </p:spPr>
        <p:txBody>
          <a:bodyPr vert="horz" lIns="91440" tIns="45720" rIns="91440" bIns="45720" rtlCol="0">
            <a:normAutofit/>
          </a:bodyPr>
          <a:lstStyle/>
          <a:p>
            <a:pPr lvl="0"/>
            <a:endParaRPr lang="fi-FI" noProof="0" dirty="0"/>
          </a:p>
        </p:txBody>
      </p:sp>
      <p:pic>
        <p:nvPicPr>
          <p:cNvPr id="2" name="Picture 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214721" y="6312454"/>
            <a:ext cx="311742" cy="39903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704" r:id="rId2"/>
    <p:sldLayoutId id="2147483707" r:id="rId3"/>
    <p:sldLayoutId id="2147483688" r:id="rId4"/>
    <p:sldLayoutId id="2147483691" r:id="rId5"/>
    <p:sldLayoutId id="2147483714" r:id="rId6"/>
    <p:sldLayoutId id="2147483690" r:id="rId7"/>
    <p:sldLayoutId id="2147483693" r:id="rId8"/>
    <p:sldLayoutId id="2147483695" r:id="rId9"/>
    <p:sldLayoutId id="2147483697" r:id="rId10"/>
    <p:sldLayoutId id="2147483696" r:id="rId11"/>
    <p:sldLayoutId id="2147483698" r:id="rId12"/>
    <p:sldLayoutId id="2147483713" r:id="rId13"/>
    <p:sldLayoutId id="2147483699" r:id="rId14"/>
    <p:sldLayoutId id="2147483701" r:id="rId15"/>
    <p:sldLayoutId id="2147483702" r:id="rId16"/>
    <p:sldLayoutId id="2147483717" r:id="rId17"/>
    <p:sldLayoutId id="2147483720" r:id="rId18"/>
    <p:sldLayoutId id="2147483719" r:id="rId19"/>
    <p:sldLayoutId id="2147483705" r:id="rId20"/>
    <p:sldLayoutId id="2147483706" r:id="rId21"/>
    <p:sldLayoutId id="2147483708" r:id="rId22"/>
    <p:sldLayoutId id="2147483721" r:id="rId23"/>
    <p:sldLayoutId id="2147483709" r:id="rId24"/>
    <p:sldLayoutId id="2147483722" r:id="rId25"/>
    <p:sldLayoutId id="2147483723" r:id="rId26"/>
    <p:sldLayoutId id="2147483718" r:id="rId27"/>
    <p:sldLayoutId id="2147483724" r:id="rId28"/>
    <p:sldLayoutId id="2147483710" r:id="rId29"/>
    <p:sldLayoutId id="2147483711" r:id="rId30"/>
    <p:sldLayoutId id="2147483716" r:id="rId31"/>
    <p:sldLayoutId id="2147483715" r:id="rId32"/>
    <p:sldLayoutId id="2147483727" r:id="rId33"/>
    <p:sldLayoutId id="2147483728"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eaLnBrk="1" hangingPunct="1">
        <a:defRPr sz="4000">
          <a:latin typeface="Verdana" charset="0"/>
          <a:ea typeface="Verdana" charset="0"/>
          <a:cs typeface="Verdana" charset="0"/>
        </a:defRPr>
      </a:lvl1pPr>
    </p:titleStyle>
    <p:bodyStyle>
      <a:lvl1pPr marL="0" eaLnBrk="1" hangingPunct="1">
        <a:defRPr sz="1600">
          <a:latin typeface="Verdana" charset="0"/>
          <a:ea typeface="Verdana" charset="0"/>
          <a:cs typeface="Verdana" charset="0"/>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9" eaLnBrk="1" hangingPunct="1">
        <a:defRPr>
          <a:latin typeface="+mn-lt"/>
          <a:ea typeface="+mn-ea"/>
          <a:cs typeface="+mn-cs"/>
        </a:defRPr>
      </a:lvl4pPr>
      <a:lvl5pPr marL="1828891"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bodyStyle>
    <p:otherStyle>
      <a:lvl1pPr marL="0" eaLnBrk="1" hangingPunct="1">
        <a:defRPr>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9" eaLnBrk="1" hangingPunct="1">
        <a:defRPr>
          <a:latin typeface="+mn-lt"/>
          <a:ea typeface="+mn-ea"/>
          <a:cs typeface="+mn-cs"/>
        </a:defRPr>
      </a:lvl4pPr>
      <a:lvl5pPr marL="1828891"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otherStyle>
  </p:txStyles>
  <p:extLst mod="1">
    <p:ext uri="{27BBF7A9-308A-43DC-89C8-2F10F3537804}">
      <p15:sldGuideLst xmlns:p15="http://schemas.microsoft.com/office/powerpoint/2012/main">
        <p15:guide id="1" orient="horz" pos="1253" userDrawn="1">
          <p15:clr>
            <a:srgbClr val="F26B43"/>
          </p15:clr>
        </p15:guide>
        <p15:guide id="2" pos="385" userDrawn="1">
          <p15:clr>
            <a:srgbClr val="F26B43"/>
          </p15:clr>
        </p15:guide>
        <p15:guide id="3" pos="53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sydanliitto.fi/yhdistysnetti/sydanterveys/liikunta/helppoja-jumppaliikkeita"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hyperlink" Target="https://www.youtube.com/watch?v=3xonH8SPOwo&amp;feature=youtu.be" TargetMode="External"/><Relationship Id="rId4" Type="http://schemas.openxmlformats.org/officeDocument/2006/relationships/hyperlink" Target="https://www.youtube.com/watch?v=6Lb7CkodCGs&amp;feature=youtu.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a:t>
            </a:fld>
            <a:endParaRPr lang="uk-UA" dirty="0"/>
          </a:p>
        </p:txBody>
      </p:sp>
      <p:sp>
        <p:nvSpPr>
          <p:cNvPr id="3" name="Footer Placeholder 2"/>
          <p:cNvSpPr>
            <a:spLocks noGrp="1"/>
          </p:cNvSpPr>
          <p:nvPr>
            <p:ph type="ftr" sz="quarter" idx="11"/>
          </p:nvPr>
        </p:nvSpPr>
        <p:spPr>
          <a:xfrm>
            <a:off x="3779912" y="6312453"/>
            <a:ext cx="5753647" cy="376884"/>
          </a:xfrm>
        </p:spPr>
        <p:txBody>
          <a:bodyPr/>
          <a:lstStyle/>
          <a:p>
            <a:r>
              <a:rPr lang="de-DE" dirty="0"/>
              <a:t>© </a:t>
            </a:r>
            <a:r>
              <a:rPr lang="en-US" dirty="0" err="1"/>
              <a:t>Suomen</a:t>
            </a:r>
            <a:r>
              <a:rPr lang="en-US" dirty="0"/>
              <a:t> </a:t>
            </a:r>
            <a:r>
              <a:rPr lang="en-US" dirty="0" err="1"/>
              <a:t>Sydänliitto</a:t>
            </a:r>
            <a:r>
              <a:rPr lang="en-US" dirty="0"/>
              <a:t> </a:t>
            </a:r>
            <a:r>
              <a:rPr lang="en-US" dirty="0" err="1"/>
              <a:t>ry</a:t>
            </a:r>
            <a:endParaRPr lang="en-US" dirty="0"/>
          </a:p>
        </p:txBody>
      </p:sp>
      <p:sp>
        <p:nvSpPr>
          <p:cNvPr id="4" name="Otsikko 3"/>
          <p:cNvSpPr>
            <a:spLocks noGrp="1"/>
          </p:cNvSpPr>
          <p:nvPr>
            <p:ph type="title"/>
          </p:nvPr>
        </p:nvSpPr>
        <p:spPr>
          <a:xfrm>
            <a:off x="616789" y="2924944"/>
            <a:ext cx="7910424" cy="2159942"/>
          </a:xfrm>
        </p:spPr>
        <p:txBody>
          <a:bodyPr>
            <a:normAutofit fontScale="90000"/>
          </a:bodyPr>
          <a:lstStyle/>
          <a:p>
            <a:r>
              <a:rPr lang="fi-FI" b="1" dirty="0"/>
              <a:t>Liikuntaa hyvän ikääntymisen puolesta</a:t>
            </a:r>
            <a:br>
              <a:rPr lang="fi-FI" b="1" dirty="0"/>
            </a:br>
            <a:r>
              <a:rPr lang="fi-FI" dirty="0"/>
              <a:t/>
            </a:r>
            <a:br>
              <a:rPr lang="fi-FI" dirty="0"/>
            </a:br>
            <a:r>
              <a:rPr lang="fi-FI" dirty="0"/>
              <a:t/>
            </a:r>
            <a:br>
              <a:rPr lang="fi-FI" dirty="0"/>
            </a:br>
            <a:endParaRPr lang="fi-FI" sz="2000" dirty="0"/>
          </a:p>
        </p:txBody>
      </p:sp>
      <p:pic>
        <p:nvPicPr>
          <p:cNvPr id="5" name="Kuva 4">
            <a:extLst>
              <a:ext uri="{FF2B5EF4-FFF2-40B4-BE49-F238E27FC236}">
                <a16:creationId xmlns:a16="http://schemas.microsoft.com/office/drawing/2014/main" id="{A2371B9C-9327-4181-BD90-54F9012A23FD}"/>
              </a:ext>
            </a:extLst>
          </p:cNvPr>
          <p:cNvPicPr>
            <a:picLocks noChangeAspect="1"/>
          </p:cNvPicPr>
          <p:nvPr/>
        </p:nvPicPr>
        <p:blipFill>
          <a:blip r:embed="rId3"/>
          <a:stretch>
            <a:fillRect/>
          </a:stretch>
        </p:blipFill>
        <p:spPr>
          <a:xfrm>
            <a:off x="6300192" y="6394877"/>
            <a:ext cx="2048434" cy="262151"/>
          </a:xfrm>
          <a:prstGeom prst="rect">
            <a:avLst/>
          </a:prstGeom>
        </p:spPr>
      </p:pic>
      <p:sp>
        <p:nvSpPr>
          <p:cNvPr id="6" name="Tekstiruutu 5">
            <a:extLst>
              <a:ext uri="{FF2B5EF4-FFF2-40B4-BE49-F238E27FC236}">
                <a16:creationId xmlns:a16="http://schemas.microsoft.com/office/drawing/2014/main" id="{8F55981E-B22C-464D-B28E-705ACD82C958}"/>
              </a:ext>
            </a:extLst>
          </p:cNvPr>
          <p:cNvSpPr txBox="1"/>
          <p:nvPr/>
        </p:nvSpPr>
        <p:spPr>
          <a:xfrm>
            <a:off x="1043608" y="6418231"/>
            <a:ext cx="2011853" cy="215444"/>
          </a:xfrm>
          <a:prstGeom prst="rect">
            <a:avLst/>
          </a:prstGeom>
          <a:noFill/>
        </p:spPr>
        <p:txBody>
          <a:bodyPr wrap="square" rtlCol="0">
            <a:spAutoFit/>
          </a:bodyPr>
          <a:lstStyle/>
          <a:p>
            <a:r>
              <a:rPr lang="fi-FI" sz="800" dirty="0">
                <a:latin typeface="Verdana" panose="020B0604030504040204" pitchFamily="34" charset="0"/>
                <a:ea typeface="Verdana" panose="020B0604030504040204" pitchFamily="34" charset="0"/>
                <a:cs typeface="Verdana" panose="020B0604030504040204" pitchFamily="34" charset="0"/>
              </a:rPr>
              <a:t>2.1.2018/aa</a:t>
            </a:r>
          </a:p>
        </p:txBody>
      </p:sp>
    </p:spTree>
    <p:extLst>
      <p:ext uri="{BB962C8B-B14F-4D97-AF65-F5344CB8AC3E}">
        <p14:creationId xmlns:p14="http://schemas.microsoft.com/office/powerpoint/2010/main" val="91639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AC88257-FA26-4A94-AA21-C64ECC18B7FD}"/>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10</a:t>
            </a:fld>
            <a:endParaRPr lang="uk-UA" dirty="0"/>
          </a:p>
        </p:txBody>
      </p:sp>
      <p:sp>
        <p:nvSpPr>
          <p:cNvPr id="3" name="Alatunnisteen paikkamerkki 2">
            <a:extLst>
              <a:ext uri="{FF2B5EF4-FFF2-40B4-BE49-F238E27FC236}">
                <a16:creationId xmlns:a16="http://schemas.microsoft.com/office/drawing/2014/main" id="{214A981D-61B0-43E4-AB92-83C8BFFB5228}"/>
              </a:ext>
            </a:extLst>
          </p:cNvPr>
          <p:cNvSpPr>
            <a:spLocks noGrp="1"/>
          </p:cNvSpPr>
          <p:nvPr>
            <p:ph type="ftr" sz="quarter" idx="11"/>
          </p:nvPr>
        </p:nvSpPr>
        <p:spPr/>
        <p:txBody>
          <a:bodyPr/>
          <a:lstStyle/>
          <a:p>
            <a:r>
              <a:rPr lang="de-DE"/>
              <a:t>© </a:t>
            </a:r>
            <a:r>
              <a:rPr lang="en-US"/>
              <a:t>Suomen Sydänliitto ry</a:t>
            </a:r>
            <a:endParaRPr lang="en-US" dirty="0"/>
          </a:p>
        </p:txBody>
      </p:sp>
      <p:sp>
        <p:nvSpPr>
          <p:cNvPr id="4" name="Sisällön paikkamerkki 3">
            <a:extLst>
              <a:ext uri="{FF2B5EF4-FFF2-40B4-BE49-F238E27FC236}">
                <a16:creationId xmlns:a16="http://schemas.microsoft.com/office/drawing/2014/main" id="{59D75308-2311-497F-9719-1794AEB59E92}"/>
              </a:ext>
            </a:extLst>
          </p:cNvPr>
          <p:cNvSpPr>
            <a:spLocks noGrp="1"/>
          </p:cNvSpPr>
          <p:nvPr>
            <p:ph sz="quarter" idx="12"/>
          </p:nvPr>
        </p:nvSpPr>
        <p:spPr/>
        <p:txBody>
          <a:bodyPr/>
          <a:lstStyle/>
          <a:p>
            <a:pPr marL="285750" indent="-285750">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Lihasvoimaa tarvitaan esimerkiksi tuolista seisomaan noustessa, portaissa kävellessä sekä erilaisissa äkkitilanteissa kuten liukkaalla. </a:t>
            </a:r>
          </a:p>
          <a:p>
            <a:pPr marL="285750" indent="-285750">
              <a:buFont typeface="Arial" panose="020B0604020202020204" pitchFamily="34" charset="0"/>
              <a:buChar char="•"/>
            </a:pPr>
            <a:endParaRPr lang="fi-FI"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Voima heikkenee iän myötä, mutta sopivalla harjoittelulla voidaan säilyttää tai jopa parantaa. </a:t>
            </a:r>
          </a:p>
          <a:p>
            <a:pPr marL="285750" indent="-285750">
              <a:buFont typeface="Arial" panose="020B0604020202020204" pitchFamily="34" charset="0"/>
              <a:buChar char="•"/>
            </a:pPr>
            <a:endParaRPr lang="fi-FI" dirty="0">
              <a:latin typeface="Verdana" panose="020B0604030504040204" pitchFamily="34" charset="0"/>
              <a:ea typeface="Verdana" panose="020B0604030504040204" pitchFamily="34" charset="0"/>
              <a:cs typeface="Verdana" panose="020B0604030504040204" pitchFamily="34" charset="0"/>
            </a:endParaRPr>
          </a:p>
          <a:p>
            <a:endParaRPr lang="fi-FI"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Kotona, kuntosalilla, sydänyhdistyksen ryhmässä?......</a:t>
            </a:r>
          </a:p>
          <a:p>
            <a:endParaRPr lang="fi-FI" dirty="0"/>
          </a:p>
        </p:txBody>
      </p:sp>
      <p:sp>
        <p:nvSpPr>
          <p:cNvPr id="5" name="Otsikko 4">
            <a:extLst>
              <a:ext uri="{FF2B5EF4-FFF2-40B4-BE49-F238E27FC236}">
                <a16:creationId xmlns:a16="http://schemas.microsoft.com/office/drawing/2014/main" id="{536399CB-8D85-455C-87B9-31E13B266DD3}"/>
              </a:ext>
            </a:extLst>
          </p:cNvPr>
          <p:cNvSpPr>
            <a:spLocks noGrp="1"/>
          </p:cNvSpPr>
          <p:nvPr>
            <p:ph type="title"/>
          </p:nvPr>
        </p:nvSpPr>
        <p:spPr/>
        <p:txBody>
          <a:bodyPr/>
          <a:lstStyle/>
          <a:p>
            <a:r>
              <a:rPr lang="fi-FI" dirty="0"/>
              <a:t>Lihasvoima</a:t>
            </a:r>
          </a:p>
        </p:txBody>
      </p:sp>
    </p:spTree>
    <p:extLst>
      <p:ext uri="{BB962C8B-B14F-4D97-AF65-F5344CB8AC3E}">
        <p14:creationId xmlns:p14="http://schemas.microsoft.com/office/powerpoint/2010/main" val="20465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3BB12D45-ACBA-4A79-9EFA-F705AC453E79}"/>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11</a:t>
            </a:fld>
            <a:endParaRPr lang="uk-UA" dirty="0"/>
          </a:p>
        </p:txBody>
      </p:sp>
      <p:sp>
        <p:nvSpPr>
          <p:cNvPr id="3" name="Alatunnisteen paikkamerkki 2">
            <a:extLst>
              <a:ext uri="{FF2B5EF4-FFF2-40B4-BE49-F238E27FC236}">
                <a16:creationId xmlns:a16="http://schemas.microsoft.com/office/drawing/2014/main" id="{1D1EFF54-5C61-4E7A-ADAD-6AE6D5DD5F75}"/>
              </a:ext>
            </a:extLst>
          </p:cNvPr>
          <p:cNvSpPr>
            <a:spLocks noGrp="1"/>
          </p:cNvSpPr>
          <p:nvPr>
            <p:ph type="ftr" sz="quarter" idx="11"/>
          </p:nvPr>
        </p:nvSpPr>
        <p:spPr/>
        <p:txBody>
          <a:bodyPr/>
          <a:lstStyle/>
          <a:p>
            <a:r>
              <a:rPr lang="de-DE"/>
              <a:t>© </a:t>
            </a:r>
            <a:r>
              <a:rPr lang="en-US"/>
              <a:t>Suomen Sydänliitto ry</a:t>
            </a:r>
            <a:endParaRPr lang="en-US" dirty="0"/>
          </a:p>
        </p:txBody>
      </p:sp>
      <p:sp>
        <p:nvSpPr>
          <p:cNvPr id="5" name="Otsikko 4">
            <a:extLst>
              <a:ext uri="{FF2B5EF4-FFF2-40B4-BE49-F238E27FC236}">
                <a16:creationId xmlns:a16="http://schemas.microsoft.com/office/drawing/2014/main" id="{26EC4191-73E2-4BE1-AB8A-D66D7BDE7C7E}"/>
              </a:ext>
            </a:extLst>
          </p:cNvPr>
          <p:cNvSpPr>
            <a:spLocks noGrp="1"/>
          </p:cNvSpPr>
          <p:nvPr>
            <p:ph type="title"/>
          </p:nvPr>
        </p:nvSpPr>
        <p:spPr>
          <a:xfrm>
            <a:off x="548486" y="168662"/>
            <a:ext cx="7192062" cy="1439675"/>
          </a:xfrm>
        </p:spPr>
        <p:txBody>
          <a:bodyPr/>
          <a:lstStyle/>
          <a:p>
            <a:r>
              <a:rPr lang="fi-FI" dirty="0"/>
              <a:t>Lihasvoimaharjoittelu</a:t>
            </a:r>
          </a:p>
        </p:txBody>
      </p:sp>
      <p:sp>
        <p:nvSpPr>
          <p:cNvPr id="8" name="Suorakulmio 7">
            <a:extLst>
              <a:ext uri="{FF2B5EF4-FFF2-40B4-BE49-F238E27FC236}">
                <a16:creationId xmlns:a16="http://schemas.microsoft.com/office/drawing/2014/main" id="{0A9F68ED-0184-4A19-AFE3-0B985A91668A}"/>
              </a:ext>
            </a:extLst>
          </p:cNvPr>
          <p:cNvSpPr/>
          <p:nvPr/>
        </p:nvSpPr>
        <p:spPr>
          <a:xfrm>
            <a:off x="548486" y="1604211"/>
            <a:ext cx="8568952" cy="2308324"/>
          </a:xfrm>
          <a:prstGeom prst="rect">
            <a:avLst/>
          </a:prstGeom>
        </p:spPr>
        <p:txBody>
          <a:bodyPr wrap="square">
            <a:spAutoFit/>
          </a:bodyPr>
          <a:lstStyle/>
          <a:p>
            <a:r>
              <a:rPr lang="fi-FI" sz="1800" dirty="0">
                <a:latin typeface="Verdana" panose="020B0604030504040204" pitchFamily="34" charset="0"/>
                <a:ea typeface="Verdana" panose="020B0604030504040204" pitchFamily="34" charset="0"/>
                <a:cs typeface="Verdana" panose="020B0604030504040204" pitchFamily="34" charset="0"/>
              </a:rPr>
              <a:t>Lisää lihasvoimaa ja -kestävyyttä ja fyysistä toimintakykyä </a:t>
            </a:r>
          </a:p>
          <a:p>
            <a:endParaRPr lang="fi-FI" sz="1800" dirty="0">
              <a:latin typeface="Verdana" panose="020B0604030504040204" pitchFamily="34" charset="0"/>
              <a:ea typeface="Verdana" panose="020B0604030504040204" pitchFamily="34" charset="0"/>
              <a:cs typeface="Verdana" panose="020B0604030504040204" pitchFamily="34" charset="0"/>
            </a:endParaRPr>
          </a:p>
          <a:p>
            <a:r>
              <a:rPr lang="fi-FI" sz="1800" dirty="0">
                <a:latin typeface="Verdana" panose="020B0604030504040204" pitchFamily="34" charset="0"/>
                <a:ea typeface="Verdana" panose="020B0604030504040204" pitchFamily="34" charset="0"/>
                <a:cs typeface="Verdana" panose="020B0604030504040204" pitchFamily="34" charset="0"/>
              </a:rPr>
              <a:t>Vaikuttaa positiivisesti </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kehon koostumukseen</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sokeriaineenvaihduntaan</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veren kolesteroliarvoihin</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perusaineenvaihduntaan sekä </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sydämen ja verenkiertoelimistön kuntoon </a:t>
            </a:r>
          </a:p>
        </p:txBody>
      </p:sp>
      <p:pic>
        <p:nvPicPr>
          <p:cNvPr id="4" name="Kuva 3">
            <a:extLst>
              <a:ext uri="{FF2B5EF4-FFF2-40B4-BE49-F238E27FC236}">
                <a16:creationId xmlns:a16="http://schemas.microsoft.com/office/drawing/2014/main" id="{285E23BF-4538-441B-B7A2-213A2C915941}"/>
              </a:ext>
            </a:extLst>
          </p:cNvPr>
          <p:cNvPicPr>
            <a:picLocks noChangeAspect="1"/>
          </p:cNvPicPr>
          <p:nvPr/>
        </p:nvPicPr>
        <p:blipFill>
          <a:blip r:embed="rId2"/>
          <a:stretch>
            <a:fillRect/>
          </a:stretch>
        </p:blipFill>
        <p:spPr>
          <a:xfrm>
            <a:off x="4283968" y="4785399"/>
            <a:ext cx="3310415" cy="1871634"/>
          </a:xfrm>
          <a:prstGeom prst="rect">
            <a:avLst/>
          </a:prstGeom>
        </p:spPr>
      </p:pic>
    </p:spTree>
    <p:extLst>
      <p:ext uri="{BB962C8B-B14F-4D97-AF65-F5344CB8AC3E}">
        <p14:creationId xmlns:p14="http://schemas.microsoft.com/office/powerpoint/2010/main" val="226171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12</a:t>
            </a:fld>
            <a:endParaRPr lang="uk-UA" dirty="0"/>
          </a:p>
        </p:txBody>
      </p:sp>
      <p:sp>
        <p:nvSpPr>
          <p:cNvPr id="3" name="Footer Placeholder 2"/>
          <p:cNvSpPr>
            <a:spLocks noGrp="1"/>
          </p:cNvSpPr>
          <p:nvPr>
            <p:ph type="ftr" sz="quarter" idx="11"/>
          </p:nvPr>
        </p:nvSpPr>
        <p:spPr/>
        <p:txBody>
          <a:bodyPr/>
          <a:lstStyle/>
          <a:p>
            <a:r>
              <a:rPr lang="de-DE"/>
              <a:t>© </a:t>
            </a:r>
            <a:r>
              <a:rPr lang="en-US"/>
              <a:t>Suomen Sydänliitto ry</a:t>
            </a:r>
            <a:endParaRPr lang="en-US" dirty="0"/>
          </a:p>
        </p:txBody>
      </p:sp>
      <p:sp>
        <p:nvSpPr>
          <p:cNvPr id="7" name="Sisällön paikkamerkki 6"/>
          <p:cNvSpPr>
            <a:spLocks noGrp="1"/>
          </p:cNvSpPr>
          <p:nvPr>
            <p:ph sz="quarter" idx="12"/>
          </p:nvPr>
        </p:nvSpPr>
        <p:spPr/>
        <p:txBody>
          <a:bodyPr>
            <a:normAutofit fontScale="85000" lnSpcReduction="10000"/>
          </a:bodyPr>
          <a:lstStyle/>
          <a:p>
            <a:pPr marL="285750" indent="-285750">
              <a:buFont typeface="Arial" panose="020B0604020202020204" pitchFamily="34" charset="0"/>
              <a:buChar char="•"/>
            </a:pPr>
            <a:r>
              <a:rPr lang="fi-FI" sz="1700" dirty="0"/>
              <a:t>Tärkeää iäkkäiden ihmisten liikkumiskyvyn kannalta. </a:t>
            </a:r>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r>
              <a:rPr lang="fi-FI" sz="1700" dirty="0"/>
              <a:t>Tarvitaan asennon säilyttämiseksi niin paikalla seistessä, esimerkiksi liikennevaloissa, kuin liikkuessakin. </a:t>
            </a:r>
          </a:p>
          <a:p>
            <a:pPr marL="285750" indent="-285750">
              <a:buFontTx/>
              <a:buChar char="-"/>
            </a:pPr>
            <a:endParaRPr lang="fi-FI" sz="1700" dirty="0"/>
          </a:p>
          <a:p>
            <a:pPr marL="285750" indent="-285750">
              <a:buFont typeface="Arial" panose="020B0604020202020204" pitchFamily="34" charset="0"/>
              <a:buChar char="•"/>
            </a:pPr>
            <a:r>
              <a:rPr lang="fi-FI" sz="1700" dirty="0"/>
              <a:t>Ulkona liikkuessa tasapainoa tarvitaan enemmän, sillä vaihtelevat maastonmuodot vaikeuttavat kävelyä.</a:t>
            </a:r>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r>
              <a:rPr lang="fi-FI" sz="1700" dirty="0"/>
              <a:t>Heikkenee iän myötä, mutta sopivalla harjoittelulla voidaan säilyttää tai jopa parantaa. </a:t>
            </a:r>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r>
              <a:rPr lang="fi-FI" sz="1700" dirty="0"/>
              <a:t>Liikkumiskyvyn edistymisen kannalta parasta on harjoitustilanne, missä yhdistyvät sekä voima- että tasapainoharjoittelu.</a:t>
            </a:r>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r>
              <a:rPr lang="fi-FI" sz="1700" dirty="0"/>
              <a:t>Tärkeintä on kuitenkin harjoitella säännöllisesti ja tavoitteellisesti, harjoittelun tehoa vähitellen nostaen.</a:t>
            </a:r>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r>
              <a:rPr lang="fi-FI" sz="1700" dirty="0"/>
              <a:t>Kotona, kuntosalilla, sydänyhdistyksen ryhmässä?......</a:t>
            </a:r>
          </a:p>
          <a:p>
            <a:endParaRPr lang="fi-FI" sz="1700" dirty="0"/>
          </a:p>
          <a:p>
            <a:pPr marL="285750" indent="-285750">
              <a:buFont typeface="Arial" panose="020B0604020202020204" pitchFamily="34" charset="0"/>
              <a:buChar char="•"/>
            </a:pPr>
            <a:endParaRPr lang="fi-FI" sz="1700" dirty="0"/>
          </a:p>
          <a:p>
            <a:endParaRPr lang="fi-FI" sz="1700" dirty="0"/>
          </a:p>
          <a:p>
            <a:pPr marL="285750" indent="-285750">
              <a:buFont typeface="Arial" panose="020B0604020202020204" pitchFamily="34" charset="0"/>
              <a:buChar char="•"/>
            </a:pPr>
            <a:endParaRPr lang="fi-FI" sz="1700" dirty="0"/>
          </a:p>
          <a:p>
            <a:pPr marL="285750" indent="-285750">
              <a:buFont typeface="Arial" panose="020B0604020202020204" pitchFamily="34" charset="0"/>
              <a:buChar char="•"/>
            </a:pPr>
            <a:endParaRPr lang="fi-FI" sz="1700" dirty="0"/>
          </a:p>
          <a:p>
            <a:endParaRPr lang="fi-FI" dirty="0"/>
          </a:p>
        </p:txBody>
      </p:sp>
      <p:sp>
        <p:nvSpPr>
          <p:cNvPr id="6" name="Otsikko 5"/>
          <p:cNvSpPr>
            <a:spLocks noGrp="1"/>
          </p:cNvSpPr>
          <p:nvPr>
            <p:ph type="title"/>
          </p:nvPr>
        </p:nvSpPr>
        <p:spPr/>
        <p:txBody>
          <a:bodyPr/>
          <a:lstStyle/>
          <a:p>
            <a:r>
              <a:rPr lang="fi-FI" dirty="0"/>
              <a:t>Tasapaino</a:t>
            </a:r>
          </a:p>
        </p:txBody>
      </p:sp>
    </p:spTree>
    <p:extLst>
      <p:ext uri="{BB962C8B-B14F-4D97-AF65-F5344CB8AC3E}">
        <p14:creationId xmlns:p14="http://schemas.microsoft.com/office/powerpoint/2010/main" val="199301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28B6ADD-D564-4CFB-AAD6-C5063F05676E}"/>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13</a:t>
            </a:fld>
            <a:endParaRPr lang="uk-UA" dirty="0"/>
          </a:p>
        </p:txBody>
      </p:sp>
      <p:sp>
        <p:nvSpPr>
          <p:cNvPr id="3" name="Alatunnisteen paikkamerkki 2">
            <a:extLst>
              <a:ext uri="{FF2B5EF4-FFF2-40B4-BE49-F238E27FC236}">
                <a16:creationId xmlns:a16="http://schemas.microsoft.com/office/drawing/2014/main" id="{0C6D346D-F5FF-406A-A223-2A434E450EB0}"/>
              </a:ext>
            </a:extLst>
          </p:cNvPr>
          <p:cNvSpPr>
            <a:spLocks noGrp="1"/>
          </p:cNvSpPr>
          <p:nvPr>
            <p:ph type="ftr" sz="quarter" idx="11"/>
          </p:nvPr>
        </p:nvSpPr>
        <p:spPr/>
        <p:txBody>
          <a:bodyPr/>
          <a:lstStyle/>
          <a:p>
            <a:r>
              <a:rPr lang="de-DE"/>
              <a:t>© </a:t>
            </a:r>
            <a:r>
              <a:rPr lang="en-US"/>
              <a:t>Suomen Sydänliitto ry</a:t>
            </a:r>
            <a:endParaRPr lang="en-US" dirty="0"/>
          </a:p>
        </p:txBody>
      </p:sp>
      <p:pic>
        <p:nvPicPr>
          <p:cNvPr id="6" name="Kuva 5">
            <a:extLst>
              <a:ext uri="{FF2B5EF4-FFF2-40B4-BE49-F238E27FC236}">
                <a16:creationId xmlns:a16="http://schemas.microsoft.com/office/drawing/2014/main" id="{FCF95F7A-D2C4-4112-A8A4-9B98FEAE8449}"/>
              </a:ext>
            </a:extLst>
          </p:cNvPr>
          <p:cNvPicPr>
            <a:picLocks noChangeAspect="1"/>
          </p:cNvPicPr>
          <p:nvPr/>
        </p:nvPicPr>
        <p:blipFill>
          <a:blip r:embed="rId3"/>
          <a:stretch>
            <a:fillRect/>
          </a:stretch>
        </p:blipFill>
        <p:spPr>
          <a:xfrm>
            <a:off x="372578" y="372940"/>
            <a:ext cx="8398844" cy="5906219"/>
          </a:xfrm>
          <a:prstGeom prst="rect">
            <a:avLst/>
          </a:prstGeom>
        </p:spPr>
      </p:pic>
    </p:spTree>
    <p:extLst>
      <p:ext uri="{BB962C8B-B14F-4D97-AF65-F5344CB8AC3E}">
        <p14:creationId xmlns:p14="http://schemas.microsoft.com/office/powerpoint/2010/main" val="25791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25AE21D-1F04-41CC-9200-F503476AC3B5}"/>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14</a:t>
            </a:fld>
            <a:endParaRPr lang="uk-UA" dirty="0"/>
          </a:p>
        </p:txBody>
      </p:sp>
      <p:sp>
        <p:nvSpPr>
          <p:cNvPr id="3" name="Alatunnisteen paikkamerkki 2">
            <a:extLst>
              <a:ext uri="{FF2B5EF4-FFF2-40B4-BE49-F238E27FC236}">
                <a16:creationId xmlns:a16="http://schemas.microsoft.com/office/drawing/2014/main" id="{4EBC23F5-5054-4BE3-BA69-D4EBB6D8817D}"/>
              </a:ext>
            </a:extLst>
          </p:cNvPr>
          <p:cNvSpPr>
            <a:spLocks noGrp="1"/>
          </p:cNvSpPr>
          <p:nvPr>
            <p:ph type="ftr" sz="quarter" idx="11"/>
          </p:nvPr>
        </p:nvSpPr>
        <p:spPr/>
        <p:txBody>
          <a:bodyPr/>
          <a:lstStyle/>
          <a:p>
            <a:r>
              <a:rPr lang="de-DE"/>
              <a:t>© </a:t>
            </a:r>
            <a:r>
              <a:rPr lang="en-US"/>
              <a:t>Suomen Sydänliitto ry</a:t>
            </a:r>
            <a:endParaRPr lang="en-US" dirty="0"/>
          </a:p>
        </p:txBody>
      </p:sp>
      <p:pic>
        <p:nvPicPr>
          <p:cNvPr id="6" name="Kuva 5">
            <a:extLst>
              <a:ext uri="{FF2B5EF4-FFF2-40B4-BE49-F238E27FC236}">
                <a16:creationId xmlns:a16="http://schemas.microsoft.com/office/drawing/2014/main" id="{7756A8E9-7F3B-49D0-93BC-ECCD7278336F}"/>
              </a:ext>
            </a:extLst>
          </p:cNvPr>
          <p:cNvPicPr>
            <a:picLocks noChangeAspect="1"/>
          </p:cNvPicPr>
          <p:nvPr/>
        </p:nvPicPr>
        <p:blipFill>
          <a:blip r:embed="rId3"/>
          <a:stretch>
            <a:fillRect/>
          </a:stretch>
        </p:blipFill>
        <p:spPr>
          <a:xfrm>
            <a:off x="438938" y="548680"/>
            <a:ext cx="8124037" cy="5661620"/>
          </a:xfrm>
          <a:prstGeom prst="rect">
            <a:avLst/>
          </a:prstGeom>
        </p:spPr>
      </p:pic>
    </p:spTree>
    <p:extLst>
      <p:ext uri="{BB962C8B-B14F-4D97-AF65-F5344CB8AC3E}">
        <p14:creationId xmlns:p14="http://schemas.microsoft.com/office/powerpoint/2010/main" val="27972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E977D4E-ADE1-46EF-BCDC-6509AADA8315}"/>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15</a:t>
            </a:fld>
            <a:endParaRPr lang="uk-UA" dirty="0"/>
          </a:p>
        </p:txBody>
      </p:sp>
      <p:sp>
        <p:nvSpPr>
          <p:cNvPr id="3" name="Alatunnisteen paikkamerkki 2">
            <a:extLst>
              <a:ext uri="{FF2B5EF4-FFF2-40B4-BE49-F238E27FC236}">
                <a16:creationId xmlns:a16="http://schemas.microsoft.com/office/drawing/2014/main" id="{A234F664-3F2C-4712-8C34-D0BBED982D9A}"/>
              </a:ext>
            </a:extLst>
          </p:cNvPr>
          <p:cNvSpPr>
            <a:spLocks noGrp="1"/>
          </p:cNvSpPr>
          <p:nvPr>
            <p:ph type="ftr" sz="quarter" idx="11"/>
          </p:nvPr>
        </p:nvSpPr>
        <p:spPr/>
        <p:txBody>
          <a:bodyPr/>
          <a:lstStyle/>
          <a:p>
            <a:r>
              <a:rPr lang="de-DE"/>
              <a:t>© </a:t>
            </a:r>
            <a:r>
              <a:rPr lang="en-US"/>
              <a:t>Suomen Sydänliitto ry</a:t>
            </a:r>
            <a:endParaRPr lang="en-US" dirty="0"/>
          </a:p>
        </p:txBody>
      </p:sp>
      <p:sp>
        <p:nvSpPr>
          <p:cNvPr id="4" name="Sisällön paikkamerkki 3">
            <a:extLst>
              <a:ext uri="{FF2B5EF4-FFF2-40B4-BE49-F238E27FC236}">
                <a16:creationId xmlns:a16="http://schemas.microsoft.com/office/drawing/2014/main" id="{88222BFA-ACA9-4524-8309-D7F580C84ECB}"/>
              </a:ext>
            </a:extLst>
          </p:cNvPr>
          <p:cNvSpPr>
            <a:spLocks noGrp="1"/>
          </p:cNvSpPr>
          <p:nvPr>
            <p:ph sz="quarter" idx="12"/>
          </p:nvPr>
        </p:nvSpPr>
        <p:spPr>
          <a:xfrm>
            <a:off x="6156176" y="3067068"/>
            <a:ext cx="3096344" cy="1523502"/>
          </a:xfrm>
        </p:spPr>
        <p:txBody>
          <a:bodyPr/>
          <a:lstStyle/>
          <a:p>
            <a:r>
              <a:rPr lang="fi-FI" dirty="0">
                <a:hlinkClick r:id="rId3"/>
              </a:rPr>
              <a:t>Helppoja jumppaliikkeitä </a:t>
            </a:r>
            <a:endParaRPr lang="fi-FI" dirty="0"/>
          </a:p>
          <a:p>
            <a:endParaRPr lang="fi-FI" dirty="0"/>
          </a:p>
          <a:p>
            <a:r>
              <a:rPr lang="fi-FI" dirty="0">
                <a:hlinkClick r:id="rId4"/>
              </a:rPr>
              <a:t>Tasapainotikku</a:t>
            </a:r>
            <a:endParaRPr lang="fi-FI" dirty="0"/>
          </a:p>
          <a:p>
            <a:endParaRPr lang="fi-FI" dirty="0"/>
          </a:p>
          <a:p>
            <a:r>
              <a:rPr lang="fi-FI" dirty="0">
                <a:hlinkClick r:id="rId5"/>
              </a:rPr>
              <a:t>Runkoa pitkin</a:t>
            </a:r>
            <a:endParaRPr lang="fi-FI" dirty="0"/>
          </a:p>
        </p:txBody>
      </p:sp>
      <p:sp>
        <p:nvSpPr>
          <p:cNvPr id="5" name="Otsikko 4">
            <a:extLst>
              <a:ext uri="{FF2B5EF4-FFF2-40B4-BE49-F238E27FC236}">
                <a16:creationId xmlns:a16="http://schemas.microsoft.com/office/drawing/2014/main" id="{FACFAA8E-E3DB-461E-AE9A-505AE2FF0211}"/>
              </a:ext>
            </a:extLst>
          </p:cNvPr>
          <p:cNvSpPr>
            <a:spLocks noGrp="1"/>
          </p:cNvSpPr>
          <p:nvPr>
            <p:ph type="title"/>
          </p:nvPr>
        </p:nvSpPr>
        <p:spPr>
          <a:xfrm>
            <a:off x="977940" y="120029"/>
            <a:ext cx="7192062" cy="1439675"/>
          </a:xfrm>
        </p:spPr>
        <p:txBody>
          <a:bodyPr/>
          <a:lstStyle/>
          <a:p>
            <a:r>
              <a:rPr lang="fi-FI" dirty="0"/>
              <a:t>52 helppoa jumppaliikevideota</a:t>
            </a:r>
          </a:p>
        </p:txBody>
      </p:sp>
      <p:pic>
        <p:nvPicPr>
          <p:cNvPr id="6" name="Kuva 5">
            <a:extLst>
              <a:ext uri="{FF2B5EF4-FFF2-40B4-BE49-F238E27FC236}">
                <a16:creationId xmlns:a16="http://schemas.microsoft.com/office/drawing/2014/main" id="{400E6A34-9D24-4CAF-95D1-0C01C8B3A1D0}"/>
              </a:ext>
            </a:extLst>
          </p:cNvPr>
          <p:cNvPicPr>
            <a:picLocks noChangeAspect="1"/>
          </p:cNvPicPr>
          <p:nvPr/>
        </p:nvPicPr>
        <p:blipFill>
          <a:blip r:embed="rId6"/>
          <a:stretch>
            <a:fillRect/>
          </a:stretch>
        </p:blipFill>
        <p:spPr>
          <a:xfrm>
            <a:off x="796380" y="1700808"/>
            <a:ext cx="4896544" cy="3897815"/>
          </a:xfrm>
          <a:prstGeom prst="rect">
            <a:avLst/>
          </a:prstGeom>
        </p:spPr>
      </p:pic>
    </p:spTree>
    <p:extLst>
      <p:ext uri="{BB962C8B-B14F-4D97-AF65-F5344CB8AC3E}">
        <p14:creationId xmlns:p14="http://schemas.microsoft.com/office/powerpoint/2010/main" val="92981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3528558F-0E99-4BD2-B377-CC4924D1B735}"/>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16</a:t>
            </a:fld>
            <a:endParaRPr lang="uk-UA" dirty="0"/>
          </a:p>
        </p:txBody>
      </p:sp>
      <p:sp>
        <p:nvSpPr>
          <p:cNvPr id="3" name="Alatunnisteen paikkamerkki 2">
            <a:extLst>
              <a:ext uri="{FF2B5EF4-FFF2-40B4-BE49-F238E27FC236}">
                <a16:creationId xmlns:a16="http://schemas.microsoft.com/office/drawing/2014/main" id="{0A286EC3-2819-4650-978B-7F9B84ABA4F5}"/>
              </a:ext>
            </a:extLst>
          </p:cNvPr>
          <p:cNvSpPr>
            <a:spLocks noGrp="1"/>
          </p:cNvSpPr>
          <p:nvPr>
            <p:ph type="ftr" sz="quarter" idx="11"/>
          </p:nvPr>
        </p:nvSpPr>
        <p:spPr>
          <a:xfrm>
            <a:off x="1695176" y="6312454"/>
            <a:ext cx="5753647" cy="376884"/>
          </a:xfrm>
        </p:spPr>
        <p:txBody>
          <a:bodyPr/>
          <a:lstStyle/>
          <a:p>
            <a:r>
              <a:rPr lang="de-DE"/>
              <a:t>© </a:t>
            </a:r>
            <a:r>
              <a:rPr lang="en-US"/>
              <a:t>Suomen Sydänliitto ry</a:t>
            </a:r>
            <a:endParaRPr lang="en-US" dirty="0"/>
          </a:p>
        </p:txBody>
      </p:sp>
      <p:pic>
        <p:nvPicPr>
          <p:cNvPr id="6" name="Sisällön paikkamerkki 5">
            <a:extLst>
              <a:ext uri="{FF2B5EF4-FFF2-40B4-BE49-F238E27FC236}">
                <a16:creationId xmlns:a16="http://schemas.microsoft.com/office/drawing/2014/main" id="{AE4ED951-63DE-4E36-927F-576DBEC6FADA}"/>
              </a:ext>
            </a:extLst>
          </p:cNvPr>
          <p:cNvPicPr>
            <a:picLocks noGrp="1" noChangeAspect="1"/>
          </p:cNvPicPr>
          <p:nvPr>
            <p:ph sz="quarter" idx="12"/>
          </p:nvPr>
        </p:nvPicPr>
        <p:blipFill>
          <a:blip r:embed="rId3"/>
          <a:stretch>
            <a:fillRect/>
          </a:stretch>
        </p:blipFill>
        <p:spPr>
          <a:xfrm>
            <a:off x="5724128" y="1700807"/>
            <a:ext cx="2720213" cy="4159918"/>
          </a:xfrm>
          <a:prstGeom prst="rect">
            <a:avLst/>
          </a:prstGeom>
        </p:spPr>
      </p:pic>
      <p:sp>
        <p:nvSpPr>
          <p:cNvPr id="5" name="Otsikko 4">
            <a:extLst>
              <a:ext uri="{FF2B5EF4-FFF2-40B4-BE49-F238E27FC236}">
                <a16:creationId xmlns:a16="http://schemas.microsoft.com/office/drawing/2014/main" id="{433155A9-2E09-4281-933B-0247D3760C12}"/>
              </a:ext>
            </a:extLst>
          </p:cNvPr>
          <p:cNvSpPr>
            <a:spLocks noGrp="1"/>
          </p:cNvSpPr>
          <p:nvPr>
            <p:ph type="title"/>
          </p:nvPr>
        </p:nvSpPr>
        <p:spPr>
          <a:xfrm>
            <a:off x="827944" y="190811"/>
            <a:ext cx="7772493" cy="1439675"/>
          </a:xfrm>
        </p:spPr>
        <p:txBody>
          <a:bodyPr/>
          <a:lstStyle/>
          <a:p>
            <a:r>
              <a:rPr lang="fi-FI" dirty="0"/>
              <a:t>Luontoliikunnan terveysvaikutuksia</a:t>
            </a:r>
          </a:p>
        </p:txBody>
      </p:sp>
      <p:sp>
        <p:nvSpPr>
          <p:cNvPr id="8" name="Suorakulmio 7">
            <a:extLst>
              <a:ext uri="{FF2B5EF4-FFF2-40B4-BE49-F238E27FC236}">
                <a16:creationId xmlns:a16="http://schemas.microsoft.com/office/drawing/2014/main" id="{E08E94AC-415F-4698-B2D7-9FE0D5DD8AE0}"/>
              </a:ext>
            </a:extLst>
          </p:cNvPr>
          <p:cNvSpPr/>
          <p:nvPr/>
        </p:nvSpPr>
        <p:spPr>
          <a:xfrm>
            <a:off x="436340" y="1828852"/>
            <a:ext cx="4927748" cy="2308324"/>
          </a:xfrm>
          <a:prstGeom prst="rect">
            <a:avLst/>
          </a:prstGeom>
        </p:spPr>
        <p:txBody>
          <a:bodyPr wrap="square">
            <a:spAutoFit/>
          </a:bodyPr>
          <a:lstStyle/>
          <a:p>
            <a:pPr marL="285750" indent="-285750">
              <a:buFont typeface="Arial" panose="020B0604020202020204" pitchFamily="34" charset="0"/>
              <a:buChar char="•"/>
            </a:pPr>
            <a:r>
              <a:rPr lang="fi-FI" sz="1600" dirty="0">
                <a:latin typeface="Verdana" panose="020B0604030504040204" pitchFamily="34" charset="0"/>
                <a:ea typeface="Verdana" panose="020B0604030504040204" pitchFamily="34" charset="0"/>
                <a:cs typeface="Verdana" panose="020B0604030504040204" pitchFamily="34" charset="0"/>
              </a:rPr>
              <a:t>Kohollaan oleva verenpaine, syke ja lihasjännitys alenevat. </a:t>
            </a:r>
          </a:p>
          <a:p>
            <a:endParaRPr lang="fi-FI"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i-FI" sz="1600" dirty="0">
                <a:latin typeface="Verdana" panose="020B0604030504040204" pitchFamily="34" charset="0"/>
                <a:ea typeface="Verdana" panose="020B0604030504040204" pitchFamily="34" charset="0"/>
                <a:cs typeface="Verdana" panose="020B0604030504040204" pitchFamily="34" charset="0"/>
              </a:rPr>
              <a:t>Stressihormoni kortisolin määrä vähenee.</a:t>
            </a:r>
          </a:p>
          <a:p>
            <a:pPr marL="285750" indent="-285750">
              <a:buFont typeface="Arial" panose="020B0604020202020204" pitchFamily="34" charset="0"/>
              <a:buChar char="•"/>
            </a:pPr>
            <a:endParaRPr lang="fi-FI"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i-FI" sz="1600" dirty="0">
                <a:latin typeface="Verdana" panose="020B0604030504040204" pitchFamily="34" charset="0"/>
                <a:ea typeface="Verdana" panose="020B0604030504040204" pitchFamily="34" charset="0"/>
                <a:cs typeface="Verdana" panose="020B0604030504040204" pitchFamily="34" charset="0"/>
              </a:rPr>
              <a:t>Jo 20 minuutin luonnossa olon jälkeen havaitaan mitattavia muutoksia.</a:t>
            </a:r>
          </a:p>
          <a:p>
            <a:pPr marL="285750" indent="-285750">
              <a:buFont typeface="Arial" panose="020B0604020202020204" pitchFamily="34" charset="0"/>
              <a:buChar char="•"/>
            </a:pPr>
            <a:endParaRPr lang="fi-FI" sz="1600" dirty="0">
              <a:latin typeface="Verdana" panose="020B0604030504040204" pitchFamily="34" charset="0"/>
              <a:ea typeface="Verdana" panose="020B0604030504040204" pitchFamily="34" charset="0"/>
              <a:cs typeface="Verdana" panose="020B0604030504040204" pitchFamily="34" charset="0"/>
            </a:endParaRPr>
          </a:p>
          <a:p>
            <a:pPr lvl="4"/>
            <a:r>
              <a:rPr lang="fi-FI" sz="16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96563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8035E89-C80D-4180-99E3-6C83DDEB2A6D}"/>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17</a:t>
            </a:fld>
            <a:endParaRPr lang="uk-UA" dirty="0"/>
          </a:p>
        </p:txBody>
      </p:sp>
      <p:sp>
        <p:nvSpPr>
          <p:cNvPr id="3" name="Alatunnisteen paikkamerkki 2">
            <a:extLst>
              <a:ext uri="{FF2B5EF4-FFF2-40B4-BE49-F238E27FC236}">
                <a16:creationId xmlns:a16="http://schemas.microsoft.com/office/drawing/2014/main" id="{DBFCD2B7-4A83-4370-A9EC-4B21A81F608B}"/>
              </a:ext>
            </a:extLst>
          </p:cNvPr>
          <p:cNvSpPr>
            <a:spLocks noGrp="1"/>
          </p:cNvSpPr>
          <p:nvPr>
            <p:ph type="ftr" sz="quarter" idx="11"/>
          </p:nvPr>
        </p:nvSpPr>
        <p:spPr/>
        <p:txBody>
          <a:bodyPr/>
          <a:lstStyle/>
          <a:p>
            <a:r>
              <a:rPr lang="de-DE" dirty="0"/>
              <a:t>© </a:t>
            </a:r>
            <a:r>
              <a:rPr lang="en-US" dirty="0"/>
              <a:t>Suomen Sydänliitto ry</a:t>
            </a:r>
          </a:p>
        </p:txBody>
      </p:sp>
      <p:sp>
        <p:nvSpPr>
          <p:cNvPr id="4" name="Sisällön paikkamerkki 3">
            <a:extLst>
              <a:ext uri="{FF2B5EF4-FFF2-40B4-BE49-F238E27FC236}">
                <a16:creationId xmlns:a16="http://schemas.microsoft.com/office/drawing/2014/main" id="{EE25B545-7832-4CD8-AD0F-F6A37BE36862}"/>
              </a:ext>
            </a:extLst>
          </p:cNvPr>
          <p:cNvSpPr>
            <a:spLocks noGrp="1"/>
          </p:cNvSpPr>
          <p:nvPr>
            <p:ph sz="quarter" idx="12"/>
          </p:nvPr>
        </p:nvSpPr>
        <p:spPr>
          <a:xfrm>
            <a:off x="975975" y="1991441"/>
            <a:ext cx="7192058" cy="4101855"/>
          </a:xfrm>
        </p:spPr>
        <p:txBody>
          <a:bodyPr>
            <a:normAutofit/>
          </a:bodyPr>
          <a:lstStyle/>
          <a:p>
            <a:r>
              <a:rPr lang="fi-FI" dirty="0"/>
              <a:t>Luontokokemukset lisäävät tutkitusti suvaitsevaisuutta, avuliaisuutta ja tyytyväisyyttä elämään. </a:t>
            </a:r>
          </a:p>
          <a:p>
            <a:endParaRPr lang="fi-FI" dirty="0"/>
          </a:p>
          <a:p>
            <a:r>
              <a:rPr lang="fi-FI" dirty="0"/>
              <a:t>Luonnon katseleminen kohottaa mielialaa ja lisää keskittymiskykyä.</a:t>
            </a:r>
          </a:p>
          <a:p>
            <a:r>
              <a:rPr lang="fi-FI" dirty="0"/>
              <a:t>Se myös nopeuttaa toipumista.</a:t>
            </a:r>
          </a:p>
          <a:p>
            <a:endParaRPr lang="fi-FI" dirty="0"/>
          </a:p>
          <a:p>
            <a:r>
              <a:rPr lang="fi-FI" dirty="0"/>
              <a:t>Stressiä voi hälventää sisätiloissakin ihan vain ajattelemalla mielipaikkaansa luonnossa.</a:t>
            </a:r>
          </a:p>
          <a:p>
            <a:r>
              <a:rPr lang="fi-FI" dirty="0"/>
              <a:t>	</a:t>
            </a:r>
            <a:r>
              <a:rPr lang="fi-FI" sz="1200" i="1" dirty="0"/>
              <a:t>Mikä on sinun mielipaikkasi luonnossa?</a:t>
            </a:r>
          </a:p>
          <a:p>
            <a:endParaRPr lang="fi-FI" sz="1000" dirty="0"/>
          </a:p>
          <a:p>
            <a:r>
              <a:rPr lang="fi-FI" dirty="0"/>
              <a:t>Luonto terävöittää aisteja ja lisää tarkkaavaisuutta. Mutta vaikka luonto saakin meidät valppaiksi, se myös aktivoi parasympaattisen hermoston ja lisää levollisuuttamme.</a:t>
            </a:r>
          </a:p>
          <a:p>
            <a:endParaRPr lang="fi-FI" dirty="0"/>
          </a:p>
          <a:p>
            <a:r>
              <a:rPr lang="fi-FI" dirty="0"/>
              <a:t>Epätasaisessa maastossa kulkiessa tasapaino kehittyy.</a:t>
            </a:r>
          </a:p>
          <a:p>
            <a:endParaRPr lang="fi-FI" sz="1050" dirty="0"/>
          </a:p>
        </p:txBody>
      </p:sp>
      <p:sp>
        <p:nvSpPr>
          <p:cNvPr id="5" name="Otsikko 4">
            <a:extLst>
              <a:ext uri="{FF2B5EF4-FFF2-40B4-BE49-F238E27FC236}">
                <a16:creationId xmlns:a16="http://schemas.microsoft.com/office/drawing/2014/main" id="{F5A8F53B-2D24-41A7-8EEC-B66C56C9D1D5}"/>
              </a:ext>
            </a:extLst>
          </p:cNvPr>
          <p:cNvSpPr>
            <a:spLocks noGrp="1"/>
          </p:cNvSpPr>
          <p:nvPr>
            <p:ph type="title"/>
          </p:nvPr>
        </p:nvSpPr>
        <p:spPr/>
        <p:txBody>
          <a:bodyPr/>
          <a:lstStyle/>
          <a:p>
            <a:r>
              <a:rPr lang="fi-FI" dirty="0"/>
              <a:t>Nauti luonnosta</a:t>
            </a:r>
          </a:p>
        </p:txBody>
      </p:sp>
    </p:spTree>
    <p:extLst>
      <p:ext uri="{BB962C8B-B14F-4D97-AF65-F5344CB8AC3E}">
        <p14:creationId xmlns:p14="http://schemas.microsoft.com/office/powerpoint/2010/main" val="163573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6AFD6660-4958-4230-8719-FDE13A3070C7}"/>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18</a:t>
            </a:fld>
            <a:endParaRPr lang="uk-UA" dirty="0"/>
          </a:p>
        </p:txBody>
      </p:sp>
      <p:sp>
        <p:nvSpPr>
          <p:cNvPr id="3" name="Alatunnisteen paikkamerkki 2">
            <a:extLst>
              <a:ext uri="{FF2B5EF4-FFF2-40B4-BE49-F238E27FC236}">
                <a16:creationId xmlns:a16="http://schemas.microsoft.com/office/drawing/2014/main" id="{F103DADE-C127-4C0B-966B-DFFE0BF067E7}"/>
              </a:ext>
            </a:extLst>
          </p:cNvPr>
          <p:cNvSpPr>
            <a:spLocks noGrp="1"/>
          </p:cNvSpPr>
          <p:nvPr>
            <p:ph type="ftr" sz="quarter" idx="11"/>
          </p:nvPr>
        </p:nvSpPr>
        <p:spPr/>
        <p:txBody>
          <a:bodyPr/>
          <a:lstStyle/>
          <a:p>
            <a:r>
              <a:rPr lang="de-DE" dirty="0"/>
              <a:t>© </a:t>
            </a:r>
            <a:r>
              <a:rPr lang="en-US" dirty="0"/>
              <a:t>Suomen Sydänliitto ry</a:t>
            </a:r>
          </a:p>
        </p:txBody>
      </p:sp>
      <p:sp>
        <p:nvSpPr>
          <p:cNvPr id="4" name="Alaotsikko 3">
            <a:extLst>
              <a:ext uri="{FF2B5EF4-FFF2-40B4-BE49-F238E27FC236}">
                <a16:creationId xmlns:a16="http://schemas.microsoft.com/office/drawing/2014/main" id="{366C0898-A640-4D1F-9747-F7EC685A0C04}"/>
              </a:ext>
            </a:extLst>
          </p:cNvPr>
          <p:cNvSpPr>
            <a:spLocks noGrp="1"/>
          </p:cNvSpPr>
          <p:nvPr>
            <p:ph type="subTitle" idx="4"/>
          </p:nvPr>
        </p:nvSpPr>
        <p:spPr>
          <a:xfrm>
            <a:off x="1187624" y="2168862"/>
            <a:ext cx="7200800" cy="3708410"/>
          </a:xfrm>
        </p:spPr>
        <p:txBody>
          <a:bodyPr>
            <a:normAutofit fontScale="92500"/>
          </a:bodyPr>
          <a:lstStyle/>
          <a:p>
            <a:pPr marL="285750" indent="-285750" algn="l">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No</a:t>
            </a:r>
            <a:r>
              <a:rPr lang="fi-FI" sz="1600" dirty="0">
                <a:latin typeface="Verdana" panose="020B0604030504040204" pitchFamily="34" charset="0"/>
                <a:ea typeface="Verdana" panose="020B0604030504040204" pitchFamily="34" charset="0"/>
                <a:cs typeface="Verdana" panose="020B0604030504040204" pitchFamily="34" charset="0"/>
              </a:rPr>
              <a:t>peuttaa nukahtamista </a:t>
            </a:r>
          </a:p>
          <a:p>
            <a:pPr marL="285750" indent="-285750" algn="l">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P</a:t>
            </a:r>
            <a:r>
              <a:rPr lang="fi-FI" sz="1600" dirty="0">
                <a:latin typeface="Verdana" panose="020B0604030504040204" pitchFamily="34" charset="0"/>
                <a:ea typeface="Verdana" panose="020B0604030504040204" pitchFamily="34" charset="0"/>
                <a:cs typeface="Verdana" panose="020B0604030504040204" pitchFamily="34" charset="0"/>
              </a:rPr>
              <a:t>identää syvän univaiheen kestoa</a:t>
            </a:r>
          </a:p>
          <a:p>
            <a:pPr marL="285750" indent="-285750" algn="l">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L</a:t>
            </a:r>
            <a:r>
              <a:rPr lang="fi-FI" sz="1600" dirty="0">
                <a:latin typeface="Verdana" panose="020B0604030504040204" pitchFamily="34" charset="0"/>
                <a:ea typeface="Verdana" panose="020B0604030504040204" pitchFamily="34" charset="0"/>
                <a:cs typeface="Verdana" panose="020B0604030504040204" pitchFamily="34" charset="0"/>
              </a:rPr>
              <a:t>yhentää ns. vilke- eli </a:t>
            </a:r>
            <a:r>
              <a:rPr lang="fi-FI" sz="1600" dirty="0" err="1">
                <a:latin typeface="Verdana" panose="020B0604030504040204" pitchFamily="34" charset="0"/>
                <a:ea typeface="Verdana" panose="020B0604030504040204" pitchFamily="34" charset="0"/>
                <a:cs typeface="Verdana" panose="020B0604030504040204" pitchFamily="34" charset="0"/>
              </a:rPr>
              <a:t>REM-unta</a:t>
            </a:r>
            <a:r>
              <a:rPr lang="fi-FI" sz="1600" dirty="0">
                <a:latin typeface="Verdana" panose="020B0604030504040204" pitchFamily="34" charset="0"/>
                <a:ea typeface="Verdana" panose="020B0604030504040204" pitchFamily="34" charset="0"/>
                <a:cs typeface="Verdana" panose="020B0604030504040204" pitchFamily="34" charset="0"/>
              </a:rPr>
              <a:t> – yhtä unen vaihetta, jolloin nähdään valtaosa unista.</a:t>
            </a:r>
            <a:endParaRPr lang="fi-FI" dirty="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Voi ehkäistä unettomuutta </a:t>
            </a:r>
          </a:p>
          <a:p>
            <a:pPr marL="285750" indent="-285750" algn="l">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Voi ehkäistä uniapneaa laihtumisen kautta</a:t>
            </a:r>
          </a:p>
          <a:p>
            <a:pPr marL="285750" indent="-285750" algn="l">
              <a:buFont typeface="Arial" panose="020B0604020202020204" pitchFamily="34" charset="0"/>
              <a:buChar char="•"/>
            </a:pPr>
            <a:endParaRPr lang="fi-FI" dirty="0">
              <a:latin typeface="Verdana" panose="020B0604030504040204" pitchFamily="34" charset="0"/>
              <a:ea typeface="Verdana" panose="020B0604030504040204" pitchFamily="34" charset="0"/>
              <a:cs typeface="Verdana" panose="020B0604030504040204" pitchFamily="34" charset="0"/>
            </a:endParaRPr>
          </a:p>
          <a:p>
            <a:pPr algn="l"/>
            <a:endParaRPr lang="fi-FI" dirty="0">
              <a:latin typeface="Verdana" panose="020B0604030504040204" pitchFamily="34" charset="0"/>
              <a:ea typeface="Verdana" panose="020B0604030504040204" pitchFamily="34" charset="0"/>
              <a:cs typeface="Verdana" panose="020B0604030504040204" pitchFamily="34" charset="0"/>
            </a:endParaRPr>
          </a:p>
          <a:p>
            <a:pPr algn="l"/>
            <a:r>
              <a:rPr lang="fi-FI" dirty="0">
                <a:latin typeface="Verdana" panose="020B0604030504040204" pitchFamily="34" charset="0"/>
                <a:ea typeface="Verdana" panose="020B0604030504040204" pitchFamily="34" charset="0"/>
                <a:cs typeface="Verdana" panose="020B0604030504040204" pitchFamily="34" charset="0"/>
              </a:rPr>
              <a:t>Vaikutukset havaittavissa muutamasta viikosta muutamaan kuukauteen</a:t>
            </a:r>
          </a:p>
          <a:p>
            <a:pPr marL="285750" indent="-285750" algn="l">
              <a:buFont typeface="Arial" panose="020B0604020202020204" pitchFamily="34" charset="0"/>
              <a:buChar char="•"/>
            </a:pPr>
            <a:endParaRPr lang="fi-FI" dirty="0">
              <a:latin typeface="Verdana" panose="020B0604030504040204" pitchFamily="34" charset="0"/>
              <a:ea typeface="Verdana" panose="020B0604030504040204" pitchFamily="34" charset="0"/>
              <a:cs typeface="Verdana" panose="020B0604030504040204" pitchFamily="34" charset="0"/>
            </a:endParaRPr>
          </a:p>
          <a:p>
            <a:pPr algn="l"/>
            <a:endParaRPr lang="fi-FI" dirty="0">
              <a:latin typeface="Verdana" panose="020B0604030504040204" pitchFamily="34" charset="0"/>
              <a:ea typeface="Verdana" panose="020B0604030504040204" pitchFamily="34" charset="0"/>
              <a:cs typeface="Verdana" panose="020B0604030504040204" pitchFamily="34" charset="0"/>
            </a:endParaRPr>
          </a:p>
          <a:p>
            <a:pPr algn="l"/>
            <a:r>
              <a:rPr lang="fi-FI" dirty="0">
                <a:latin typeface="Verdana" panose="020B0604030504040204" pitchFamily="34" charset="0"/>
                <a:ea typeface="Verdana" panose="020B0604030504040204" pitchFamily="34" charset="0"/>
                <a:cs typeface="Verdana" panose="020B0604030504040204" pitchFamily="34" charset="0"/>
              </a:rPr>
              <a:t>Säännöllinen vapaa-ajan liikunta liittyy häiriintymättömään uneen, kun taas vähäinen liikunta on yhteydessä unihäiriöihin.</a:t>
            </a:r>
          </a:p>
          <a:p>
            <a:pPr algn="l"/>
            <a:endParaRPr lang="fi-FI" dirty="0">
              <a:latin typeface="Verdana" panose="020B0604030504040204" pitchFamily="34" charset="0"/>
              <a:ea typeface="Verdana" panose="020B0604030504040204" pitchFamily="34" charset="0"/>
              <a:cs typeface="Verdana" panose="020B0604030504040204" pitchFamily="34" charset="0"/>
            </a:endParaRPr>
          </a:p>
          <a:p>
            <a:pPr algn="l"/>
            <a:r>
              <a:rPr lang="fi-FI" dirty="0">
                <a:latin typeface="Verdana" panose="020B0604030504040204" pitchFamily="34" charset="0"/>
                <a:ea typeface="Verdana" panose="020B0604030504040204" pitchFamily="34" charset="0"/>
                <a:cs typeface="Verdana" panose="020B0604030504040204" pitchFamily="34" charset="0"/>
              </a:rPr>
              <a:t>Liikunta korjaa univajeeseen liittyviä haitallisia hormonien sekä sokeri- ja rasva-aineenvaihdunnan muutoksia.</a:t>
            </a:r>
          </a:p>
          <a:p>
            <a:pPr algn="l"/>
            <a:endParaRPr lang="fi-FI" dirty="0">
              <a:latin typeface="Verdana" panose="020B0604030504040204" pitchFamily="34" charset="0"/>
              <a:ea typeface="Verdana" panose="020B0604030504040204" pitchFamily="34" charset="0"/>
              <a:cs typeface="Verdana" panose="020B0604030504040204" pitchFamily="34" charset="0"/>
            </a:endParaRPr>
          </a:p>
          <a:p>
            <a:pPr algn="l"/>
            <a:endParaRPr lang="fi-FI" dirty="0">
              <a:latin typeface="Verdana" panose="020B0604030504040204" pitchFamily="34" charset="0"/>
              <a:ea typeface="Verdana" panose="020B0604030504040204" pitchFamily="34" charset="0"/>
              <a:cs typeface="Verdana" panose="020B0604030504040204" pitchFamily="34" charset="0"/>
            </a:endParaRPr>
          </a:p>
          <a:p>
            <a:endParaRPr lang="fi-FI" dirty="0"/>
          </a:p>
          <a:p>
            <a:endParaRPr lang="fi-FI" dirty="0"/>
          </a:p>
        </p:txBody>
      </p:sp>
      <p:sp>
        <p:nvSpPr>
          <p:cNvPr id="5" name="Otsikko 4">
            <a:extLst>
              <a:ext uri="{FF2B5EF4-FFF2-40B4-BE49-F238E27FC236}">
                <a16:creationId xmlns:a16="http://schemas.microsoft.com/office/drawing/2014/main" id="{CDC84574-9183-4E09-9E39-65D132D0DFA5}"/>
              </a:ext>
            </a:extLst>
          </p:cNvPr>
          <p:cNvSpPr>
            <a:spLocks noGrp="1"/>
          </p:cNvSpPr>
          <p:nvPr>
            <p:ph type="title"/>
          </p:nvPr>
        </p:nvSpPr>
        <p:spPr>
          <a:xfrm>
            <a:off x="981853" y="332805"/>
            <a:ext cx="6372200" cy="1295846"/>
          </a:xfrm>
        </p:spPr>
        <p:txBody>
          <a:bodyPr>
            <a:normAutofit/>
          </a:bodyPr>
          <a:lstStyle/>
          <a:p>
            <a:pPr algn="l"/>
            <a:r>
              <a:rPr lang="fi-FI" sz="3600" dirty="0"/>
              <a:t>Liikunta parantaa unta</a:t>
            </a:r>
          </a:p>
        </p:txBody>
      </p:sp>
      <p:pic>
        <p:nvPicPr>
          <p:cNvPr id="6" name="Kuva 5">
            <a:extLst>
              <a:ext uri="{FF2B5EF4-FFF2-40B4-BE49-F238E27FC236}">
                <a16:creationId xmlns:a16="http://schemas.microsoft.com/office/drawing/2014/main" id="{1240D1AF-BCD0-49BA-A81A-83C7B07C782E}"/>
              </a:ext>
            </a:extLst>
          </p:cNvPr>
          <p:cNvPicPr>
            <a:picLocks noChangeAspect="1"/>
          </p:cNvPicPr>
          <p:nvPr/>
        </p:nvPicPr>
        <p:blipFill>
          <a:blip r:embed="rId3"/>
          <a:stretch>
            <a:fillRect/>
          </a:stretch>
        </p:blipFill>
        <p:spPr>
          <a:xfrm>
            <a:off x="6546840" y="408054"/>
            <a:ext cx="2246124" cy="1940825"/>
          </a:xfrm>
          <a:prstGeom prst="rect">
            <a:avLst/>
          </a:prstGeom>
        </p:spPr>
      </p:pic>
    </p:spTree>
    <p:extLst>
      <p:ext uri="{BB962C8B-B14F-4D97-AF65-F5344CB8AC3E}">
        <p14:creationId xmlns:p14="http://schemas.microsoft.com/office/powerpoint/2010/main" val="196538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38510" y="2516085"/>
            <a:ext cx="7886700" cy="2743200"/>
          </a:xfrm>
        </p:spPr>
        <p:txBody>
          <a:bodyPr>
            <a:normAutofit/>
          </a:bodyPr>
          <a:lstStyle/>
          <a:p>
            <a:r>
              <a:rPr lang="fi-FI" dirty="0"/>
              <a:t>Ei ole täyttä selvyyttä mekanismeista. </a:t>
            </a:r>
          </a:p>
          <a:p>
            <a:endParaRPr lang="fi-FI" sz="1200" dirty="0"/>
          </a:p>
          <a:p>
            <a:endParaRPr lang="fi-FI" sz="1200" dirty="0"/>
          </a:p>
          <a:p>
            <a:endParaRPr lang="fi-FI" sz="1200" dirty="0"/>
          </a:p>
          <a:p>
            <a:r>
              <a:rPr lang="fi-FI" dirty="0"/>
              <a:t>Lihasten väsyminen, liikunnan aiheuttamat hormoni- ja kehon lämpötilamuutokset sekä psyykkinen rentoutuminen ovat yhteydessä parempaan uneen.</a:t>
            </a:r>
          </a:p>
          <a:p>
            <a:endParaRPr lang="fi-FI" dirty="0"/>
          </a:p>
          <a:p>
            <a:r>
              <a:rPr lang="fi-FI" dirty="0"/>
              <a:t>Liikunnan aikana kehon lämpötila nousee ja sen jälkeen laskee. Laskun jälkeen nukahtaminen on helpompaa.</a:t>
            </a:r>
          </a:p>
          <a:p>
            <a:endParaRPr lang="fi-FI" dirty="0"/>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212" y="1172256"/>
            <a:ext cx="2760146" cy="2143738"/>
          </a:xfrm>
          <a:prstGeom prst="rect">
            <a:avLst/>
          </a:prstGeom>
        </p:spPr>
      </p:pic>
      <p:sp>
        <p:nvSpPr>
          <p:cNvPr id="18" name="Tekstiruutu 17"/>
          <p:cNvSpPr txBox="1"/>
          <p:nvPr/>
        </p:nvSpPr>
        <p:spPr>
          <a:xfrm>
            <a:off x="2547460" y="5401046"/>
            <a:ext cx="432090" cy="415948"/>
          </a:xfrm>
          <a:prstGeom prst="rect">
            <a:avLst/>
          </a:prstGeom>
          <a:noFill/>
        </p:spPr>
        <p:txBody>
          <a:bodyPr wrap="square" rtlCol="0">
            <a:spAutoFit/>
          </a:bodyPr>
          <a:lstStyle/>
          <a:p>
            <a:r>
              <a:rPr lang="fi-FI" sz="2103" dirty="0"/>
              <a:t>→</a:t>
            </a:r>
          </a:p>
        </p:txBody>
      </p:sp>
      <p:sp>
        <p:nvSpPr>
          <p:cNvPr id="19" name="Tekstiruutu 18"/>
          <p:cNvSpPr txBox="1"/>
          <p:nvPr/>
        </p:nvSpPr>
        <p:spPr>
          <a:xfrm>
            <a:off x="3040936" y="5303144"/>
            <a:ext cx="1298235" cy="584775"/>
          </a:xfrm>
          <a:prstGeom prst="rect">
            <a:avLst/>
          </a:prstGeom>
          <a:noFill/>
        </p:spPr>
        <p:txBody>
          <a:bodyPr wrap="square" rtlCol="0">
            <a:spAutoFit/>
          </a:bodyPr>
          <a:lstStyle/>
          <a:p>
            <a:r>
              <a:rPr lang="fi-FI" sz="1600" dirty="0">
                <a:latin typeface="Verdana" panose="020B0604030504040204" pitchFamily="34" charset="0"/>
                <a:ea typeface="Verdana" panose="020B0604030504040204" pitchFamily="34" charset="0"/>
                <a:cs typeface="Verdana" panose="020B0604030504040204" pitchFamily="34" charset="0"/>
              </a:rPr>
              <a:t>Myönteiset </a:t>
            </a:r>
          </a:p>
          <a:p>
            <a:r>
              <a:rPr lang="fi-FI" sz="1600" dirty="0">
                <a:latin typeface="Verdana" panose="020B0604030504040204" pitchFamily="34" charset="0"/>
                <a:ea typeface="Verdana" panose="020B0604030504040204" pitchFamily="34" charset="0"/>
                <a:cs typeface="Verdana" panose="020B0604030504040204" pitchFamily="34" charset="0"/>
              </a:rPr>
              <a:t>tunteet</a:t>
            </a:r>
          </a:p>
        </p:txBody>
      </p:sp>
      <p:pic>
        <p:nvPicPr>
          <p:cNvPr id="20" name="Kuva 19"/>
          <p:cNvPicPr>
            <a:picLocks noChangeAspect="1"/>
          </p:cNvPicPr>
          <p:nvPr/>
        </p:nvPicPr>
        <p:blipFill>
          <a:blip r:embed="rId4"/>
          <a:stretch>
            <a:fillRect/>
          </a:stretch>
        </p:blipFill>
        <p:spPr>
          <a:xfrm>
            <a:off x="4220711" y="5334679"/>
            <a:ext cx="567677" cy="563099"/>
          </a:xfrm>
          <a:prstGeom prst="rect">
            <a:avLst/>
          </a:prstGeom>
        </p:spPr>
      </p:pic>
      <p:sp>
        <p:nvSpPr>
          <p:cNvPr id="21" name="Tekstiruutu 20"/>
          <p:cNvSpPr txBox="1"/>
          <p:nvPr/>
        </p:nvSpPr>
        <p:spPr>
          <a:xfrm>
            <a:off x="4720829" y="5290820"/>
            <a:ext cx="1395327" cy="584775"/>
          </a:xfrm>
          <a:prstGeom prst="rect">
            <a:avLst/>
          </a:prstGeom>
          <a:noFill/>
        </p:spPr>
        <p:txBody>
          <a:bodyPr wrap="square" rtlCol="0">
            <a:spAutoFit/>
          </a:bodyPr>
          <a:lstStyle/>
          <a:p>
            <a:r>
              <a:rPr lang="fi-FI" sz="1600" dirty="0">
                <a:latin typeface="Verdana" panose="020B0604030504040204" pitchFamily="34" charset="0"/>
                <a:ea typeface="Verdana" panose="020B0604030504040204" pitchFamily="34" charset="0"/>
                <a:cs typeface="Verdana" panose="020B0604030504040204" pitchFamily="34" charset="0"/>
              </a:rPr>
              <a:t>Stressi  ↓ </a:t>
            </a:r>
          </a:p>
          <a:p>
            <a:r>
              <a:rPr lang="fi-FI" sz="1600" dirty="0">
                <a:latin typeface="Verdana" panose="020B0604030504040204" pitchFamily="34" charset="0"/>
                <a:ea typeface="Verdana" panose="020B0604030504040204" pitchFamily="34" charset="0"/>
                <a:cs typeface="Verdana" panose="020B0604030504040204" pitchFamily="34" charset="0"/>
              </a:rPr>
              <a:t>Itsetunto ↑</a:t>
            </a:r>
          </a:p>
        </p:txBody>
      </p:sp>
      <p:pic>
        <p:nvPicPr>
          <p:cNvPr id="22" name="Kuva 21"/>
          <p:cNvPicPr>
            <a:picLocks noChangeAspect="1"/>
          </p:cNvPicPr>
          <p:nvPr/>
        </p:nvPicPr>
        <p:blipFill>
          <a:blip r:embed="rId4"/>
          <a:stretch>
            <a:fillRect/>
          </a:stretch>
        </p:blipFill>
        <p:spPr>
          <a:xfrm>
            <a:off x="6048596" y="5324820"/>
            <a:ext cx="567677" cy="563099"/>
          </a:xfrm>
          <a:prstGeom prst="rect">
            <a:avLst/>
          </a:prstGeom>
        </p:spPr>
      </p:pic>
      <p:sp>
        <p:nvSpPr>
          <p:cNvPr id="23" name="Tekstiruutu 22"/>
          <p:cNvSpPr txBox="1"/>
          <p:nvPr/>
        </p:nvSpPr>
        <p:spPr>
          <a:xfrm>
            <a:off x="6549647" y="5401046"/>
            <a:ext cx="1841420" cy="338554"/>
          </a:xfrm>
          <a:prstGeom prst="rect">
            <a:avLst/>
          </a:prstGeom>
          <a:noFill/>
        </p:spPr>
        <p:txBody>
          <a:bodyPr wrap="square" rtlCol="0">
            <a:spAutoFit/>
          </a:bodyPr>
          <a:lstStyle/>
          <a:p>
            <a:r>
              <a:rPr lang="fi-FI" sz="1600" dirty="0">
                <a:latin typeface="Verdana" panose="020B0604030504040204" pitchFamily="34" charset="0"/>
                <a:ea typeface="Verdana" panose="020B0604030504040204" pitchFamily="34" charset="0"/>
                <a:cs typeface="Verdana" panose="020B0604030504040204" pitchFamily="34" charset="0"/>
              </a:rPr>
              <a:t>Nukahtaminen</a:t>
            </a:r>
          </a:p>
        </p:txBody>
      </p:sp>
      <p:sp>
        <p:nvSpPr>
          <p:cNvPr id="5" name="Otsikko 4"/>
          <p:cNvSpPr>
            <a:spLocks noGrp="1"/>
          </p:cNvSpPr>
          <p:nvPr>
            <p:ph type="title"/>
          </p:nvPr>
        </p:nvSpPr>
        <p:spPr>
          <a:xfrm>
            <a:off x="260685" y="392604"/>
            <a:ext cx="8642350" cy="792163"/>
          </a:xfrm>
        </p:spPr>
        <p:txBody>
          <a:bodyPr/>
          <a:lstStyle/>
          <a:p>
            <a:r>
              <a:rPr lang="fi-FI" dirty="0"/>
              <a:t>Miksi liikunta parantaa unta?</a:t>
            </a:r>
          </a:p>
        </p:txBody>
      </p:sp>
      <p:sp>
        <p:nvSpPr>
          <p:cNvPr id="4" name="Tekstiruutu 3">
            <a:extLst>
              <a:ext uri="{FF2B5EF4-FFF2-40B4-BE49-F238E27FC236}">
                <a16:creationId xmlns:a16="http://schemas.microsoft.com/office/drawing/2014/main" id="{26116CD6-9767-478B-953B-1573D5D54F97}"/>
              </a:ext>
            </a:extLst>
          </p:cNvPr>
          <p:cNvSpPr txBox="1"/>
          <p:nvPr/>
        </p:nvSpPr>
        <p:spPr>
          <a:xfrm>
            <a:off x="618790" y="5303144"/>
            <a:ext cx="1908950" cy="584775"/>
          </a:xfrm>
          <a:prstGeom prst="rect">
            <a:avLst/>
          </a:prstGeom>
          <a:noFill/>
        </p:spPr>
        <p:txBody>
          <a:bodyPr wrap="square" rtlCol="0">
            <a:spAutoFit/>
          </a:bodyPr>
          <a:lstStyle/>
          <a:p>
            <a:r>
              <a:rPr lang="fi-FI" sz="1600" dirty="0">
                <a:latin typeface="Verdana" panose="020B0604030504040204" pitchFamily="34" charset="0"/>
                <a:ea typeface="Verdana" panose="020B0604030504040204" pitchFamily="34" charset="0"/>
                <a:cs typeface="Verdana" panose="020B0604030504040204" pitchFamily="34" charset="0"/>
              </a:rPr>
              <a:t>Mieluinen liikuntaharrastus</a:t>
            </a:r>
          </a:p>
        </p:txBody>
      </p:sp>
    </p:spTree>
    <p:extLst>
      <p:ext uri="{BB962C8B-B14F-4D97-AF65-F5344CB8AC3E}">
        <p14:creationId xmlns:p14="http://schemas.microsoft.com/office/powerpoint/2010/main" val="3292420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B5FEC1E-ED99-485F-8C20-E8C72732F205}"/>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2</a:t>
            </a:fld>
            <a:endParaRPr lang="uk-UA" dirty="0"/>
          </a:p>
        </p:txBody>
      </p:sp>
      <p:sp>
        <p:nvSpPr>
          <p:cNvPr id="3" name="Alatunnisteen paikkamerkki 2">
            <a:extLst>
              <a:ext uri="{FF2B5EF4-FFF2-40B4-BE49-F238E27FC236}">
                <a16:creationId xmlns:a16="http://schemas.microsoft.com/office/drawing/2014/main" id="{0EE27BA7-B3DF-4525-9233-38DD95985228}"/>
              </a:ext>
            </a:extLst>
          </p:cNvPr>
          <p:cNvSpPr>
            <a:spLocks noGrp="1"/>
          </p:cNvSpPr>
          <p:nvPr>
            <p:ph type="ftr" sz="quarter" idx="11"/>
          </p:nvPr>
        </p:nvSpPr>
        <p:spPr/>
        <p:txBody>
          <a:bodyPr/>
          <a:lstStyle/>
          <a:p>
            <a:r>
              <a:rPr lang="de-DE"/>
              <a:t>© </a:t>
            </a:r>
            <a:r>
              <a:rPr lang="en-US"/>
              <a:t>Suomen Sydänliitto ry</a:t>
            </a:r>
            <a:endParaRPr lang="en-US" dirty="0"/>
          </a:p>
        </p:txBody>
      </p:sp>
      <p:sp>
        <p:nvSpPr>
          <p:cNvPr id="4" name="Sisällön paikkamerkki 3">
            <a:extLst>
              <a:ext uri="{FF2B5EF4-FFF2-40B4-BE49-F238E27FC236}">
                <a16:creationId xmlns:a16="http://schemas.microsoft.com/office/drawing/2014/main" id="{1435850B-F9B4-4581-80FF-978B78477888}"/>
              </a:ext>
            </a:extLst>
          </p:cNvPr>
          <p:cNvSpPr>
            <a:spLocks noGrp="1"/>
          </p:cNvSpPr>
          <p:nvPr>
            <p:ph sz="quarter" idx="12"/>
          </p:nvPr>
        </p:nvSpPr>
        <p:spPr/>
        <p:txBody>
          <a:bodyPr/>
          <a:lstStyle/>
          <a:p>
            <a:r>
              <a:rPr lang="fi-FI" dirty="0"/>
              <a:t> </a:t>
            </a:r>
          </a:p>
          <a:p>
            <a:endParaRPr lang="fi-FI" dirty="0"/>
          </a:p>
          <a:p>
            <a:r>
              <a:rPr lang="fi-FI" dirty="0"/>
              <a:t>Liikkuminen ei estä vanhenemista, mutta sen avulla säilytetään ja parannetaan lihasvoimaa, tasapainoa, liikkuvuutta ja kävelykykyä.</a:t>
            </a:r>
          </a:p>
          <a:p>
            <a:endParaRPr lang="fi-FI" dirty="0"/>
          </a:p>
          <a:p>
            <a:r>
              <a:rPr lang="fi-FI" dirty="0"/>
              <a:t>Liikkuminen vahvistaa myös mielen hyvinvointia ja muistia sekä tarjoaa mahdollisuuden tavata muita ihmisiä. </a:t>
            </a:r>
          </a:p>
          <a:p>
            <a:endParaRPr lang="fi-FI" dirty="0"/>
          </a:p>
          <a:p>
            <a:r>
              <a:rPr lang="fi-FI" dirty="0"/>
              <a:t>Riittävä päivittäinen liikkuminen tukee merkittävästi pitkäaikaissairauksien ehkäisyä, hoitoa ja kuntoutusta. </a:t>
            </a:r>
          </a:p>
          <a:p>
            <a:endParaRPr lang="fi-FI" dirty="0"/>
          </a:p>
          <a:p>
            <a:endParaRPr lang="fi-FI" dirty="0"/>
          </a:p>
          <a:p>
            <a:endParaRPr lang="fi-FI" dirty="0"/>
          </a:p>
          <a:p>
            <a:r>
              <a:rPr lang="fi-FI" dirty="0"/>
              <a:t>					</a:t>
            </a:r>
            <a:r>
              <a:rPr lang="fi-FI" sz="1200" dirty="0"/>
              <a:t>Ikäinstituutti</a:t>
            </a:r>
          </a:p>
        </p:txBody>
      </p:sp>
      <p:sp>
        <p:nvSpPr>
          <p:cNvPr id="5" name="Otsikko 4">
            <a:extLst>
              <a:ext uri="{FF2B5EF4-FFF2-40B4-BE49-F238E27FC236}">
                <a16:creationId xmlns:a16="http://schemas.microsoft.com/office/drawing/2014/main" id="{A90371CF-CAA8-4CCD-BBED-DE735E0663ED}"/>
              </a:ext>
            </a:extLst>
          </p:cNvPr>
          <p:cNvSpPr>
            <a:spLocks noGrp="1"/>
          </p:cNvSpPr>
          <p:nvPr>
            <p:ph type="title"/>
          </p:nvPr>
        </p:nvSpPr>
        <p:spPr/>
        <p:txBody>
          <a:bodyPr/>
          <a:lstStyle/>
          <a:p>
            <a:r>
              <a:rPr lang="fi-FI" dirty="0"/>
              <a:t>Päivittäinen liikkuminen on ikäihmiselle elinehto</a:t>
            </a:r>
          </a:p>
        </p:txBody>
      </p:sp>
    </p:spTree>
    <p:extLst>
      <p:ext uri="{BB962C8B-B14F-4D97-AF65-F5344CB8AC3E}">
        <p14:creationId xmlns:p14="http://schemas.microsoft.com/office/powerpoint/2010/main" val="325371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2128" y="1916832"/>
            <a:ext cx="5239982" cy="4248472"/>
          </a:xfrm>
        </p:spPr>
        <p:txBody>
          <a:bodyPr>
            <a:noAutofit/>
          </a:bodyPr>
          <a:lstStyle/>
          <a:p>
            <a:pPr marL="342900" indent="-342900">
              <a:buFont typeface="Arial" panose="020B0604020202020204" pitchFamily="34" charset="0"/>
              <a:buChar char="•"/>
            </a:pPr>
            <a:r>
              <a:rPr lang="fi-FI" sz="1802" dirty="0"/>
              <a:t>Säännöllinen</a:t>
            </a:r>
          </a:p>
          <a:p>
            <a:pPr marL="342900" indent="-342900">
              <a:buFont typeface="Arial" panose="020B0604020202020204" pitchFamily="34" charset="0"/>
              <a:buChar char="•"/>
            </a:pPr>
            <a:r>
              <a:rPr lang="fi-FI" sz="1802" dirty="0"/>
              <a:t>Ei tiedetä, mitkä liikuntalajit vaikuttavat suotuisimmin uneen</a:t>
            </a:r>
          </a:p>
          <a:p>
            <a:pPr marL="342900" indent="-342900">
              <a:buFont typeface="Arial" panose="020B0604020202020204" pitchFamily="34" charset="0"/>
              <a:buChar char="•"/>
            </a:pPr>
            <a:r>
              <a:rPr lang="fi-FI" sz="1802" dirty="0"/>
              <a:t>Myös ulkona raittiissa ilmassa </a:t>
            </a:r>
            <a:r>
              <a:rPr lang="fi-FI" sz="1800" dirty="0">
                <a:latin typeface="Verdana" panose="020B0604030504040204" pitchFamily="34" charset="0"/>
                <a:ea typeface="Verdana" panose="020B0604030504040204" pitchFamily="34" charset="0"/>
                <a:cs typeface="Verdana" panose="020B0604030504040204" pitchFamily="34" charset="0"/>
              </a:rPr>
              <a:t>monet suomalaiset kokevat, että varsinkin lenkkeily ja iltakävely helpottavat nukahtamista ja parantavat unen laatua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Paras vaikutus: </a:t>
            </a:r>
          </a:p>
          <a:p>
            <a:pPr marL="742973" lvl="1" indent="-285750">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liikunta kestää yli tunnin </a:t>
            </a:r>
          </a:p>
          <a:p>
            <a:pPr marL="742973" lvl="1" indent="-285750">
              <a:buFont typeface="Arial" panose="020B0604020202020204" pitchFamily="34" charset="0"/>
              <a:buChar char="•"/>
            </a:pPr>
            <a:r>
              <a:rPr lang="fi-FI" dirty="0">
                <a:latin typeface="Verdana" panose="020B0604030504040204" pitchFamily="34" charset="0"/>
                <a:ea typeface="Verdana" panose="020B0604030504040204" pitchFamily="34" charset="0"/>
                <a:cs typeface="Verdana" panose="020B0604030504040204" pitchFamily="34" charset="0"/>
              </a:rPr>
              <a:t>vähintään kolme – neljä tuntia ennen nukkumaan menoa, jolloin palautumiseen jää riittävästi aikaa.</a:t>
            </a:r>
          </a:p>
          <a:p>
            <a:pPr marL="285750" indent="-285750">
              <a:buFont typeface="Arial" panose="020B0604020202020204" pitchFamily="34" charset="0"/>
              <a:buChar char="•"/>
            </a:pPr>
            <a:endParaRPr lang="fi-FI" sz="1800" dirty="0">
              <a:latin typeface="Verdana" panose="020B0604030504040204" pitchFamily="34" charset="0"/>
              <a:ea typeface="Verdana" panose="020B0604030504040204" pitchFamily="34" charset="0"/>
              <a:cs typeface="Verdana" panose="020B0604030504040204" pitchFamily="34" charset="0"/>
            </a:endParaRPr>
          </a:p>
          <a:p>
            <a:endParaRPr lang="fi-FI" sz="1352" dirty="0"/>
          </a:p>
          <a:p>
            <a:endParaRPr lang="fi-FI" sz="1352" dirty="0"/>
          </a:p>
          <a:p>
            <a:endParaRPr lang="fi-FI" sz="1201" dirty="0"/>
          </a:p>
        </p:txBody>
      </p:sp>
      <p:pic>
        <p:nvPicPr>
          <p:cNvPr id="6" name="Kuva 5"/>
          <p:cNvPicPr>
            <a:picLocks noChangeAspect="1"/>
          </p:cNvPicPr>
          <p:nvPr/>
        </p:nvPicPr>
        <p:blipFill>
          <a:blip r:embed="rId3"/>
          <a:stretch>
            <a:fillRect/>
          </a:stretch>
        </p:blipFill>
        <p:spPr>
          <a:xfrm>
            <a:off x="6084168" y="2924944"/>
            <a:ext cx="2714259" cy="2464354"/>
          </a:xfrm>
          <a:prstGeom prst="rect">
            <a:avLst/>
          </a:prstGeom>
        </p:spPr>
      </p:pic>
      <p:sp>
        <p:nvSpPr>
          <p:cNvPr id="5" name="Otsikko 4"/>
          <p:cNvSpPr>
            <a:spLocks noGrp="1"/>
          </p:cNvSpPr>
          <p:nvPr>
            <p:ph type="title"/>
          </p:nvPr>
        </p:nvSpPr>
        <p:spPr/>
        <p:txBody>
          <a:bodyPr/>
          <a:lstStyle/>
          <a:p>
            <a:r>
              <a:rPr lang="fi-FI" dirty="0"/>
              <a:t>Millainen liikunta parantaa unta?</a:t>
            </a:r>
          </a:p>
        </p:txBody>
      </p:sp>
    </p:spTree>
    <p:extLst>
      <p:ext uri="{BB962C8B-B14F-4D97-AF65-F5344CB8AC3E}">
        <p14:creationId xmlns:p14="http://schemas.microsoft.com/office/powerpoint/2010/main" val="238537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7EEAAEA-52E8-4BB5-8048-7D7F5A1C6A3B}"/>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21</a:t>
            </a:fld>
            <a:endParaRPr lang="uk-UA" dirty="0"/>
          </a:p>
        </p:txBody>
      </p:sp>
      <p:sp>
        <p:nvSpPr>
          <p:cNvPr id="3" name="Alatunnisteen paikkamerkki 2">
            <a:extLst>
              <a:ext uri="{FF2B5EF4-FFF2-40B4-BE49-F238E27FC236}">
                <a16:creationId xmlns:a16="http://schemas.microsoft.com/office/drawing/2014/main" id="{B05248BF-872B-4F47-B71A-190E099286A3}"/>
              </a:ext>
            </a:extLst>
          </p:cNvPr>
          <p:cNvSpPr>
            <a:spLocks noGrp="1"/>
          </p:cNvSpPr>
          <p:nvPr>
            <p:ph type="ftr" sz="quarter" idx="11"/>
          </p:nvPr>
        </p:nvSpPr>
        <p:spPr/>
        <p:txBody>
          <a:bodyPr/>
          <a:lstStyle/>
          <a:p>
            <a:r>
              <a:rPr lang="de-DE"/>
              <a:t>© </a:t>
            </a:r>
            <a:r>
              <a:rPr lang="en-US"/>
              <a:t>Suomen Sydänliitto ry</a:t>
            </a:r>
            <a:endParaRPr lang="en-US" dirty="0"/>
          </a:p>
        </p:txBody>
      </p:sp>
      <p:sp>
        <p:nvSpPr>
          <p:cNvPr id="4" name="Otsikko 3">
            <a:extLst>
              <a:ext uri="{FF2B5EF4-FFF2-40B4-BE49-F238E27FC236}">
                <a16:creationId xmlns:a16="http://schemas.microsoft.com/office/drawing/2014/main" id="{2FAA9EF0-CD78-4818-8389-2A6D1670703E}"/>
              </a:ext>
            </a:extLst>
          </p:cNvPr>
          <p:cNvSpPr>
            <a:spLocks noGrp="1"/>
          </p:cNvSpPr>
          <p:nvPr>
            <p:ph type="title"/>
          </p:nvPr>
        </p:nvSpPr>
        <p:spPr>
          <a:xfrm>
            <a:off x="777516" y="260648"/>
            <a:ext cx="7910424" cy="2159942"/>
          </a:xfrm>
        </p:spPr>
        <p:txBody>
          <a:bodyPr/>
          <a:lstStyle/>
          <a:p>
            <a:r>
              <a:rPr lang="fi-FI" dirty="0"/>
              <a:t>Mukavia hetkiä liikunnan parissa</a:t>
            </a:r>
          </a:p>
        </p:txBody>
      </p:sp>
      <p:pic>
        <p:nvPicPr>
          <p:cNvPr id="6" name="Kuva 5">
            <a:extLst>
              <a:ext uri="{FF2B5EF4-FFF2-40B4-BE49-F238E27FC236}">
                <a16:creationId xmlns:a16="http://schemas.microsoft.com/office/drawing/2014/main" id="{27788556-B5EF-428E-8061-ACBA113DF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89" y="2569018"/>
            <a:ext cx="2321023" cy="3558902"/>
          </a:xfrm>
          <a:prstGeom prst="rect">
            <a:avLst/>
          </a:prstGeom>
        </p:spPr>
      </p:pic>
      <p:pic>
        <p:nvPicPr>
          <p:cNvPr id="8" name="Kuva 7">
            <a:extLst>
              <a:ext uri="{FF2B5EF4-FFF2-40B4-BE49-F238E27FC236}">
                <a16:creationId xmlns:a16="http://schemas.microsoft.com/office/drawing/2014/main" id="{96FFC52E-3AE3-4B8E-B877-CA22853E2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2575491"/>
            <a:ext cx="2376264" cy="3564397"/>
          </a:xfrm>
          <a:prstGeom prst="rect">
            <a:avLst/>
          </a:prstGeom>
        </p:spPr>
      </p:pic>
      <p:pic>
        <p:nvPicPr>
          <p:cNvPr id="12" name="Kuva 11">
            <a:extLst>
              <a:ext uri="{FF2B5EF4-FFF2-40B4-BE49-F238E27FC236}">
                <a16:creationId xmlns:a16="http://schemas.microsoft.com/office/drawing/2014/main" id="{BC18F02C-C488-4770-97DA-775CE7AA9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132" y="2547295"/>
            <a:ext cx="2376265" cy="3564398"/>
          </a:xfrm>
          <a:prstGeom prst="rect">
            <a:avLst/>
          </a:prstGeom>
        </p:spPr>
      </p:pic>
    </p:spTree>
    <p:extLst>
      <p:ext uri="{BB962C8B-B14F-4D97-AF65-F5344CB8AC3E}">
        <p14:creationId xmlns:p14="http://schemas.microsoft.com/office/powerpoint/2010/main" val="9660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6823D52B-D040-465E-A341-B6C49299AADE}"/>
              </a:ext>
            </a:extLst>
          </p:cNvPr>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3</a:t>
            </a:fld>
            <a:endParaRPr lang="uk-UA" dirty="0"/>
          </a:p>
        </p:txBody>
      </p:sp>
      <p:sp>
        <p:nvSpPr>
          <p:cNvPr id="3" name="Alatunnisteen paikkamerkki 2">
            <a:extLst>
              <a:ext uri="{FF2B5EF4-FFF2-40B4-BE49-F238E27FC236}">
                <a16:creationId xmlns:a16="http://schemas.microsoft.com/office/drawing/2014/main" id="{3968629E-5EED-47E6-B609-31AD5027A75D}"/>
              </a:ext>
            </a:extLst>
          </p:cNvPr>
          <p:cNvSpPr>
            <a:spLocks noGrp="1"/>
          </p:cNvSpPr>
          <p:nvPr>
            <p:ph type="ftr" sz="quarter" idx="11"/>
          </p:nvPr>
        </p:nvSpPr>
        <p:spPr/>
        <p:txBody>
          <a:bodyPr/>
          <a:lstStyle/>
          <a:p>
            <a:r>
              <a:rPr lang="de-DE"/>
              <a:t>© </a:t>
            </a:r>
            <a:r>
              <a:rPr lang="en-US"/>
              <a:t>Suomen Sydänliitto ry</a:t>
            </a:r>
            <a:endParaRPr lang="en-US" dirty="0"/>
          </a:p>
        </p:txBody>
      </p:sp>
      <p:sp>
        <p:nvSpPr>
          <p:cNvPr id="5" name="Otsikko 4">
            <a:extLst>
              <a:ext uri="{FF2B5EF4-FFF2-40B4-BE49-F238E27FC236}">
                <a16:creationId xmlns:a16="http://schemas.microsoft.com/office/drawing/2014/main" id="{50B2CD54-25A2-4219-B902-E9CCEF7422F0}"/>
              </a:ext>
            </a:extLst>
          </p:cNvPr>
          <p:cNvSpPr>
            <a:spLocks noGrp="1"/>
          </p:cNvSpPr>
          <p:nvPr>
            <p:ph type="title"/>
          </p:nvPr>
        </p:nvSpPr>
        <p:spPr>
          <a:xfrm>
            <a:off x="1047259" y="59965"/>
            <a:ext cx="7192062" cy="1439675"/>
          </a:xfrm>
        </p:spPr>
        <p:txBody>
          <a:bodyPr/>
          <a:lstStyle/>
          <a:p>
            <a:r>
              <a:rPr lang="fi-FI" dirty="0"/>
              <a:t>Liikunnan terveysvaikutukset</a:t>
            </a:r>
          </a:p>
        </p:txBody>
      </p:sp>
      <p:sp>
        <p:nvSpPr>
          <p:cNvPr id="10" name="Suorakulmio 9">
            <a:extLst>
              <a:ext uri="{FF2B5EF4-FFF2-40B4-BE49-F238E27FC236}">
                <a16:creationId xmlns:a16="http://schemas.microsoft.com/office/drawing/2014/main" id="{B4C4F203-DAFA-4C34-A9C9-1CB9A5894429}"/>
              </a:ext>
            </a:extLst>
          </p:cNvPr>
          <p:cNvSpPr/>
          <p:nvPr/>
        </p:nvSpPr>
        <p:spPr>
          <a:xfrm>
            <a:off x="904679" y="1772816"/>
            <a:ext cx="7767842" cy="3108543"/>
          </a:xfrm>
          <a:prstGeom prst="rect">
            <a:avLst/>
          </a:prstGeom>
        </p:spPr>
        <p:txBody>
          <a:bodyPr wrap="square">
            <a:spAutoFit/>
          </a:bodyPr>
          <a:lstStyle/>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Lisää HDL-kolesterolia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Vähentää LDL-kolesterolia ja </a:t>
            </a:r>
            <a:r>
              <a:rPr lang="fi-FI" sz="1800" dirty="0" err="1">
                <a:latin typeface="Verdana" panose="020B0604030504040204" pitchFamily="34" charset="0"/>
                <a:ea typeface="Verdana" panose="020B0604030504040204" pitchFamily="34" charset="0"/>
                <a:cs typeface="Verdana" panose="020B0604030504040204" pitchFamily="34" charset="0"/>
              </a:rPr>
              <a:t>triglyseridejä</a:t>
            </a:r>
            <a:endParaRPr lang="fi-FI" sz="18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Vähentää kolesteroliplakin muodostumista sepelvaltimoissa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Laskee verenpainetta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Parantaa sokeritasapainoa, vähentää tyypin 2 diabeteksen puhkeamisen vaaraa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Auttaa painonhallinnassa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Rentouttaa</a:t>
            </a:r>
          </a:p>
          <a:p>
            <a:pPr marL="342900" indent="-342900">
              <a:buFont typeface="Arial" panose="020B0604020202020204" pitchFamily="34" charset="0"/>
              <a:buChar char="•"/>
            </a:pPr>
            <a:r>
              <a:rPr lang="fi-FI" sz="1800" dirty="0">
                <a:latin typeface="Verdana" panose="020B0604030504040204" pitchFamily="34" charset="0"/>
                <a:ea typeface="Verdana" panose="020B0604030504040204" pitchFamily="34" charset="0"/>
                <a:cs typeface="Verdana" panose="020B0604030504040204" pitchFamily="34" charset="0"/>
              </a:rPr>
              <a:t>Vahvistaa luustoa</a:t>
            </a:r>
          </a:p>
          <a:p>
            <a:endParaRPr lang="fi-FI" sz="1800" dirty="0">
              <a:latin typeface="Verdana" panose="020B0604030504040204" pitchFamily="34" charset="0"/>
              <a:ea typeface="Verdana" panose="020B0604030504040204" pitchFamily="34" charset="0"/>
              <a:cs typeface="Verdana" panose="020B0604030504040204" pitchFamily="34" charset="0"/>
            </a:endParaRPr>
          </a:p>
          <a:p>
            <a:r>
              <a:rPr lang="fi-FI" sz="1600" dirty="0"/>
              <a:t>	</a:t>
            </a:r>
          </a:p>
        </p:txBody>
      </p:sp>
      <p:pic>
        <p:nvPicPr>
          <p:cNvPr id="11" name="Kuva 10">
            <a:extLst>
              <a:ext uri="{FF2B5EF4-FFF2-40B4-BE49-F238E27FC236}">
                <a16:creationId xmlns:a16="http://schemas.microsoft.com/office/drawing/2014/main" id="{2B425469-CD0C-4E5E-B4A0-272944EF9965}"/>
              </a:ext>
            </a:extLst>
          </p:cNvPr>
          <p:cNvPicPr>
            <a:picLocks noChangeAspect="1"/>
          </p:cNvPicPr>
          <p:nvPr/>
        </p:nvPicPr>
        <p:blipFill>
          <a:blip r:embed="rId3"/>
          <a:stretch>
            <a:fillRect/>
          </a:stretch>
        </p:blipFill>
        <p:spPr>
          <a:xfrm>
            <a:off x="5214985" y="4795170"/>
            <a:ext cx="3024336" cy="1705726"/>
          </a:xfrm>
          <a:prstGeom prst="rect">
            <a:avLst/>
          </a:prstGeom>
        </p:spPr>
      </p:pic>
    </p:spTree>
    <p:extLst>
      <p:ext uri="{BB962C8B-B14F-4D97-AF65-F5344CB8AC3E}">
        <p14:creationId xmlns:p14="http://schemas.microsoft.com/office/powerpoint/2010/main" val="439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4</a:t>
            </a:fld>
            <a:endParaRPr lang="uk-UA" dirty="0"/>
          </a:p>
        </p:txBody>
      </p:sp>
      <p:sp>
        <p:nvSpPr>
          <p:cNvPr id="3" name="Alatunnisteen paikkamerkki 2"/>
          <p:cNvSpPr>
            <a:spLocks noGrp="1"/>
          </p:cNvSpPr>
          <p:nvPr>
            <p:ph type="ftr" sz="quarter" idx="11"/>
          </p:nvPr>
        </p:nvSpPr>
        <p:spPr/>
        <p:txBody>
          <a:bodyPr/>
          <a:lstStyle/>
          <a:p>
            <a:r>
              <a:rPr lang="de-DE" smtClean="0"/>
              <a:t>© </a:t>
            </a:r>
            <a:r>
              <a:rPr lang="en-US" smtClean="0"/>
              <a:t>Suomen Sydänliitto ry</a:t>
            </a:r>
            <a:endParaRPr lang="en-US" dirty="0"/>
          </a:p>
        </p:txBody>
      </p:sp>
      <p:sp>
        <p:nvSpPr>
          <p:cNvPr id="4" name="Alaotsikko 3"/>
          <p:cNvSpPr>
            <a:spLocks noGrp="1"/>
          </p:cNvSpPr>
          <p:nvPr>
            <p:ph type="subTitle" idx="4"/>
          </p:nvPr>
        </p:nvSpPr>
        <p:spPr>
          <a:xfrm>
            <a:off x="1335576" y="1412776"/>
            <a:ext cx="6472853" cy="4536504"/>
          </a:xfrm>
        </p:spPr>
        <p:txBody>
          <a:bodyPr/>
          <a:lstStyle/>
          <a:p>
            <a:endParaRPr lang="fi-FI" dirty="0"/>
          </a:p>
        </p:txBody>
      </p:sp>
      <p:sp>
        <p:nvSpPr>
          <p:cNvPr id="5" name="Otsikko 4"/>
          <p:cNvSpPr>
            <a:spLocks noGrp="1"/>
          </p:cNvSpPr>
          <p:nvPr>
            <p:ph type="title"/>
          </p:nvPr>
        </p:nvSpPr>
        <p:spPr>
          <a:xfrm>
            <a:off x="616791" y="260648"/>
            <a:ext cx="7910424" cy="936104"/>
          </a:xfrm>
        </p:spPr>
        <p:txBody>
          <a:bodyPr/>
          <a:lstStyle/>
          <a:p>
            <a:r>
              <a:rPr lang="fi-FI" dirty="0" smtClean="0"/>
              <a:t>Liikuntapyramidi</a:t>
            </a:r>
            <a:endParaRPr lang="fi-FI" dirty="0"/>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700808"/>
            <a:ext cx="4176463" cy="4248472"/>
          </a:xfrm>
          <a:prstGeom prst="rect">
            <a:avLst/>
          </a:prstGeom>
        </p:spPr>
      </p:pic>
    </p:spTree>
    <p:extLst>
      <p:ext uri="{BB962C8B-B14F-4D97-AF65-F5344CB8AC3E}">
        <p14:creationId xmlns:p14="http://schemas.microsoft.com/office/powerpoint/2010/main" val="216190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0"/>
          </p:nvPr>
        </p:nvSpPr>
        <p:spPr/>
        <p:txBody>
          <a:bodyPr/>
          <a:lstStyle/>
          <a:p>
            <a:pPr marL="25401">
              <a:spcBef>
                <a:spcPts val="105"/>
              </a:spcBef>
            </a:pPr>
            <a:fld id="{81D60167-4931-47E6-BA6A-407CBD079E47}" type="slidenum">
              <a:rPr lang="uk-UA" smtClean="0"/>
              <a:pPr marL="25401">
                <a:spcBef>
                  <a:spcPts val="105"/>
                </a:spcBef>
              </a:pPr>
              <a:t>5</a:t>
            </a:fld>
            <a:endParaRPr lang="uk-UA" dirty="0"/>
          </a:p>
        </p:txBody>
      </p:sp>
      <p:sp>
        <p:nvSpPr>
          <p:cNvPr id="3" name="Alatunnisteen paikkamerkki 2"/>
          <p:cNvSpPr>
            <a:spLocks noGrp="1"/>
          </p:cNvSpPr>
          <p:nvPr>
            <p:ph type="ftr" sz="quarter" idx="11"/>
          </p:nvPr>
        </p:nvSpPr>
        <p:spPr/>
        <p:txBody>
          <a:bodyPr/>
          <a:lstStyle/>
          <a:p>
            <a:r>
              <a:rPr lang="de-DE" smtClean="0"/>
              <a:t>© </a:t>
            </a:r>
            <a:r>
              <a:rPr lang="en-US" smtClean="0"/>
              <a:t>Suomen Sydänliitto ry</a:t>
            </a:r>
            <a:endParaRPr lang="en-US" dirty="0"/>
          </a:p>
        </p:txBody>
      </p:sp>
      <p:sp>
        <p:nvSpPr>
          <p:cNvPr id="4" name="Alaotsikko 3"/>
          <p:cNvSpPr>
            <a:spLocks noGrp="1"/>
          </p:cNvSpPr>
          <p:nvPr>
            <p:ph type="subTitle" idx="4"/>
          </p:nvPr>
        </p:nvSpPr>
        <p:spPr/>
        <p:txBody>
          <a:bodyPr/>
          <a:lstStyle/>
          <a:p>
            <a:endParaRPr lang="fi-FI" dirty="0"/>
          </a:p>
        </p:txBody>
      </p:sp>
      <p:sp>
        <p:nvSpPr>
          <p:cNvPr id="5" name="Otsikko 4"/>
          <p:cNvSpPr>
            <a:spLocks noGrp="1"/>
          </p:cNvSpPr>
          <p:nvPr>
            <p:ph type="title"/>
          </p:nvPr>
        </p:nvSpPr>
        <p:spPr>
          <a:xfrm>
            <a:off x="616791" y="116632"/>
            <a:ext cx="7910424" cy="792088"/>
          </a:xfrm>
        </p:spPr>
        <p:txBody>
          <a:bodyPr/>
          <a:lstStyle/>
          <a:p>
            <a:r>
              <a:rPr lang="fi-FI" dirty="0" smtClean="0"/>
              <a:t>65+ liikuntapyramidi</a:t>
            </a:r>
            <a:endParaRPr lang="fi-FI" dirty="0"/>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079" y="980728"/>
            <a:ext cx="5033842" cy="5472608"/>
          </a:xfrm>
          <a:prstGeom prst="rect">
            <a:avLst/>
          </a:prstGeom>
        </p:spPr>
      </p:pic>
    </p:spTree>
    <p:extLst>
      <p:ext uri="{BB962C8B-B14F-4D97-AF65-F5344CB8AC3E}">
        <p14:creationId xmlns:p14="http://schemas.microsoft.com/office/powerpoint/2010/main" val="370712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221088"/>
            <a:ext cx="3203191" cy="2287170"/>
          </a:xfrm>
          <a:prstGeom prst="rect">
            <a:avLst/>
          </a:prstGeom>
        </p:spPr>
      </p:pic>
      <p:pic>
        <p:nvPicPr>
          <p:cNvPr id="4" name="Kuva 3"/>
          <p:cNvPicPr>
            <a:picLocks noChangeAspect="1"/>
          </p:cNvPicPr>
          <p:nvPr/>
        </p:nvPicPr>
        <p:blipFill>
          <a:blip r:embed="rId4"/>
          <a:stretch>
            <a:fillRect/>
          </a:stretch>
        </p:blipFill>
        <p:spPr>
          <a:xfrm>
            <a:off x="6510964" y="1035096"/>
            <a:ext cx="2112173" cy="2681936"/>
          </a:xfrm>
          <a:prstGeom prst="rect">
            <a:avLst/>
          </a:prstGeom>
        </p:spPr>
      </p:pic>
      <p:pic>
        <p:nvPicPr>
          <p:cNvPr id="6" name="Kuva 5"/>
          <p:cNvPicPr>
            <a:picLocks noChangeAspect="1"/>
          </p:cNvPicPr>
          <p:nvPr/>
        </p:nvPicPr>
        <p:blipFill>
          <a:blip r:embed="rId5"/>
          <a:stretch>
            <a:fillRect/>
          </a:stretch>
        </p:blipFill>
        <p:spPr>
          <a:xfrm>
            <a:off x="3435767" y="1374375"/>
            <a:ext cx="2272466" cy="2033570"/>
          </a:xfrm>
          <a:prstGeom prst="rect">
            <a:avLst/>
          </a:prstGeom>
        </p:spPr>
      </p:pic>
      <p:pic>
        <p:nvPicPr>
          <p:cNvPr id="7" name="Kuva 6"/>
          <p:cNvPicPr>
            <a:picLocks noChangeAspect="1"/>
          </p:cNvPicPr>
          <p:nvPr/>
        </p:nvPicPr>
        <p:blipFill>
          <a:blip r:embed="rId6"/>
          <a:stretch>
            <a:fillRect/>
          </a:stretch>
        </p:blipFill>
        <p:spPr>
          <a:xfrm>
            <a:off x="4716016" y="3573016"/>
            <a:ext cx="3428604" cy="2513747"/>
          </a:xfrm>
          <a:prstGeom prst="rect">
            <a:avLst/>
          </a:prstGeom>
        </p:spPr>
      </p:pic>
      <p:sp>
        <p:nvSpPr>
          <p:cNvPr id="8" name="Tekstiruutu 7"/>
          <p:cNvSpPr txBox="1"/>
          <p:nvPr/>
        </p:nvSpPr>
        <p:spPr>
          <a:xfrm>
            <a:off x="448214" y="1936467"/>
            <a:ext cx="3331698" cy="1846980"/>
          </a:xfrm>
          <a:prstGeom prst="rect">
            <a:avLst/>
          </a:prstGeom>
          <a:noFill/>
        </p:spPr>
        <p:txBody>
          <a:bodyPr wrap="square" rtlCol="0">
            <a:spAutoFit/>
          </a:bodyPr>
          <a:lstStyle/>
          <a:p>
            <a:r>
              <a:rPr lang="fi-FI" sz="1600" dirty="0">
                <a:latin typeface="Verdana" panose="020B0604030504040204" pitchFamily="34" charset="0"/>
                <a:ea typeface="Verdana" panose="020B0604030504040204" pitchFamily="34" charset="0"/>
                <a:cs typeface="Verdana" panose="020B0604030504040204" pitchFamily="34" charset="0"/>
              </a:rPr>
              <a:t>Kestävyystyyppistä kohtuullisesta liikuntaa</a:t>
            </a:r>
          </a:p>
          <a:p>
            <a:r>
              <a:rPr lang="fi-FI" sz="1600" dirty="0">
                <a:latin typeface="Verdana" panose="020B0604030504040204" pitchFamily="34" charset="0"/>
                <a:ea typeface="Verdana" panose="020B0604030504040204" pitchFamily="34" charset="0"/>
                <a:cs typeface="Verdana" panose="020B0604030504040204" pitchFamily="34" charset="0"/>
              </a:rPr>
              <a:t>kuten reipasta kävelyä</a:t>
            </a:r>
          </a:p>
          <a:p>
            <a:endParaRPr lang="fi-FI" sz="1600" dirty="0">
              <a:latin typeface="Verdana" panose="020B0604030504040204" pitchFamily="34" charset="0"/>
              <a:ea typeface="Verdana" panose="020B0604030504040204" pitchFamily="34" charset="0"/>
              <a:cs typeface="Verdana" panose="020B0604030504040204" pitchFamily="34" charset="0"/>
            </a:endParaRPr>
          </a:p>
          <a:p>
            <a:r>
              <a:rPr lang="fi-FI" sz="1600" dirty="0">
                <a:latin typeface="Verdana" panose="020B0604030504040204" pitchFamily="34" charset="0"/>
                <a:ea typeface="Verdana" panose="020B0604030504040204" pitchFamily="34" charset="0"/>
                <a:cs typeface="Verdana" panose="020B0604030504040204" pitchFamily="34" charset="0"/>
              </a:rPr>
              <a:t>Mistä sinä pidät?</a:t>
            </a:r>
          </a:p>
          <a:p>
            <a:endParaRPr lang="fi-FI" sz="1600" dirty="0">
              <a:latin typeface="Verdana" panose="020B0604030504040204" pitchFamily="34" charset="0"/>
              <a:ea typeface="Verdana" panose="020B0604030504040204" pitchFamily="34" charset="0"/>
              <a:cs typeface="Verdana" panose="020B0604030504040204" pitchFamily="34" charset="0"/>
            </a:endParaRPr>
          </a:p>
          <a:p>
            <a:endParaRPr lang="fi-FI" sz="1802" dirty="0"/>
          </a:p>
        </p:txBody>
      </p:sp>
      <p:sp>
        <p:nvSpPr>
          <p:cNvPr id="5" name="Otsikko 4"/>
          <p:cNvSpPr>
            <a:spLocks noGrp="1"/>
          </p:cNvSpPr>
          <p:nvPr>
            <p:ph type="title"/>
          </p:nvPr>
        </p:nvSpPr>
        <p:spPr>
          <a:xfrm>
            <a:off x="107504" y="369428"/>
            <a:ext cx="8642350" cy="594856"/>
          </a:xfrm>
        </p:spPr>
        <p:txBody>
          <a:bodyPr>
            <a:normAutofit fontScale="90000"/>
          </a:bodyPr>
          <a:lstStyle/>
          <a:p>
            <a:r>
              <a:rPr lang="fi-FI" dirty="0"/>
              <a:t>Liikuntasuositus</a:t>
            </a:r>
          </a:p>
        </p:txBody>
      </p:sp>
    </p:spTree>
    <p:extLst>
      <p:ext uri="{BB962C8B-B14F-4D97-AF65-F5344CB8AC3E}">
        <p14:creationId xmlns:p14="http://schemas.microsoft.com/office/powerpoint/2010/main" val="138364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10" y="4409799"/>
            <a:ext cx="3239826" cy="2109050"/>
          </a:xfrm>
          <a:prstGeom prst="rect">
            <a:avLst/>
          </a:prstGeom>
        </p:spPr>
      </p:pic>
      <p:pic>
        <p:nvPicPr>
          <p:cNvPr id="4" name="Kuva 3"/>
          <p:cNvPicPr>
            <a:picLocks noChangeAspect="1"/>
          </p:cNvPicPr>
          <p:nvPr/>
        </p:nvPicPr>
        <p:blipFill>
          <a:blip r:embed="rId4"/>
          <a:stretch>
            <a:fillRect/>
          </a:stretch>
        </p:blipFill>
        <p:spPr>
          <a:xfrm>
            <a:off x="5436096" y="3782756"/>
            <a:ext cx="2729024" cy="3075244"/>
          </a:xfrm>
          <a:prstGeom prst="rect">
            <a:avLst/>
          </a:prstGeom>
        </p:spPr>
      </p:pic>
      <p:pic>
        <p:nvPicPr>
          <p:cNvPr id="5" name="Kuva 4"/>
          <p:cNvPicPr>
            <a:picLocks noChangeAspect="1"/>
          </p:cNvPicPr>
          <p:nvPr/>
        </p:nvPicPr>
        <p:blipFill>
          <a:blip r:embed="rId5"/>
          <a:stretch>
            <a:fillRect/>
          </a:stretch>
        </p:blipFill>
        <p:spPr>
          <a:xfrm>
            <a:off x="3107736" y="1412776"/>
            <a:ext cx="2574124" cy="3184483"/>
          </a:xfrm>
          <a:prstGeom prst="rect">
            <a:avLst/>
          </a:prstGeom>
        </p:spPr>
      </p:pic>
      <p:pic>
        <p:nvPicPr>
          <p:cNvPr id="6" name="Kuva 5"/>
          <p:cNvPicPr>
            <a:picLocks noChangeAspect="1"/>
          </p:cNvPicPr>
          <p:nvPr/>
        </p:nvPicPr>
        <p:blipFill>
          <a:blip r:embed="rId6"/>
          <a:stretch>
            <a:fillRect/>
          </a:stretch>
        </p:blipFill>
        <p:spPr>
          <a:xfrm>
            <a:off x="395536" y="968883"/>
            <a:ext cx="2368528" cy="3179707"/>
          </a:xfrm>
          <a:prstGeom prst="rect">
            <a:avLst/>
          </a:prstGeom>
        </p:spPr>
      </p:pic>
      <p:pic>
        <p:nvPicPr>
          <p:cNvPr id="7" name="Kuva 6"/>
          <p:cNvPicPr>
            <a:picLocks noChangeAspect="1"/>
          </p:cNvPicPr>
          <p:nvPr/>
        </p:nvPicPr>
        <p:blipFill>
          <a:blip r:embed="rId7"/>
          <a:stretch>
            <a:fillRect/>
          </a:stretch>
        </p:blipFill>
        <p:spPr>
          <a:xfrm>
            <a:off x="6300192" y="696640"/>
            <a:ext cx="2239587" cy="3086116"/>
          </a:xfrm>
          <a:prstGeom prst="rect">
            <a:avLst/>
          </a:prstGeom>
        </p:spPr>
      </p:pic>
      <p:sp>
        <p:nvSpPr>
          <p:cNvPr id="2" name="Tekstiruutu 1">
            <a:extLst>
              <a:ext uri="{FF2B5EF4-FFF2-40B4-BE49-F238E27FC236}">
                <a16:creationId xmlns:a16="http://schemas.microsoft.com/office/drawing/2014/main" id="{BE075DBC-CD27-4F9D-8433-958AF95822C8}"/>
              </a:ext>
            </a:extLst>
          </p:cNvPr>
          <p:cNvSpPr txBox="1"/>
          <p:nvPr/>
        </p:nvSpPr>
        <p:spPr>
          <a:xfrm>
            <a:off x="1958759" y="246457"/>
            <a:ext cx="5421553" cy="461217"/>
          </a:xfrm>
          <a:prstGeom prst="rect">
            <a:avLst/>
          </a:prstGeom>
          <a:noFill/>
        </p:spPr>
        <p:txBody>
          <a:bodyPr wrap="square" rtlCol="0">
            <a:spAutoFit/>
          </a:bodyPr>
          <a:lstStyle/>
          <a:p>
            <a:r>
              <a:rPr lang="fi-FI" dirty="0">
                <a:latin typeface="Verdana" panose="020B0604030504040204" pitchFamily="34" charset="0"/>
                <a:ea typeface="Verdana" panose="020B0604030504040204" pitchFamily="34" charset="0"/>
                <a:cs typeface="Verdana" panose="020B0604030504040204" pitchFamily="34" charset="0"/>
              </a:rPr>
              <a:t>Houkutteleeko näistä joku ?</a:t>
            </a:r>
          </a:p>
        </p:txBody>
      </p:sp>
    </p:spTree>
    <p:extLst>
      <p:ext uri="{BB962C8B-B14F-4D97-AF65-F5344CB8AC3E}">
        <p14:creationId xmlns:p14="http://schemas.microsoft.com/office/powerpoint/2010/main" val="324897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6156176" y="1448780"/>
            <a:ext cx="2461643" cy="4552041"/>
          </a:xfrm>
          <a:prstGeom prst="rect">
            <a:avLst/>
          </a:prstGeom>
        </p:spPr>
      </p:pic>
      <p:pic>
        <p:nvPicPr>
          <p:cNvPr id="5" name="Kuva 4"/>
          <p:cNvPicPr>
            <a:picLocks noChangeAspect="1"/>
          </p:cNvPicPr>
          <p:nvPr/>
        </p:nvPicPr>
        <p:blipFill>
          <a:blip r:embed="rId4"/>
          <a:stretch>
            <a:fillRect/>
          </a:stretch>
        </p:blipFill>
        <p:spPr>
          <a:xfrm>
            <a:off x="3935982" y="836712"/>
            <a:ext cx="2128017" cy="4480034"/>
          </a:xfrm>
          <a:prstGeom prst="rect">
            <a:avLst/>
          </a:prstGeom>
        </p:spPr>
      </p:pic>
      <p:sp>
        <p:nvSpPr>
          <p:cNvPr id="6" name="Tekstiruutu 5"/>
          <p:cNvSpPr txBox="1"/>
          <p:nvPr/>
        </p:nvSpPr>
        <p:spPr>
          <a:xfrm>
            <a:off x="551605" y="1772816"/>
            <a:ext cx="3384377" cy="2865528"/>
          </a:xfrm>
          <a:prstGeom prst="rect">
            <a:avLst/>
          </a:prstGeom>
          <a:noFill/>
        </p:spPr>
        <p:txBody>
          <a:bodyPr wrap="square" rtlCol="0">
            <a:spAutoFit/>
          </a:bodyPr>
          <a:lstStyle/>
          <a:p>
            <a:r>
              <a:rPr lang="fi-FI" sz="1802" b="1" dirty="0">
                <a:latin typeface="Verdana" panose="020B0604030504040204" pitchFamily="34" charset="0"/>
                <a:ea typeface="Verdana" panose="020B0604030504040204" pitchFamily="34" charset="0"/>
                <a:cs typeface="Verdana" panose="020B0604030504040204" pitchFamily="34" charset="0"/>
              </a:rPr>
              <a:t>TAI</a:t>
            </a:r>
            <a:r>
              <a:rPr lang="fi-FI" sz="1802" dirty="0">
                <a:latin typeface="Verdana" panose="020B0604030504040204" pitchFamily="34" charset="0"/>
                <a:ea typeface="Verdana" panose="020B0604030504040204" pitchFamily="34" charset="0"/>
                <a:cs typeface="Verdana" panose="020B0604030504040204" pitchFamily="34" charset="0"/>
              </a:rPr>
              <a:t>: </a:t>
            </a:r>
          </a:p>
          <a:p>
            <a:endParaRPr lang="fi-FI" sz="1802" dirty="0">
              <a:latin typeface="Verdana" panose="020B0604030504040204" pitchFamily="34" charset="0"/>
              <a:ea typeface="Verdana" panose="020B0604030504040204" pitchFamily="34" charset="0"/>
              <a:cs typeface="Verdana" panose="020B0604030504040204" pitchFamily="34" charset="0"/>
            </a:endParaRPr>
          </a:p>
          <a:p>
            <a:r>
              <a:rPr lang="fi-FI" sz="1802" dirty="0">
                <a:latin typeface="Verdana" panose="020B0604030504040204" pitchFamily="34" charset="0"/>
                <a:ea typeface="Verdana" panose="020B0604030504040204" pitchFamily="34" charset="0"/>
                <a:cs typeface="Verdana" panose="020B0604030504040204" pitchFamily="34" charset="0"/>
              </a:rPr>
              <a:t>Rasittavaa kestävyysliikuntaa</a:t>
            </a:r>
          </a:p>
          <a:p>
            <a:endParaRPr lang="fi-FI" sz="1802" dirty="0">
              <a:latin typeface="Verdana" panose="020B0604030504040204" pitchFamily="34" charset="0"/>
              <a:ea typeface="Verdana" panose="020B0604030504040204" pitchFamily="34" charset="0"/>
              <a:cs typeface="Verdana" panose="020B0604030504040204" pitchFamily="34" charset="0"/>
            </a:endParaRPr>
          </a:p>
          <a:p>
            <a:endParaRPr lang="fi-FI" sz="1802" dirty="0">
              <a:latin typeface="Verdana" panose="020B0604030504040204" pitchFamily="34" charset="0"/>
              <a:ea typeface="Verdana" panose="020B0604030504040204" pitchFamily="34" charset="0"/>
              <a:cs typeface="Verdana" panose="020B0604030504040204" pitchFamily="34" charset="0"/>
            </a:endParaRPr>
          </a:p>
          <a:p>
            <a:endParaRPr lang="fi-FI" sz="1802" dirty="0">
              <a:latin typeface="Verdana" panose="020B0604030504040204" pitchFamily="34" charset="0"/>
              <a:ea typeface="Verdana" panose="020B0604030504040204" pitchFamily="34" charset="0"/>
              <a:cs typeface="Verdana" panose="020B0604030504040204" pitchFamily="34" charset="0"/>
            </a:endParaRPr>
          </a:p>
          <a:p>
            <a:r>
              <a:rPr lang="fi-FI" sz="1802" dirty="0">
                <a:latin typeface="Verdana" panose="020B0604030504040204" pitchFamily="34" charset="0"/>
                <a:ea typeface="Verdana" panose="020B0604030504040204" pitchFamily="34" charset="0"/>
                <a:cs typeface="Verdana" panose="020B0604030504040204" pitchFamily="34" charset="0"/>
              </a:rPr>
              <a:t>Mistä sinä pidät? </a:t>
            </a:r>
          </a:p>
          <a:p>
            <a:endParaRPr lang="fi-FI" sz="1802" dirty="0">
              <a:latin typeface="Verdana" panose="020B0604030504040204" pitchFamily="34" charset="0"/>
              <a:ea typeface="Verdana" panose="020B0604030504040204" pitchFamily="34" charset="0"/>
              <a:cs typeface="Verdana" panose="020B0604030504040204" pitchFamily="34" charset="0"/>
            </a:endParaRPr>
          </a:p>
          <a:p>
            <a:r>
              <a:rPr lang="fi-FI" sz="1802" dirty="0"/>
              <a:t>  </a:t>
            </a:r>
          </a:p>
        </p:txBody>
      </p:sp>
    </p:spTree>
    <p:extLst>
      <p:ext uri="{BB962C8B-B14F-4D97-AF65-F5344CB8AC3E}">
        <p14:creationId xmlns:p14="http://schemas.microsoft.com/office/powerpoint/2010/main" val="63099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5580112" y="964247"/>
            <a:ext cx="2880319" cy="3892574"/>
          </a:xfrm>
          <a:prstGeom prst="rect">
            <a:avLst/>
          </a:prstGeom>
        </p:spPr>
      </p:pic>
      <p:sp>
        <p:nvSpPr>
          <p:cNvPr id="4" name="Tekstiruutu 3"/>
          <p:cNvSpPr txBox="1"/>
          <p:nvPr/>
        </p:nvSpPr>
        <p:spPr>
          <a:xfrm>
            <a:off x="539552" y="1672750"/>
            <a:ext cx="3671875" cy="1756250"/>
          </a:xfrm>
          <a:prstGeom prst="rect">
            <a:avLst/>
          </a:prstGeom>
          <a:noFill/>
        </p:spPr>
        <p:txBody>
          <a:bodyPr wrap="square" rtlCol="0">
            <a:spAutoFit/>
          </a:bodyPr>
          <a:lstStyle/>
          <a:p>
            <a:r>
              <a:rPr lang="fi-FI" sz="1802" dirty="0">
                <a:latin typeface="Verdana" panose="020B0604030504040204" pitchFamily="34" charset="0"/>
                <a:ea typeface="Verdana" panose="020B0604030504040204" pitchFamily="34" charset="0"/>
                <a:cs typeface="Verdana" panose="020B0604030504040204" pitchFamily="34" charset="0"/>
              </a:rPr>
              <a:t>Lihasvoimaa, tasapainoa ja notkeutta harjoittavaa liikuntaa</a:t>
            </a:r>
          </a:p>
          <a:p>
            <a:endParaRPr lang="fi-FI" sz="1802" dirty="0">
              <a:latin typeface="Verdana" panose="020B0604030504040204" pitchFamily="34" charset="0"/>
              <a:ea typeface="Verdana" panose="020B0604030504040204" pitchFamily="34" charset="0"/>
              <a:cs typeface="Verdana" panose="020B0604030504040204" pitchFamily="34" charset="0"/>
            </a:endParaRPr>
          </a:p>
          <a:p>
            <a:r>
              <a:rPr lang="fi-FI" sz="1802" dirty="0">
                <a:latin typeface="Verdana" panose="020B0604030504040204" pitchFamily="34" charset="0"/>
                <a:ea typeface="Verdana" panose="020B0604030504040204" pitchFamily="34" charset="0"/>
                <a:cs typeface="Verdana" panose="020B0604030504040204" pitchFamily="34" charset="0"/>
              </a:rPr>
              <a:t>Oletko kokeillut ?</a:t>
            </a:r>
          </a:p>
          <a:p>
            <a:endParaRPr lang="fi-FI" sz="1802" dirty="0"/>
          </a:p>
        </p:txBody>
      </p:sp>
      <p:pic>
        <p:nvPicPr>
          <p:cNvPr id="5" name="Kuva 4">
            <a:extLst>
              <a:ext uri="{FF2B5EF4-FFF2-40B4-BE49-F238E27FC236}">
                <a16:creationId xmlns:a16="http://schemas.microsoft.com/office/drawing/2014/main" id="{414177EA-8E0D-4B58-A112-B364290D1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042" y="3501008"/>
            <a:ext cx="3627070" cy="2448273"/>
          </a:xfrm>
          <a:prstGeom prst="rect">
            <a:avLst/>
          </a:prstGeom>
        </p:spPr>
      </p:pic>
    </p:spTree>
    <p:extLst>
      <p:ext uri="{BB962C8B-B14F-4D97-AF65-F5344CB8AC3E}">
        <p14:creationId xmlns:p14="http://schemas.microsoft.com/office/powerpoint/2010/main" val="393612022"/>
      </p:ext>
    </p:extLst>
  </p:cSld>
  <p:clrMapOvr>
    <a:masterClrMapping/>
  </p:clrMapOvr>
</p:sld>
</file>

<file path=ppt/theme/theme1.xml><?xml version="1.0" encoding="utf-8"?>
<a:theme xmlns:a="http://schemas.openxmlformats.org/drawingml/2006/main" name="Sydänliitto theme">
  <a:themeElements>
    <a:clrScheme name="Sydänliitto 1">
      <a:dk1>
        <a:srgbClr val="000000"/>
      </a:dk1>
      <a:lt1>
        <a:srgbClr val="FFFFFF"/>
      </a:lt1>
      <a:dk2>
        <a:srgbClr val="3A373C"/>
      </a:dk2>
      <a:lt2>
        <a:srgbClr val="EEECE1"/>
      </a:lt2>
      <a:accent1>
        <a:srgbClr val="EC1F2D"/>
      </a:accent1>
      <a:accent2>
        <a:srgbClr val="F58B75"/>
      </a:accent2>
      <a:accent3>
        <a:srgbClr val="F7C3B3"/>
      </a:accent3>
      <a:accent4>
        <a:srgbClr val="FDE4D2"/>
      </a:accent4>
      <a:accent5>
        <a:srgbClr val="3B373C"/>
      </a:accent5>
      <a:accent6>
        <a:srgbClr val="666065"/>
      </a:accent6>
      <a:hlink>
        <a:srgbClr val="EC1F2D"/>
      </a:hlink>
      <a:folHlink>
        <a:srgbClr val="F8C1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ydänliitto - standardi.potx" id="{57EF3379-675D-4940-B58D-8FE6F795976B}" vid="{3A48B775-D432-411A-83F0-821FB9AB89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Sydänliitto - standardi</Template>
  <TotalTime>457</TotalTime>
  <Words>1261</Words>
  <Application>Microsoft Office PowerPoint</Application>
  <PresentationFormat>Näytössä katseltava diaesitys (4:3)</PresentationFormat>
  <Paragraphs>227</Paragraphs>
  <Slides>22</Slides>
  <Notes>17</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22</vt:i4>
      </vt:variant>
    </vt:vector>
  </HeadingPairs>
  <TitlesOfParts>
    <vt:vector size="27" baseType="lpstr">
      <vt:lpstr>Arial</vt:lpstr>
      <vt:lpstr>Calibri</vt:lpstr>
      <vt:lpstr>Georgia</vt:lpstr>
      <vt:lpstr>Verdana</vt:lpstr>
      <vt:lpstr>Sydänliitto theme</vt:lpstr>
      <vt:lpstr>Liikuntaa hyvän ikääntymisen puolesta   </vt:lpstr>
      <vt:lpstr>Päivittäinen liikkuminen on ikäihmiselle elinehto</vt:lpstr>
      <vt:lpstr>Liikunnan terveysvaikutukset</vt:lpstr>
      <vt:lpstr>Liikuntapyramidi</vt:lpstr>
      <vt:lpstr>65+ liikuntapyramidi</vt:lpstr>
      <vt:lpstr>Liikuntasuositus</vt:lpstr>
      <vt:lpstr>PowerPoint-esitys</vt:lpstr>
      <vt:lpstr>PowerPoint-esitys</vt:lpstr>
      <vt:lpstr>PowerPoint-esitys</vt:lpstr>
      <vt:lpstr>Lihasvoima</vt:lpstr>
      <vt:lpstr>Lihasvoimaharjoittelu</vt:lpstr>
      <vt:lpstr>Tasapaino</vt:lpstr>
      <vt:lpstr>PowerPoint-esitys</vt:lpstr>
      <vt:lpstr>PowerPoint-esitys</vt:lpstr>
      <vt:lpstr>52 helppoa jumppaliikevideota</vt:lpstr>
      <vt:lpstr>Luontoliikunnan terveysvaikutuksia</vt:lpstr>
      <vt:lpstr>Nauti luonnosta</vt:lpstr>
      <vt:lpstr>Liikunta parantaa unta</vt:lpstr>
      <vt:lpstr>Miksi liikunta parantaa unta?</vt:lpstr>
      <vt:lpstr>Millainen liikunta parantaa unta?</vt:lpstr>
      <vt:lpstr>Mukavia hetkiä liikunnan parissa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Liikunnasta iloa pitkäksi aikaa   Annukka Alapappila, TtM, ft Liikunta-asiantuntija Suomen Sydänliitto</dc:title>
  <dc:creator>Annukka Alapappila</dc:creator>
  <cp:lastModifiedBy>Puuperä Sari</cp:lastModifiedBy>
  <cp:revision>63</cp:revision>
  <dcterms:created xsi:type="dcterms:W3CDTF">2017-11-14T12:13:39Z</dcterms:created>
  <dcterms:modified xsi:type="dcterms:W3CDTF">2021-02-27T14:09:26Z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2017-04-28T00:00:00Z</vt:filetime>
  </property>
  <property fmtid="{D5CDD505-2E9C-101B-9397-08002B2CF9AE}" pid="3" name="Creator">
    <vt:lpwstr>Adobe InDesign CC 2017 (Macintosh)</vt:lpwstr>
  </property>
  <property fmtid="{D5CDD505-2E9C-101B-9397-08002B2CF9AE}" pid="4" name="LastSaved">
    <vt:filetime>2017-04-28T00:00:00Z</vt:filetime>
  </property>
</Properties>
</file>