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11"/>
  </p:notesMasterIdLst>
  <p:handoutMasterIdLst>
    <p:handoutMasterId r:id="rId12"/>
  </p:handoutMasterIdLst>
  <p:sldIdLst>
    <p:sldId id="274" r:id="rId2"/>
    <p:sldId id="329" r:id="rId3"/>
    <p:sldId id="334" r:id="rId4"/>
    <p:sldId id="333" r:id="rId5"/>
    <p:sldId id="335" r:id="rId6"/>
    <p:sldId id="332" r:id="rId7"/>
    <p:sldId id="331" r:id="rId8"/>
    <p:sldId id="330" r:id="rId9"/>
    <p:sldId id="322" r:id="rId10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i Kinnunen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7FCF"/>
    <a:srgbClr val="204C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31C83CA-1F3E-4A4B-8DC5-80E951A277EC}" type="datetime1">
              <a:rPr lang="fi-FI"/>
              <a:pPr>
                <a:defRPr/>
              </a:pPr>
              <a:t>4.2.2016</a:t>
            </a:fld>
            <a:endParaRPr lang="fi-FI" dirty="0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5322D99E-2562-474B-931A-A84A33797FCA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467765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CD9F3173-C33C-964F-8B17-B6F9A15B8E5B}" type="datetime1">
              <a:rPr lang="en-US"/>
              <a:pPr>
                <a:defRPr/>
              </a:pPr>
              <a:t>2/4/2016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8228AAB1-6CD5-6442-A61C-5D3B53E1DD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6492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ＭＳ Ｐゴシック" pitchFamily="-1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Johannes\Desktop\e-oppi_esitys_tausta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91440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C:\Users\Elukka\Documents\eOppi\eOppi_logo_e.png"/>
          <p:cNvPicPr>
            <a:picLocks noChangeAspect="1" noChangeArrowheads="1"/>
          </p:cNvPicPr>
          <p:nvPr userDrawn="1"/>
        </p:nvPicPr>
        <p:blipFill>
          <a:blip r:embed="rId3">
            <a:lum bright="74000" contrast="-82000"/>
          </a:blip>
          <a:srcRect/>
          <a:stretch>
            <a:fillRect/>
          </a:stretch>
        </p:blipFill>
        <p:spPr bwMode="auto">
          <a:xfrm>
            <a:off x="34925" y="2879725"/>
            <a:ext cx="3241675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kstiruutu 7"/>
          <p:cNvSpPr txBox="1"/>
          <p:nvPr userDrawn="1"/>
        </p:nvSpPr>
        <p:spPr>
          <a:xfrm>
            <a:off x="9525" y="6327775"/>
            <a:ext cx="914400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sz="1800" b="1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Sähköisen oppimisen edelläkävijä | www.e-oppi.fi</a:t>
            </a:r>
          </a:p>
        </p:txBody>
      </p:sp>
      <p:pic>
        <p:nvPicPr>
          <p:cNvPr id="7" name="Picture 2" descr="C:\Users\Elukka\Documents\eOppi\eOppi_logo008.png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707188" y="168275"/>
            <a:ext cx="2328862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526927"/>
            <a:ext cx="7772400" cy="1470025"/>
          </a:xfrm>
        </p:spPr>
        <p:txBody>
          <a:bodyPr/>
          <a:lstStyle>
            <a:lvl1pPr>
              <a:defRPr b="1">
                <a:solidFill>
                  <a:srgbClr val="3D7FCF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419872" y="3476600"/>
            <a:ext cx="4824536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Muokkaa alaotsikon perustyyliä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B2A1B2-FB75-3D4D-AB64-3EC63CBDCD8E}" type="datetime1">
              <a:rPr lang="fi-FI"/>
              <a:pPr>
                <a:defRPr/>
              </a:pPr>
              <a:t>4.2.2016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A2ABE-CF0F-774E-BC41-1AFF60DFE6B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34BB9-1B16-EA4F-8F27-358D0D9D2457}" type="datetime1">
              <a:rPr lang="fi-FI"/>
              <a:pPr>
                <a:defRPr/>
              </a:pPr>
              <a:t>4.2.2016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3CC8D-A570-D643-9480-C72FA33F921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Johannes\Desktop\e-oppi_esitys_tausta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91440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C:\Users\Johannes\e-Oppi\Videot\iPad-mainos\logo_HR_tp_2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791450" y="260350"/>
            <a:ext cx="110172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000" b="1">
                <a:solidFill>
                  <a:srgbClr val="3D7FCF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0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6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A2AFB1A-3D95-8841-8F7B-E4392724B83F}" type="datetime1">
              <a:rPr lang="fi-FI"/>
              <a:pPr>
                <a:defRPr/>
              </a:pPr>
              <a:t>4.2.2016</a:t>
            </a:fld>
            <a:endParaRPr lang="fi-FI" dirty="0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i-FI"/>
              <a:t>Sähköiset oppimateriaalit: miksi?</a:t>
            </a:r>
            <a:endParaRPr lang="fi-FI" dirty="0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B40A61E-956C-8D43-A795-178BFE78C5B1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C:\Users\Johannes\Desktop\e-oppi_esitys_tausta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91440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C:\Users\Johannes\e-Oppi\Videot\iPad-mainos\logo_HR_tp_2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3016250" y="1706563"/>
            <a:ext cx="3140075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tsikko 1"/>
          <p:cNvSpPr txBox="1">
            <a:spLocks/>
          </p:cNvSpPr>
          <p:nvPr userDrawn="1"/>
        </p:nvSpPr>
        <p:spPr>
          <a:xfrm>
            <a:off x="465138" y="4270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3D7FC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i-FI" dirty="0" smtClean="0"/>
              <a:t>Sähköä oppimiseen!</a:t>
            </a:r>
            <a:endParaRPr lang="fi-FI" dirty="0"/>
          </a:p>
        </p:txBody>
      </p:sp>
      <p:sp>
        <p:nvSpPr>
          <p:cNvPr id="5" name="Otsikko 1"/>
          <p:cNvSpPr txBox="1">
            <a:spLocks/>
          </p:cNvSpPr>
          <p:nvPr userDrawn="1"/>
        </p:nvSpPr>
        <p:spPr>
          <a:xfrm>
            <a:off x="468313" y="5022850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3D7FC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i-FI" sz="3400" dirty="0" smtClean="0"/>
              <a:t>www.oppi.fi</a:t>
            </a:r>
            <a:endParaRPr lang="fi-FI" sz="340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BF02B-1388-6A4E-BDA8-B6D13CB9E2BB}" type="datetime1">
              <a:rPr lang="fi-FI"/>
              <a:pPr>
                <a:defRPr/>
              </a:pPr>
              <a:t>4.2.2016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EEAF65-3C17-FA4C-B590-7092E029B75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E8D3D8-52A8-1C4C-B1C2-3532ED2B834D}" type="datetime1">
              <a:rPr lang="fi-FI"/>
              <a:pPr>
                <a:defRPr/>
              </a:pPr>
              <a:t>4.2.2016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CE0C1-D868-1A42-A886-AD73A8AE9B3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653A6-680E-304F-B222-0F74DA4F14A2}" type="datetime1">
              <a:rPr lang="fi-FI"/>
              <a:pPr>
                <a:defRPr/>
              </a:pPr>
              <a:t>4.2.2016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645BF-D1A9-194B-A309-A23C4679805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9957C-4ED2-5E4E-BA49-21F395840EC5}" type="datetime1">
              <a:rPr lang="fi-FI"/>
              <a:pPr>
                <a:defRPr/>
              </a:pPr>
              <a:t>4.2.2016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51748C-DC17-F842-8F76-52DD00475BC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E7366-AAF0-1D46-8CAE-4C737981922A}" type="datetime1">
              <a:rPr lang="fi-FI"/>
              <a:pPr>
                <a:defRPr/>
              </a:pPr>
              <a:t>4.2.2016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BF100-589F-7745-83C9-A2DEC6F9169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238A9-01EA-DF4B-AFDD-6B7D58FAF91A}" type="datetime1">
              <a:rPr lang="fi-FI"/>
              <a:pPr>
                <a:defRPr/>
              </a:pPr>
              <a:t>4.2.2016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05941-4352-9143-8650-FC31A82BEF3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78000">
              <a:schemeClr val="bg1"/>
            </a:gs>
            <a:gs pos="100000">
              <a:schemeClr val="tx2">
                <a:lumMod val="20000"/>
                <a:lumOff val="8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D7ACFE00-FA54-D64E-90D7-96AC66E6B974}" type="datetime1">
              <a:rPr lang="fi-FI"/>
              <a:pPr>
                <a:defRPr/>
              </a:pPr>
              <a:t>4.2.2016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E6B76EE9-A073-924A-965E-257DFFF4D66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3200" kern="120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8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0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»"/>
        <a:defRPr sz="20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phet.colorado.edu/sims/html/bending-light/latest/bending-light_en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www.youtube.com/watch?v=xkDhQGXqwC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hape 275"/>
          <p:cNvSpPr>
            <a:spLocks noGrp="1"/>
          </p:cNvSpPr>
          <p:nvPr>
            <p:ph type="ctrTitle"/>
          </p:nvPr>
        </p:nvSpPr>
        <p:spPr>
          <a:xfrm>
            <a:off x="468313" y="1557338"/>
            <a:ext cx="8229600" cy="854075"/>
          </a:xfrm>
        </p:spPr>
        <p:txBody>
          <a:bodyPr lIns="91425" tIns="91425" rIns="91425" bIns="91425" anchor="b">
            <a:spAutoFit/>
          </a:bodyPr>
          <a:lstStyle/>
          <a:p>
            <a:pPr eaLnBrk="1" hangingPunct="1"/>
            <a:r>
              <a:rPr lang="fi-FI"/>
              <a:t>Valon taittuminen</a:t>
            </a:r>
          </a:p>
        </p:txBody>
      </p:sp>
      <p:sp>
        <p:nvSpPr>
          <p:cNvPr id="30723" name="Rectangle 4"/>
          <p:cNvSpPr>
            <a:spLocks noGrp="1"/>
          </p:cNvSpPr>
          <p:nvPr>
            <p:ph type="subTitle" idx="1"/>
          </p:nvPr>
        </p:nvSpPr>
        <p:spPr>
          <a:xfrm>
            <a:off x="3203575" y="2900363"/>
            <a:ext cx="5616575" cy="1824037"/>
          </a:xfrm>
        </p:spPr>
        <p:txBody>
          <a:bodyPr/>
          <a:lstStyle/>
          <a:p>
            <a:pPr eaLnBrk="1" hangingPunct="1"/>
            <a:r>
              <a:rPr lang="fi-FI" sz="2200">
                <a:solidFill>
                  <a:srgbClr val="898989"/>
                </a:solidFill>
              </a:rPr>
              <a:t>Tavoitteet ja sisällöt</a:t>
            </a:r>
          </a:p>
          <a:p>
            <a:pPr eaLnBrk="1" hangingPunct="1"/>
            <a:r>
              <a:rPr lang="fi-FI" sz="2200">
                <a:solidFill>
                  <a:srgbClr val="898989"/>
                </a:solidFill>
              </a:rPr>
              <a:t>- valon taittumisen periaatteet eri tapauksissa</a:t>
            </a:r>
          </a:p>
          <a:p>
            <a:pPr eaLnBrk="1" hangingPunct="1"/>
            <a:r>
              <a:rPr lang="fi-FI" sz="2200">
                <a:solidFill>
                  <a:srgbClr val="898989"/>
                </a:solidFill>
              </a:rPr>
              <a:t>- kokonaisheijastuminen ja sen sovellukset</a:t>
            </a:r>
          </a:p>
          <a:p>
            <a:pPr eaLnBrk="1" hangingPunct="1"/>
            <a:r>
              <a:rPr lang="fi-FI" sz="2200">
                <a:solidFill>
                  <a:srgbClr val="898989"/>
                </a:solidFill>
              </a:rPr>
              <a:t>- yhdensuuntaissiirtymä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Valon taittuminen</a:t>
            </a:r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valo taittuu eli kulkusuunta muuttuu, kun se kohtaa </a:t>
            </a:r>
            <a:r>
              <a:rPr lang="fi-FI" b="1" dirty="0" smtClean="0"/>
              <a:t>vinosti</a:t>
            </a:r>
            <a:r>
              <a:rPr lang="fi-FI" dirty="0" smtClean="0"/>
              <a:t> läpinäkyvän kappaleen</a:t>
            </a:r>
          </a:p>
          <a:p>
            <a:pPr lvl="1"/>
            <a:r>
              <a:rPr lang="fi-FI" dirty="0" smtClean="0"/>
              <a:t>syy taittumiselle: </a:t>
            </a:r>
            <a:r>
              <a:rPr lang="fi-FI" dirty="0" smtClean="0"/>
              <a:t>valon nopeus muuttuu väliaineen muuttuessa</a:t>
            </a:r>
          </a:p>
          <a:p>
            <a:pPr lvl="1"/>
            <a:r>
              <a:rPr lang="fi-FI" dirty="0" smtClean="0">
                <a:hlinkClick r:id="rId2"/>
              </a:rPr>
              <a:t>Valon taittuminen - animaatio</a:t>
            </a:r>
            <a:r>
              <a:rPr lang="fi-FI" dirty="0" smtClean="0"/>
              <a:t> </a:t>
            </a:r>
          </a:p>
          <a:p>
            <a:r>
              <a:rPr lang="fi-FI" dirty="0" smtClean="0"/>
              <a:t>valo </a:t>
            </a:r>
            <a:r>
              <a:rPr lang="fi-FI" dirty="0" smtClean="0"/>
              <a:t>voi taittua kahdella eri tavalla:</a:t>
            </a:r>
          </a:p>
          <a:p>
            <a:pPr lvl="1"/>
            <a:r>
              <a:rPr lang="fi-FI" dirty="0" smtClean="0"/>
              <a:t>normaaliin päin (ilmasta lasiin tai ilmasta veteen)</a:t>
            </a:r>
          </a:p>
          <a:p>
            <a:pPr lvl="1"/>
            <a:r>
              <a:rPr lang="fi-FI" dirty="0" smtClean="0"/>
              <a:t>normaalista poispäin (lasista ilmaan tai vedestä ilmaan)</a:t>
            </a:r>
          </a:p>
          <a:p>
            <a:pPr lvl="1"/>
            <a:endParaRPr lang="fi-FI" dirty="0" smtClean="0"/>
          </a:p>
          <a:p>
            <a:endParaRPr lang="fi-FI" dirty="0" smtClean="0"/>
          </a:p>
        </p:txBody>
      </p:sp>
      <p:sp>
        <p:nvSpPr>
          <p:cNvPr id="16388" name="Päivämäärän paikkamerkki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F6E9E8C-355E-3C48-A1F1-BF580496713B}" type="datetime1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4.2.2016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89" name="Alatunnisteen paikkamerk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90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AF1D588-A954-504B-A241-535C02A5B366}" type="slidenum">
              <a:rPr lang="fi-FI" smtClean="0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2</a:t>
            </a:fld>
            <a:endParaRPr lang="fi-FI" smtClean="0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Ilmasta veteen</a:t>
            </a:r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</p:txBody>
      </p:sp>
      <p:sp>
        <p:nvSpPr>
          <p:cNvPr id="16388" name="Päivämäärän paikkamerkki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F6E9E8C-355E-3C48-A1F1-BF580496713B}" type="datetime1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4.2.2016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89" name="Alatunnisteen paikkamerk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90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AF1D588-A954-504B-A241-535C02A5B366}" type="slidenum">
              <a:rPr lang="fi-FI" smtClean="0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3</a:t>
            </a:fld>
            <a:endParaRPr lang="fi-FI" smtClean="0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pic>
        <p:nvPicPr>
          <p:cNvPr id="7" name="Picture 6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412875"/>
            <a:ext cx="7632700" cy="4711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Vedestä ilmaan</a:t>
            </a:r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 smtClean="0"/>
          </a:p>
        </p:txBody>
      </p:sp>
      <p:sp>
        <p:nvSpPr>
          <p:cNvPr id="16388" name="Päivämäärän paikkamerkki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F6E9E8C-355E-3C48-A1F1-BF580496713B}" type="datetime1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4.2.2016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89" name="Alatunnisteen paikkamerk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90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AF1D588-A954-504B-A241-535C02A5B366}" type="slidenum">
              <a:rPr lang="fi-FI" smtClean="0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4</a:t>
            </a:fld>
            <a:endParaRPr lang="fi-FI" smtClean="0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pic>
        <p:nvPicPr>
          <p:cNvPr id="7" name="Picture 5" descr="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5650" y="1368425"/>
            <a:ext cx="7777163" cy="4775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fi-FI" dirty="0" smtClean="0"/>
              <a:t>Oppilastyö: Valon taittuminen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46678" y="836712"/>
            <a:ext cx="8589817" cy="5207377"/>
          </a:xfrm>
        </p:spPr>
        <p:txBody>
          <a:bodyPr/>
          <a:lstStyle/>
          <a:p>
            <a:r>
              <a:rPr lang="fi-FI" dirty="0" smtClean="0"/>
              <a:t>Osa 1: Valo ilmasta lasiin.</a:t>
            </a:r>
          </a:p>
          <a:p>
            <a:r>
              <a:rPr lang="fi-FI" dirty="0" smtClean="0"/>
              <a:t>Osa 2: Valo lasista ilmaan.</a:t>
            </a:r>
          </a:p>
          <a:p>
            <a:endParaRPr lang="fi-FI" dirty="0"/>
          </a:p>
          <a:p>
            <a:endParaRPr lang="fi-FI" dirty="0" smtClean="0"/>
          </a:p>
          <a:p>
            <a:r>
              <a:rPr lang="fi-FI" dirty="0" smtClean="0"/>
              <a:t>Havainnot ja päätelmät:</a:t>
            </a:r>
          </a:p>
          <a:p>
            <a:pPr lvl="1"/>
            <a:r>
              <a:rPr lang="fi-FI" dirty="0" smtClean="0"/>
              <a:t>Valon tullessa ilmasta lasiin säde taittuu normaaliin päin. Valon tullessa lasista ilmaan säde taittuu normaalista poispäin, kunnes </a:t>
            </a:r>
            <a:r>
              <a:rPr lang="fi-FI" dirty="0" err="1" smtClean="0"/>
              <a:t>tiety</a:t>
            </a:r>
            <a:r>
              <a:rPr lang="fi-FI" dirty="0" err="1"/>
              <a:t>n</a:t>
            </a:r>
            <a:r>
              <a:rPr lang="fi-FI" dirty="0" smtClean="0"/>
              <a:t> kulman (n. 42 astetta) jälkeen taittumista ei enää tapahdu. Tällöin tapahtuu kokonaisheijastuminen.</a:t>
            </a:r>
          </a:p>
          <a:p>
            <a:endParaRPr lang="fi-FI" dirty="0" smtClean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A2AFB1A-3D95-8841-8F7B-E4392724B83F}" type="datetime1">
              <a:rPr lang="fi-FI" smtClean="0"/>
              <a:pPr>
                <a:defRPr/>
              </a:pPr>
              <a:t>4.2.2016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Sähköiset oppimateriaalit: miksi?</a:t>
            </a:r>
            <a:endParaRPr lang="fi-FI" dirty="0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40A61E-956C-8D43-A795-178BFE78C5B1}" type="slidenum">
              <a:rPr lang="fi-FI" smtClean="0"/>
              <a:pPr>
                <a:defRPr/>
              </a:pPr>
              <a:t>5</a:t>
            </a:fld>
            <a:endParaRPr lang="fi-FI" dirty="0"/>
          </a:p>
        </p:txBody>
      </p:sp>
      <p:graphicFrame>
        <p:nvGraphicFramePr>
          <p:cNvPr id="8" name="Taulukko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508618"/>
              </p:ext>
            </p:extLst>
          </p:nvPr>
        </p:nvGraphicFramePr>
        <p:xfrm>
          <a:off x="5239437" y="829991"/>
          <a:ext cx="2399928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5792"/>
                <a:gridCol w="1224136"/>
              </a:tblGrid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Tulokulma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 smtClean="0"/>
                        <a:t>Taitekulma</a:t>
                      </a:r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10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20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30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40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50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 smtClean="0"/>
                        <a:t>60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3710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Kokonaisheijastuminen</a:t>
            </a:r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3200" dirty="0" smtClean="0"/>
              <a:t>valo voi heijastua takaisin, jos </a:t>
            </a:r>
            <a:r>
              <a:rPr lang="fi-FI" sz="3200" b="1" dirty="0" smtClean="0"/>
              <a:t>tulokulma</a:t>
            </a:r>
            <a:r>
              <a:rPr lang="fi-FI" sz="3200" dirty="0" smtClean="0"/>
              <a:t> on riittävän suuri lasi-ilma (</a:t>
            </a:r>
            <a:r>
              <a:rPr lang="fi-FI" sz="3200" dirty="0" smtClean="0">
                <a:ea typeface="Calibri" pitchFamily="-1" charset="0"/>
                <a:cs typeface="Calibri" pitchFamily="-1" charset="0"/>
              </a:rPr>
              <a:t>≥</a:t>
            </a:r>
            <a:r>
              <a:rPr lang="fi-FI" sz="3200" dirty="0" smtClean="0"/>
              <a:t>42</a:t>
            </a:r>
            <a:r>
              <a:rPr lang="fi-FI" sz="3200" dirty="0" smtClean="0">
                <a:sym typeface="Symbol" pitchFamily="-1" charset="2"/>
              </a:rPr>
              <a:t>°)</a:t>
            </a:r>
            <a:r>
              <a:rPr lang="fi-FI" sz="3200" dirty="0" smtClean="0"/>
              <a:t> tai vesi-ilma (</a:t>
            </a:r>
            <a:r>
              <a:rPr lang="fi-FI" sz="3200" dirty="0" smtClean="0">
                <a:ea typeface="Calibri" pitchFamily="-1" charset="0"/>
                <a:cs typeface="Calibri" pitchFamily="-1" charset="0"/>
              </a:rPr>
              <a:t>≥</a:t>
            </a:r>
            <a:r>
              <a:rPr lang="fi-FI" sz="3200" dirty="0" smtClean="0"/>
              <a:t>49</a:t>
            </a:r>
            <a:r>
              <a:rPr lang="fi-FI" sz="3200" dirty="0" smtClean="0">
                <a:sym typeface="Symbol" pitchFamily="-1" charset="2"/>
              </a:rPr>
              <a:t>°)</a:t>
            </a:r>
            <a:r>
              <a:rPr lang="fi-FI" sz="3200" dirty="0" smtClean="0"/>
              <a:t> tapauksissa</a:t>
            </a:r>
          </a:p>
          <a:p>
            <a:endParaRPr lang="fi-FI" dirty="0" smtClean="0"/>
          </a:p>
        </p:txBody>
      </p:sp>
      <p:sp>
        <p:nvSpPr>
          <p:cNvPr id="16388" name="Päivämäärän paikkamerkki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F6E9E8C-355E-3C48-A1F1-BF580496713B}" type="datetime1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4.2.2016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89" name="Alatunnisteen paikkamerk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90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AF1D588-A954-504B-A241-535C02A5B366}" type="slidenum">
              <a:rPr lang="fi-FI" smtClean="0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6</a:t>
            </a:fld>
            <a:endParaRPr lang="fi-FI" smtClean="0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pic>
        <p:nvPicPr>
          <p:cNvPr id="7" name="Picture 5" descr="4j5L-nDDuL82L0od1j3kSmcv2hshzNsJBaE0iasp3yWt8wIDYV537TTelsdDj6C5QxnV25DToCv4CjZGXMPjAcI2AWLN6YCH1umNnxmp9AXHyRMJcQ9vQ8_WK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3124200"/>
            <a:ext cx="5453062" cy="30337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Valokuitu</a:t>
            </a:r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3200" dirty="0" smtClean="0"/>
              <a:t>hyödynnetään kokonaisheijastumista</a:t>
            </a:r>
          </a:p>
          <a:p>
            <a:endParaRPr lang="fi-FI" sz="3200" dirty="0" smtClean="0"/>
          </a:p>
          <a:p>
            <a:endParaRPr lang="fi-FI" sz="3200" dirty="0" smtClean="0"/>
          </a:p>
          <a:p>
            <a:endParaRPr lang="fi-FI" sz="3200" dirty="0" smtClean="0"/>
          </a:p>
          <a:p>
            <a:endParaRPr lang="fi-FI" sz="3200" dirty="0" smtClean="0"/>
          </a:p>
          <a:p>
            <a:endParaRPr lang="fi-FI" sz="3200" dirty="0" smtClean="0"/>
          </a:p>
          <a:p>
            <a:r>
              <a:rPr lang="fi-FI" sz="3200" dirty="0" smtClean="0"/>
              <a:t>käytetään esim. tietoliikenteessä, valaistuksessa</a:t>
            </a:r>
          </a:p>
          <a:p>
            <a:endParaRPr lang="fi-FI" dirty="0" smtClean="0"/>
          </a:p>
        </p:txBody>
      </p:sp>
      <p:sp>
        <p:nvSpPr>
          <p:cNvPr id="16388" name="Päivämäärän paikkamerkki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F6E9E8C-355E-3C48-A1F1-BF580496713B}" type="datetime1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4.2.2016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89" name="Alatunnisteen paikkamerk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90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AF1D588-A954-504B-A241-535C02A5B366}" type="slidenum">
              <a:rPr lang="fi-FI" smtClean="0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7</a:t>
            </a:fld>
            <a:endParaRPr lang="fi-FI" smtClean="0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pic>
        <p:nvPicPr>
          <p:cNvPr id="7" name="Picture 5" descr="bztsSnCcdcfP6t-81j5RI1i_9FxGxzXFs9VEFgh8HMIgyvg8dpCLL6OMMhwVDf9nuuHn4kTTuWoSQHVo0yQMuklS1EGQQNmjnsKg3qXSeYsmINi_PKho-IPm4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3350" y="2276475"/>
            <a:ext cx="6762750" cy="2809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fi-FI" dirty="0" err="1" smtClean="0"/>
              <a:t>Yhdensuuntaissiirtymä</a:t>
            </a:r>
            <a:endParaRPr lang="fi-FI" dirty="0" smtClean="0"/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r>
              <a:rPr lang="fi-FI" dirty="0" smtClean="0"/>
              <a:t>Tapahtuu, kun valo kulkee tasapaksun läpinäkyvän kappaleen </a:t>
            </a:r>
            <a:r>
              <a:rPr lang="fi-FI" dirty="0" smtClean="0"/>
              <a:t>läpi</a:t>
            </a:r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endParaRPr lang="fi-FI" dirty="0"/>
          </a:p>
          <a:p>
            <a:endParaRPr lang="fi-FI" dirty="0" smtClean="0"/>
          </a:p>
          <a:p>
            <a:r>
              <a:rPr lang="fi-FI" dirty="0" smtClean="0">
                <a:hlinkClick r:id="rId2"/>
              </a:rPr>
              <a:t>Miten sateenkaari muodostuu</a:t>
            </a:r>
            <a:endParaRPr lang="fi-FI" dirty="0" smtClean="0"/>
          </a:p>
          <a:p>
            <a:endParaRPr lang="fi-FI" dirty="0" smtClean="0"/>
          </a:p>
        </p:txBody>
      </p:sp>
      <p:sp>
        <p:nvSpPr>
          <p:cNvPr id="16388" name="Päivämäärän paikkamerkki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F6E9E8C-355E-3C48-A1F1-BF580496713B}" type="datetime1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4.2.2016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89" name="Alatunnisteen paikkamerk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90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AF1D588-A954-504B-A241-535C02A5B366}" type="slidenum">
              <a:rPr lang="fi-FI" smtClean="0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8</a:t>
            </a:fld>
            <a:endParaRPr lang="fi-FI" smtClean="0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pic>
        <p:nvPicPr>
          <p:cNvPr id="7" name="Picture 5" descr="xvDDTPgislsGTBRzPvBNMUYMykQHkA8-FpGllON96WaRT4KzDqLVeeb4BiGygeNhTMdaFcXqDhbS_9U1bK79Krrb0tE83U0lA-IlPtE3HRBOYRlu-G_Z2Csa_Q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6945" y="1882215"/>
            <a:ext cx="5400600" cy="31264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n numeron paikkamerkki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pPr>
              <a:defRPr/>
            </a:pPr>
            <a:fld id="{94A70445-3971-7541-9212-2F16B7ADF627}" type="slidenum">
              <a:rPr lang="fi-FI" smtClean="0"/>
              <a:pPr>
                <a:defRPr/>
              </a:pPr>
              <a:t>9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10505</TotalTime>
  <Words>205</Words>
  <Application>Microsoft Office PowerPoint</Application>
  <PresentationFormat>Näytössä katseltava diaesitys (4:3)</PresentationFormat>
  <Paragraphs>64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ＭＳ Ｐゴシック</vt:lpstr>
      <vt:lpstr>Arial</vt:lpstr>
      <vt:lpstr>Calibri</vt:lpstr>
      <vt:lpstr>Symbol</vt:lpstr>
      <vt:lpstr>Mukautettu suunnittelumalli</vt:lpstr>
      <vt:lpstr>Valon taittuminen</vt:lpstr>
      <vt:lpstr>Valon taittuminen</vt:lpstr>
      <vt:lpstr>Ilmasta veteen</vt:lpstr>
      <vt:lpstr>Vedestä ilmaan</vt:lpstr>
      <vt:lpstr>Oppilastyö: Valon taittuminen</vt:lpstr>
      <vt:lpstr>Kokonaisheijastuminen</vt:lpstr>
      <vt:lpstr>Valokuitu</vt:lpstr>
      <vt:lpstr>Yhdensuuntaissiirtymä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Elukka</dc:creator>
  <cp:lastModifiedBy>Kimmo Lehtinen</cp:lastModifiedBy>
  <cp:revision>84</cp:revision>
  <dcterms:created xsi:type="dcterms:W3CDTF">2013-07-31T06:39:03Z</dcterms:created>
  <dcterms:modified xsi:type="dcterms:W3CDTF">2016-02-04T10:43:25Z</dcterms:modified>
</cp:coreProperties>
</file>