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3" r:id="rId5"/>
  </p:sldMasterIdLst>
  <p:notesMasterIdLst>
    <p:notesMasterId r:id="rId25"/>
  </p:notesMasterIdLst>
  <p:sldIdLst>
    <p:sldId id="271" r:id="rId6"/>
    <p:sldId id="258" r:id="rId7"/>
    <p:sldId id="278" r:id="rId8"/>
    <p:sldId id="277" r:id="rId9"/>
    <p:sldId id="265" r:id="rId10"/>
    <p:sldId id="274" r:id="rId11"/>
    <p:sldId id="273" r:id="rId12"/>
    <p:sldId id="272" r:id="rId13"/>
    <p:sldId id="275" r:id="rId14"/>
    <p:sldId id="267" r:id="rId15"/>
    <p:sldId id="264" r:id="rId16"/>
    <p:sldId id="261" r:id="rId17"/>
    <p:sldId id="262" r:id="rId18"/>
    <p:sldId id="276" r:id="rId19"/>
    <p:sldId id="279" r:id="rId20"/>
    <p:sldId id="263" r:id="rId21"/>
    <p:sldId id="270" r:id="rId22"/>
    <p:sldId id="268" r:id="rId23"/>
    <p:sldId id="269" r:id="rId24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3BFC09-3BEC-49DC-BDF5-F79ABF0B1732}" v="23" dt="2026-09-04T10:13:57.4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59" d="100"/>
          <a:sy n="59" d="100"/>
        </p:scale>
        <p:origin x="58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öfström Leena" userId="1a386c4d-4ebf-4de0-8ffe-0d74508ed4b6" providerId="ADAL" clId="{2102CA33-7896-4CF4-856F-E57AD453801F}"/>
    <pc:docChg chg="custSel modSld">
      <pc:chgData name="Löfström Leena" userId="1a386c4d-4ebf-4de0-8ffe-0d74508ed4b6" providerId="ADAL" clId="{2102CA33-7896-4CF4-856F-E57AD453801F}" dt="2026-09-04T10:35:32.387" v="5" actId="478"/>
      <pc:docMkLst>
        <pc:docMk/>
      </pc:docMkLst>
      <pc:sldChg chg="delSp mod">
        <pc:chgData name="Löfström Leena" userId="1a386c4d-4ebf-4de0-8ffe-0d74508ed4b6" providerId="ADAL" clId="{2102CA33-7896-4CF4-856F-E57AD453801F}" dt="2026-09-04T10:35:12.734" v="1" actId="478"/>
        <pc:sldMkLst>
          <pc:docMk/>
          <pc:sldMk cId="1144269231" sldId="263"/>
        </pc:sldMkLst>
        <pc:picChg chg="del">
          <ac:chgData name="Löfström Leena" userId="1a386c4d-4ebf-4de0-8ffe-0d74508ed4b6" providerId="ADAL" clId="{2102CA33-7896-4CF4-856F-E57AD453801F}" dt="2026-09-04T10:35:12.734" v="1" actId="478"/>
          <ac:picMkLst>
            <pc:docMk/>
            <pc:sldMk cId="1144269231" sldId="263"/>
            <ac:picMk id="21" creationId="{B14401A3-2945-4776-BC85-6DAE55FBC758}"/>
          </ac:picMkLst>
        </pc:picChg>
        <pc:picChg chg="del">
          <ac:chgData name="Löfström Leena" userId="1a386c4d-4ebf-4de0-8ffe-0d74508ed4b6" providerId="ADAL" clId="{2102CA33-7896-4CF4-856F-E57AD453801F}" dt="2026-09-04T10:35:09.432" v="0" actId="478"/>
          <ac:picMkLst>
            <pc:docMk/>
            <pc:sldMk cId="1144269231" sldId="263"/>
            <ac:picMk id="25" creationId="{B363B9F2-D0B4-4C91-AD0D-7B18F5CD0C73}"/>
          </ac:picMkLst>
        </pc:picChg>
      </pc:sldChg>
      <pc:sldChg chg="delSp mod">
        <pc:chgData name="Löfström Leena" userId="1a386c4d-4ebf-4de0-8ffe-0d74508ed4b6" providerId="ADAL" clId="{2102CA33-7896-4CF4-856F-E57AD453801F}" dt="2026-09-04T10:35:21.606" v="3" actId="478"/>
        <pc:sldMkLst>
          <pc:docMk/>
          <pc:sldMk cId="2128534973" sldId="269"/>
        </pc:sldMkLst>
        <pc:picChg chg="del">
          <ac:chgData name="Löfström Leena" userId="1a386c4d-4ebf-4de0-8ffe-0d74508ed4b6" providerId="ADAL" clId="{2102CA33-7896-4CF4-856F-E57AD453801F}" dt="2026-09-04T10:35:21.606" v="3" actId="478"/>
          <ac:picMkLst>
            <pc:docMk/>
            <pc:sldMk cId="2128534973" sldId="269"/>
            <ac:picMk id="4" creationId="{8B3C1D30-052F-43FA-9439-35D071241BA2}"/>
          </ac:picMkLst>
        </pc:picChg>
        <pc:picChg chg="del">
          <ac:chgData name="Löfström Leena" userId="1a386c4d-4ebf-4de0-8ffe-0d74508ed4b6" providerId="ADAL" clId="{2102CA33-7896-4CF4-856F-E57AD453801F}" dt="2026-09-04T10:35:18.567" v="2" actId="478"/>
          <ac:picMkLst>
            <pc:docMk/>
            <pc:sldMk cId="2128534973" sldId="269"/>
            <ac:picMk id="5" creationId="{D9F92BE1-1427-4205-A334-D1FEDFB0BA10}"/>
          </ac:picMkLst>
        </pc:picChg>
      </pc:sldChg>
      <pc:sldChg chg="delSp mod">
        <pc:chgData name="Löfström Leena" userId="1a386c4d-4ebf-4de0-8ffe-0d74508ed4b6" providerId="ADAL" clId="{2102CA33-7896-4CF4-856F-E57AD453801F}" dt="2026-09-04T10:35:32.387" v="5" actId="478"/>
        <pc:sldMkLst>
          <pc:docMk/>
          <pc:sldMk cId="1576440842" sldId="270"/>
        </pc:sldMkLst>
        <pc:picChg chg="del">
          <ac:chgData name="Löfström Leena" userId="1a386c4d-4ebf-4de0-8ffe-0d74508ed4b6" providerId="ADAL" clId="{2102CA33-7896-4CF4-856F-E57AD453801F}" dt="2026-09-04T10:35:32.387" v="5" actId="478"/>
          <ac:picMkLst>
            <pc:docMk/>
            <pc:sldMk cId="1576440842" sldId="270"/>
            <ac:picMk id="3" creationId="{4BD58510-E6A3-4240-8C4B-D46695A05F3B}"/>
          </ac:picMkLst>
        </pc:picChg>
        <pc:picChg chg="del">
          <ac:chgData name="Löfström Leena" userId="1a386c4d-4ebf-4de0-8ffe-0d74508ed4b6" providerId="ADAL" clId="{2102CA33-7896-4CF4-856F-E57AD453801F}" dt="2026-09-04T10:35:27.434" v="4" actId="478"/>
          <ac:picMkLst>
            <pc:docMk/>
            <pc:sldMk cId="1576440842" sldId="270"/>
            <ac:picMk id="7" creationId="{1E2B3133-1A21-421E-8BA6-3B26E678AC7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E27AD2-454C-4895-A621-1EDA12AD4274}" type="datetimeFigureOut">
              <a:rPr lang="fi-FI" smtClean="0"/>
              <a:t>4.9.2026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BA6A77-84C2-43A6-9F9A-C301EA4F33E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23560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8d79207e22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" name="Google Shape;150;g38d79207e22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9b1189abd8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7" name="Google Shape;167;g39b1189abd8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9b1189abd8_0_2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7" name="Google Shape;187;g39b1189abd8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9b1189abd8_0_3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6" name="Google Shape;196;g39b1189abd8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1" descr="Tag=AccentColor&#10;Flavor=Light&#10;Target=Fill">
            <a:extLst>
              <a:ext uri="{FF2B5EF4-FFF2-40B4-BE49-F238E27FC236}">
                <a16:creationId xmlns:a16="http://schemas.microsoft.com/office/drawing/2014/main" id="{0D57E7FA-E8FC-45AC-868F-CDC8144939D6}"/>
              </a:ext>
            </a:extLst>
          </p:cNvPr>
          <p:cNvSpPr/>
          <p:nvPr/>
        </p:nvSpPr>
        <p:spPr>
          <a:xfrm rot="10800000" flipV="1">
            <a:off x="2599854" y="527562"/>
            <a:ext cx="6992292" cy="5102484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094A5-EB6F-441D-88F8-CD7A30C84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8760" y="1591056"/>
            <a:ext cx="5705856" cy="3264408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7CE1E3-3929-42A6-81B7-056BD88EF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8616"/>
            <a:ext cx="5705856" cy="996696"/>
          </a:xfrm>
        </p:spPr>
        <p:txBody>
          <a:bodyPr/>
          <a:lstStyle>
            <a:lvl1pPr marL="0" indent="0" algn="l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951E3-0794-422C-AF76-0AD4A7FB1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EBFA8-0291-4D77-A9D9-B17FC2382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AC4D4-C4EE-4624-A329-C608A1D5A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528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13B7BB51-92B8-4089-8DAB-1202A4D1C6A3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80"/>
            <a:ext cx="1051560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AE770-8363-44CD-8A22-AB26C5C53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565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9" descr="Tag=AccentColor&#10;Flavor=Light&#10;Target=Fill">
            <a:extLst>
              <a:ext uri="{FF2B5EF4-FFF2-40B4-BE49-F238E27FC236}">
                <a16:creationId xmlns:a16="http://schemas.microsoft.com/office/drawing/2014/main" id="{DB2CE8D6-5B4E-4EBE-9ED5-A1DA7E2A5CDA}"/>
              </a:ext>
            </a:extLst>
          </p:cNvPr>
          <p:cNvSpPr/>
          <p:nvPr/>
        </p:nvSpPr>
        <p:spPr>
          <a:xfrm>
            <a:off x="7209816" y="0"/>
            <a:ext cx="4143984" cy="5747660"/>
          </a:xfrm>
          <a:custGeom>
            <a:avLst/>
            <a:gdLst>
              <a:gd name="connsiteX0" fmla="*/ 0 w 3843750"/>
              <a:gd name="connsiteY0" fmla="*/ 346 h 5956080"/>
              <a:gd name="connsiteX1" fmla="*/ 72373 w 3843750"/>
              <a:gd name="connsiteY1" fmla="*/ 2447534 h 5956080"/>
              <a:gd name="connsiteX2" fmla="*/ 145093 w 3843750"/>
              <a:gd name="connsiteY2" fmla="*/ 3878724 h 5956080"/>
              <a:gd name="connsiteX3" fmla="*/ 237897 w 3843750"/>
              <a:gd name="connsiteY3" fmla="*/ 4208041 h 5956080"/>
              <a:gd name="connsiteX4" fmla="*/ 281875 w 3843750"/>
              <a:gd name="connsiteY4" fmla="*/ 4677601 h 5956080"/>
              <a:gd name="connsiteX5" fmla="*/ 360135 w 3843750"/>
              <a:gd name="connsiteY5" fmla="*/ 5287407 h 5956080"/>
              <a:gd name="connsiteX6" fmla="*/ 414155 w 3843750"/>
              <a:gd name="connsiteY6" fmla="*/ 5817914 h 5956080"/>
              <a:gd name="connsiteX7" fmla="*/ 681487 w 3843750"/>
              <a:gd name="connsiteY7" fmla="*/ 5914873 h 5956080"/>
              <a:gd name="connsiteX8" fmla="*/ 892373 w 3843750"/>
              <a:gd name="connsiteY8" fmla="*/ 5605295 h 5956080"/>
              <a:gd name="connsiteX9" fmla="*/ 1027770 w 3843750"/>
              <a:gd name="connsiteY9" fmla="*/ 5804063 h 5956080"/>
              <a:gd name="connsiteX10" fmla="*/ 1200566 w 3843750"/>
              <a:gd name="connsiteY10" fmla="*/ 5527036 h 5956080"/>
              <a:gd name="connsiteX11" fmla="*/ 1348083 w 3843750"/>
              <a:gd name="connsiteY11" fmla="*/ 5363590 h 5956080"/>
              <a:gd name="connsiteX12" fmla="*/ 1425997 w 3843750"/>
              <a:gd name="connsiteY12" fmla="*/ 4800532 h 5956080"/>
              <a:gd name="connsiteX13" fmla="*/ 1517416 w 3843750"/>
              <a:gd name="connsiteY13" fmla="*/ 4640549 h 5956080"/>
              <a:gd name="connsiteX14" fmla="*/ 1569705 w 3843750"/>
              <a:gd name="connsiteY14" fmla="*/ 4803995 h 5956080"/>
              <a:gd name="connsiteX15" fmla="*/ 1530921 w 3843750"/>
              <a:gd name="connsiteY15" fmla="*/ 5433885 h 5956080"/>
              <a:gd name="connsiteX16" fmla="*/ 1614721 w 3843750"/>
              <a:gd name="connsiteY16" fmla="*/ 5319957 h 5956080"/>
              <a:gd name="connsiteX17" fmla="*/ 1800676 w 3843750"/>
              <a:gd name="connsiteY17" fmla="*/ 4608691 h 5956080"/>
              <a:gd name="connsiteX18" fmla="*/ 1918759 w 3843750"/>
              <a:gd name="connsiteY18" fmla="*/ 4486799 h 5956080"/>
              <a:gd name="connsiteX19" fmla="*/ 2009139 w 3843750"/>
              <a:gd name="connsiteY19" fmla="*/ 4715000 h 5956080"/>
              <a:gd name="connsiteX20" fmla="*/ 2135532 w 3843750"/>
              <a:gd name="connsiteY20" fmla="*/ 5321689 h 5956080"/>
              <a:gd name="connsiteX21" fmla="*/ 2209291 w 3843750"/>
              <a:gd name="connsiteY21" fmla="*/ 5028733 h 5956080"/>
              <a:gd name="connsiteX22" fmla="*/ 2501208 w 3843750"/>
              <a:gd name="connsiteY22" fmla="*/ 4457711 h 5956080"/>
              <a:gd name="connsiteX23" fmla="*/ 2695127 w 3843750"/>
              <a:gd name="connsiteY23" fmla="*/ 4973674 h 5956080"/>
              <a:gd name="connsiteX24" fmla="*/ 2825329 w 3843750"/>
              <a:gd name="connsiteY24" fmla="*/ 4563328 h 5956080"/>
              <a:gd name="connsiteX25" fmla="*/ 2904628 w 3843750"/>
              <a:gd name="connsiteY25" fmla="*/ 4466368 h 5956080"/>
              <a:gd name="connsiteX26" fmla="*/ 2922635 w 3843750"/>
              <a:gd name="connsiteY26" fmla="*/ 4519696 h 5956080"/>
              <a:gd name="connsiteX27" fmla="*/ 3089544 w 3843750"/>
              <a:gd name="connsiteY27" fmla="*/ 3606545 h 5956080"/>
              <a:gd name="connsiteX28" fmla="*/ 3150490 w 3843750"/>
              <a:gd name="connsiteY28" fmla="*/ 3989882 h 5956080"/>
              <a:gd name="connsiteX29" fmla="*/ 3755448 w 3843750"/>
              <a:gd name="connsiteY29" fmla="*/ 1538193 h 5956080"/>
              <a:gd name="connsiteX30" fmla="*/ 3850330 w 3843750"/>
              <a:gd name="connsiteY30" fmla="*/ 0 h 5956080"/>
              <a:gd name="connsiteX31" fmla="*/ 0 w 3843750"/>
              <a:gd name="connsiteY31" fmla="*/ 0 h 59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843750" h="5956080">
                <a:moveTo>
                  <a:pt x="0" y="346"/>
                </a:moveTo>
                <a:cubicBezTo>
                  <a:pt x="12120" y="1234155"/>
                  <a:pt x="72720" y="2447534"/>
                  <a:pt x="72373" y="2447534"/>
                </a:cubicBezTo>
                <a:cubicBezTo>
                  <a:pt x="72720" y="2449265"/>
                  <a:pt x="114274" y="3641520"/>
                  <a:pt x="145093" y="3878724"/>
                </a:cubicBezTo>
                <a:cubicBezTo>
                  <a:pt x="176258" y="4119392"/>
                  <a:pt x="210194" y="3969797"/>
                  <a:pt x="237897" y="4208041"/>
                </a:cubicBezTo>
                <a:cubicBezTo>
                  <a:pt x="250017" y="4367677"/>
                  <a:pt x="237204" y="4527661"/>
                  <a:pt x="281875" y="4677601"/>
                </a:cubicBezTo>
                <a:cubicBezTo>
                  <a:pt x="278758" y="4908226"/>
                  <a:pt x="338319" y="5059552"/>
                  <a:pt x="360135" y="5287407"/>
                </a:cubicBezTo>
                <a:cubicBezTo>
                  <a:pt x="370177" y="5468860"/>
                  <a:pt x="348015" y="5649274"/>
                  <a:pt x="414155" y="5817914"/>
                </a:cubicBezTo>
                <a:cubicBezTo>
                  <a:pt x="467137" y="5947770"/>
                  <a:pt x="534662" y="6049578"/>
                  <a:pt x="681487" y="5914873"/>
                </a:cubicBezTo>
                <a:cubicBezTo>
                  <a:pt x="680448" y="5747964"/>
                  <a:pt x="925963" y="5772897"/>
                  <a:pt x="892373" y="5605295"/>
                </a:cubicBezTo>
                <a:cubicBezTo>
                  <a:pt x="1003184" y="5641309"/>
                  <a:pt x="945009" y="5759046"/>
                  <a:pt x="1027770" y="5804063"/>
                </a:cubicBezTo>
                <a:cubicBezTo>
                  <a:pt x="1099105" y="5719915"/>
                  <a:pt x="1051664" y="5551968"/>
                  <a:pt x="1200566" y="5527036"/>
                </a:cubicBezTo>
                <a:cubicBezTo>
                  <a:pt x="1352931" y="5564088"/>
                  <a:pt x="1336655" y="5453970"/>
                  <a:pt x="1348083" y="5363590"/>
                </a:cubicBezTo>
                <a:cubicBezTo>
                  <a:pt x="1370938" y="5149586"/>
                  <a:pt x="1389291" y="5009687"/>
                  <a:pt x="1425997" y="4800532"/>
                </a:cubicBezTo>
                <a:cubicBezTo>
                  <a:pt x="1436385" y="4748243"/>
                  <a:pt x="1415608" y="4628775"/>
                  <a:pt x="1517416" y="4640549"/>
                </a:cubicBezTo>
                <a:cubicBezTo>
                  <a:pt x="1596022" y="4651976"/>
                  <a:pt x="1566242" y="4746512"/>
                  <a:pt x="1569705" y="4803995"/>
                </a:cubicBezTo>
                <a:cubicBezTo>
                  <a:pt x="1600177" y="5128809"/>
                  <a:pt x="1532998" y="5109763"/>
                  <a:pt x="1530921" y="5433885"/>
                </a:cubicBezTo>
                <a:cubicBezTo>
                  <a:pt x="1530574" y="5446697"/>
                  <a:pt x="1580786" y="5458125"/>
                  <a:pt x="1614721" y="5319957"/>
                </a:cubicBezTo>
                <a:cubicBezTo>
                  <a:pt x="1681208" y="5047432"/>
                  <a:pt x="1760507" y="4832736"/>
                  <a:pt x="1800676" y="4608691"/>
                </a:cubicBezTo>
                <a:cubicBezTo>
                  <a:pt x="1848463" y="4656824"/>
                  <a:pt x="1889671" y="4439704"/>
                  <a:pt x="1918759" y="4486799"/>
                </a:cubicBezTo>
                <a:cubicBezTo>
                  <a:pt x="1932264" y="4566098"/>
                  <a:pt x="1956503" y="4642626"/>
                  <a:pt x="2009139" y="4715000"/>
                </a:cubicBezTo>
                <a:cubicBezTo>
                  <a:pt x="2054502" y="4933851"/>
                  <a:pt x="2004983" y="5137812"/>
                  <a:pt x="2135532" y="5321689"/>
                </a:cubicBezTo>
                <a:cubicBezTo>
                  <a:pt x="2135532" y="5321689"/>
                  <a:pt x="2137610" y="5265245"/>
                  <a:pt x="2209291" y="5028733"/>
                </a:cubicBezTo>
                <a:cubicBezTo>
                  <a:pt x="2267120" y="4838277"/>
                  <a:pt x="2341225" y="4936622"/>
                  <a:pt x="2501208" y="4457711"/>
                </a:cubicBezTo>
                <a:cubicBezTo>
                  <a:pt x="2545186" y="4641934"/>
                  <a:pt x="2446495" y="4877753"/>
                  <a:pt x="2695127" y="4973674"/>
                </a:cubicBezTo>
                <a:cubicBezTo>
                  <a:pt x="2743260" y="4833775"/>
                  <a:pt x="2706208" y="4662365"/>
                  <a:pt x="2825329" y="4563328"/>
                </a:cubicBezTo>
                <a:cubicBezTo>
                  <a:pt x="2859958" y="4534586"/>
                  <a:pt x="2884890" y="4501689"/>
                  <a:pt x="2904628" y="4466368"/>
                </a:cubicBezTo>
                <a:cubicBezTo>
                  <a:pt x="2910515" y="4484375"/>
                  <a:pt x="2916749" y="4503074"/>
                  <a:pt x="2922635" y="4519696"/>
                </a:cubicBezTo>
                <a:cubicBezTo>
                  <a:pt x="2946529" y="4491647"/>
                  <a:pt x="3082618" y="3784882"/>
                  <a:pt x="3089544" y="3606545"/>
                </a:cubicBezTo>
                <a:cubicBezTo>
                  <a:pt x="3124172" y="3733285"/>
                  <a:pt x="3150490" y="3989882"/>
                  <a:pt x="3150490" y="3989882"/>
                </a:cubicBezTo>
                <a:cubicBezTo>
                  <a:pt x="3150490" y="3989882"/>
                  <a:pt x="3300085" y="3936900"/>
                  <a:pt x="3755448" y="1538193"/>
                </a:cubicBezTo>
                <a:cubicBezTo>
                  <a:pt x="3791461" y="1348775"/>
                  <a:pt x="3824704" y="697762"/>
                  <a:pt x="385033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78991"/>
            <a:ext cx="5266944" cy="3136392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BBAC4-9088-44CF-BA2D-B8DD24FB5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79392"/>
            <a:ext cx="5266944" cy="1500187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367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FD51F360-8860-4FB5-A0A5-773473DD8B39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A77EC9-372A-4ECA-9088-780532AF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882CE-1B27-414A-9B06-AA5D2DB68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97E60-5D92-4530-96D1-FC09AF3C2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9088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4240FE-0C6A-47E9-9B0A-7B3C6087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1AE1B-BB18-4C7E-AA77-3A4D401A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FA7B1D-FEDD-4E29-A352-29E5F498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062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 descr="Tag=AccentColor&#10;Flavor=Light&#10;Target=Fill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90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90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9/4/2026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204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1" descr="Tag=AccentColor&#10;Flavor=Light&#10;Target=Fill">
            <a:extLst>
              <a:ext uri="{FF2B5EF4-FFF2-40B4-BE49-F238E27FC236}">
                <a16:creationId xmlns:a16="http://schemas.microsoft.com/office/drawing/2014/main" id="{AAFBE1F6-FC6D-4C3D-9AC3-97028E6F18C7}"/>
              </a:ext>
            </a:extLst>
          </p:cNvPr>
          <p:cNvSpPr/>
          <p:nvPr/>
        </p:nvSpPr>
        <p:spPr>
          <a:xfrm rot="10800000" flipV="1">
            <a:off x="1969639" y="181596"/>
            <a:ext cx="8252722" cy="6022258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3784" y="1572768"/>
            <a:ext cx="6501384" cy="4096512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33410F-8A90-47F6-BD39-4AC0E435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D819A9-F8DE-4E5C-AFC3-E0105ACD8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25320-A12F-4F3E-8EC9-11292FF3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001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9/4/2026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648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 descr="Mask ID=&#10;Mask position=bottom, center&#10;Mask family= brushstroke, landscape, wide">
            <a:extLst>
              <a:ext uri="{FF2B5EF4-FFF2-40B4-BE49-F238E27FC236}">
                <a16:creationId xmlns:a16="http://schemas.microsoft.com/office/drawing/2014/main" id="{736BF44D-E8DD-45FA-931D-CBCC67D57944}"/>
              </a:ext>
            </a:extLst>
          </p:cNvPr>
          <p:cNvSpPr/>
          <p:nvPr/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9/4/2026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534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76C5A8FA-6B61-4934-AF55-C595090CA5DC}"/>
              </a:ext>
            </a:extLst>
          </p:cNvPr>
          <p:cNvSpPr/>
          <p:nvPr/>
        </p:nvSpPr>
        <p:spPr>
          <a:xfrm>
            <a:off x="4726728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6AD042-DE90-4088-8A07-B9A64C2CE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0080"/>
            <a:ext cx="3886200" cy="2953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FFC98-62A0-445A-BEDA-785BE925A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9168" y="640080"/>
            <a:ext cx="4489704" cy="5596128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D7827-8489-4EE4-88EE-16685FE6D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776472"/>
            <a:ext cx="3886200" cy="246888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3534F-EA91-4A50-B0F6-10D689E45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20F3F7-8B4B-4015-AA9C-109D05B2F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B6EE2-78A1-4D01-87BE-A1487FBD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067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1" descr="Tag=AccentColor&#10;Flavor=Light&#10;Target=Fill">
            <a:extLst>
              <a:ext uri="{FF2B5EF4-FFF2-40B4-BE49-F238E27FC236}">
                <a16:creationId xmlns:a16="http://schemas.microsoft.com/office/drawing/2014/main" id="{0EE21C0F-70D8-4F3C-9392-07559C90EE6E}"/>
              </a:ext>
            </a:extLst>
          </p:cNvPr>
          <p:cNvSpPr/>
          <p:nvPr/>
        </p:nvSpPr>
        <p:spPr>
          <a:xfrm rot="10800000" flipH="1" flipV="1">
            <a:off x="684965" y="1332237"/>
            <a:ext cx="5263732" cy="3841102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B1DFE-8154-440D-93CF-FEF7860E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032" y="2523744"/>
            <a:ext cx="3831336" cy="1453896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D9D1F5-05CC-48F3-A314-315EF1703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11696" y="640079"/>
            <a:ext cx="4837176" cy="556869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807DE-1178-4BBB-89D8-9046239C2D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5064" y="4087368"/>
            <a:ext cx="3319272" cy="649224"/>
          </a:xfrm>
        </p:spPr>
        <p:txBody>
          <a:bodyPr>
            <a:noAutofit/>
          </a:bodyPr>
          <a:lstStyle>
            <a:lvl1pPr marL="0" indent="0" algn="ctr">
              <a:buNone/>
              <a:defRPr sz="2000" cap="all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8EA59-A1BC-48B7-9495-6D5C6035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85A72-B50F-440E-AAD3-53C099F6D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2D00B-4207-4720-8C68-605CAFDD5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344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C888B-58B8-4428-8B1D-4E26FC5DD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14F67B-D516-42FA-A2CA-2DCD37CFE8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2BA5FF-4919-4FF8-9C04-06CE156B7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DA970-128E-4150-8E5A-A1B056E83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C6CD1-EE5E-42EF-B76D-BB803BA6A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7862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0C2A1B-34CA-4877-9435-D77DF32575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255E5E-4A81-44CC-8D99-F56E625D46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CEECF-A221-4ECC-AD9C-E197D516D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9/4/2026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F41AE-0DDE-49ED-9F0C-E0E16F599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47FB7-77F0-4C43-B81E-D04B31C95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4279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age Left &amp; Paragraph with Title">
  <p:cSld name="Image Left &amp; Paragraph with Title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13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3"/>
          <p:cNvSpPr txBox="1">
            <a:spLocks noGrp="1"/>
          </p:cNvSpPr>
          <p:nvPr>
            <p:ph type="body" idx="1"/>
          </p:nvPr>
        </p:nvSpPr>
        <p:spPr>
          <a:xfrm>
            <a:off x="6832600" y="718388"/>
            <a:ext cx="4704000" cy="9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Open Sans"/>
              <a:buNone/>
              <a:defRPr sz="3733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body" idx="2"/>
          </p:nvPr>
        </p:nvSpPr>
        <p:spPr>
          <a:xfrm>
            <a:off x="6832600" y="1827847"/>
            <a:ext cx="4704000" cy="43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48" name="Google Shape;48;p13"/>
          <p:cNvSpPr>
            <a:spLocks noGrp="1"/>
          </p:cNvSpPr>
          <p:nvPr>
            <p:ph type="pic" idx="3"/>
          </p:nvPr>
        </p:nvSpPr>
        <p:spPr>
          <a:xfrm>
            <a:off x="12700" y="0"/>
            <a:ext cx="6096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49" name="Google Shape;49;p13"/>
          <p:cNvSpPr txBox="1">
            <a:spLocks noGrp="1"/>
          </p:cNvSpPr>
          <p:nvPr>
            <p:ph type="body" idx="4"/>
          </p:nvPr>
        </p:nvSpPr>
        <p:spPr>
          <a:xfrm>
            <a:off x="207367" y="6388993"/>
            <a:ext cx="4157200" cy="4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None/>
              <a:defRPr sz="1733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795351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ulletlist with Title">
  <p:cSld name="Bulletlist with Title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4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4"/>
          <p:cNvSpPr txBox="1">
            <a:spLocks noGrp="1"/>
          </p:cNvSpPr>
          <p:nvPr>
            <p:ph type="body" idx="1"/>
          </p:nvPr>
        </p:nvSpPr>
        <p:spPr>
          <a:xfrm>
            <a:off x="863600" y="1581151"/>
            <a:ext cx="10464800" cy="45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474121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Open Sans"/>
              <a:buChar char="•"/>
              <a:defRPr sz="2667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53" name="Google Shape;53;p14"/>
          <p:cNvSpPr txBox="1">
            <a:spLocks noGrp="1"/>
          </p:cNvSpPr>
          <p:nvPr>
            <p:ph type="title"/>
          </p:nvPr>
        </p:nvSpPr>
        <p:spPr>
          <a:xfrm>
            <a:off x="863600" y="754383"/>
            <a:ext cx="10464800" cy="6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Open Sans"/>
              <a:buNone/>
              <a:defRPr sz="3733" b="1" i="0"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766967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age Right &amp; Paragraph with Title">
  <p:cSld name="Image Right &amp; Paragraph with 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>
            <a:spLocks noGrp="1"/>
          </p:cNvSpPr>
          <p:nvPr>
            <p:ph type="pic" idx="2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</p:spPr>
      </p:sp>
      <p:pic>
        <p:nvPicPr>
          <p:cNvPr id="56" name="Google Shape;56;p15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823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5"/>
          <p:cNvSpPr txBox="1">
            <a:spLocks noGrp="1"/>
          </p:cNvSpPr>
          <p:nvPr>
            <p:ph type="body" idx="1"/>
          </p:nvPr>
        </p:nvSpPr>
        <p:spPr>
          <a:xfrm>
            <a:off x="799783" y="718388"/>
            <a:ext cx="4618000" cy="10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Open Sans"/>
              <a:buNone/>
              <a:defRPr sz="3733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58" name="Google Shape;58;p15"/>
          <p:cNvSpPr txBox="1">
            <a:spLocks noGrp="1"/>
          </p:cNvSpPr>
          <p:nvPr>
            <p:ph type="body" idx="3"/>
          </p:nvPr>
        </p:nvSpPr>
        <p:spPr>
          <a:xfrm>
            <a:off x="799783" y="1843087"/>
            <a:ext cx="4618000" cy="42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body" idx="4"/>
          </p:nvPr>
        </p:nvSpPr>
        <p:spPr>
          <a:xfrm>
            <a:off x="9295176" y="6390635"/>
            <a:ext cx="2635600" cy="4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None/>
              <a:defRPr sz="1733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742328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wo Paragraph with Title">
  <p:cSld name="Two Paragraph with Title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8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8"/>
          <p:cNvSpPr txBox="1">
            <a:spLocks noGrp="1"/>
          </p:cNvSpPr>
          <p:nvPr>
            <p:ph type="body" idx="1"/>
          </p:nvPr>
        </p:nvSpPr>
        <p:spPr>
          <a:xfrm>
            <a:off x="6306783" y="1828909"/>
            <a:ext cx="5130000" cy="41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63" name="Google Shape;63;p18"/>
          <p:cNvSpPr txBox="1">
            <a:spLocks noGrp="1"/>
          </p:cNvSpPr>
          <p:nvPr>
            <p:ph type="body" idx="2"/>
          </p:nvPr>
        </p:nvSpPr>
        <p:spPr>
          <a:xfrm>
            <a:off x="805873" y="719451"/>
            <a:ext cx="10630800" cy="9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Open Sans"/>
              <a:buNone/>
              <a:defRPr sz="3733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64" name="Google Shape;64;p18"/>
          <p:cNvSpPr txBox="1">
            <a:spLocks noGrp="1"/>
          </p:cNvSpPr>
          <p:nvPr>
            <p:ph type="body" idx="3"/>
          </p:nvPr>
        </p:nvSpPr>
        <p:spPr>
          <a:xfrm>
            <a:off x="805872" y="1828909"/>
            <a:ext cx="5130000" cy="41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39384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&amp; Image">
  <p:cSld name="Title &amp; Image">
    <p:bg>
      <p:bgPr>
        <a:solidFill>
          <a:srgbClr val="FFFFFF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151200"/>
          </a:xfrm>
          <a:prstGeom prst="rect">
            <a:avLst/>
          </a:prstGeom>
          <a:noFill/>
          <a:ln>
            <a:noFill/>
          </a:ln>
        </p:spPr>
      </p:sp>
      <p:pic>
        <p:nvPicPr>
          <p:cNvPr id="67" name="Google Shape;67;p12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2"/>
          <p:cNvSpPr txBox="1">
            <a:spLocks noGrp="1"/>
          </p:cNvSpPr>
          <p:nvPr>
            <p:ph type="body" idx="1"/>
          </p:nvPr>
        </p:nvSpPr>
        <p:spPr>
          <a:xfrm>
            <a:off x="863600" y="4552156"/>
            <a:ext cx="10464800" cy="7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body" idx="3"/>
          </p:nvPr>
        </p:nvSpPr>
        <p:spPr>
          <a:xfrm>
            <a:off x="204355" y="6359460"/>
            <a:ext cx="4157200" cy="4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3750" rIns="34275" bIns="1715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None/>
              <a:defRPr sz="1733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24828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genda" type="tx">
  <p:cSld name="Agenda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0"/>
          <p:cNvSpPr txBox="1">
            <a:spLocks noGrp="1"/>
          </p:cNvSpPr>
          <p:nvPr>
            <p:ph type="title"/>
          </p:nvPr>
        </p:nvSpPr>
        <p:spPr>
          <a:xfrm>
            <a:off x="863600" y="754383"/>
            <a:ext cx="10464800" cy="6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Open Sans"/>
              <a:buNone/>
              <a:defRPr sz="3733" b="1" i="0"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0"/>
          <p:cNvSpPr txBox="1">
            <a:spLocks noGrp="1"/>
          </p:cNvSpPr>
          <p:nvPr>
            <p:ph type="body" idx="1"/>
          </p:nvPr>
        </p:nvSpPr>
        <p:spPr>
          <a:xfrm>
            <a:off x="863600" y="1539240"/>
            <a:ext cx="10464800" cy="45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pic>
        <p:nvPicPr>
          <p:cNvPr id="73" name="Google Shape;73;p20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94297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ulletlist">
  <p:cSld name="Bulletlis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>
            <a:spLocks noGrp="1"/>
          </p:cNvSpPr>
          <p:nvPr>
            <p:ph type="body" idx="1"/>
          </p:nvPr>
        </p:nvSpPr>
        <p:spPr>
          <a:xfrm>
            <a:off x="863600" y="808989"/>
            <a:ext cx="10464800" cy="30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pic>
        <p:nvPicPr>
          <p:cNvPr id="76" name="Google Shape;76;p21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6195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615C6B-1C98-4B1C-AB4B-1E1898E5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DFF97-B7FD-47F9-BC7F-DD4B4C5EA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31D22-079E-43E3-86A4-BA12DB888C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4E684-10F4-4CC3-A0B9-F03AA7BE37CF}" type="datetimeFigureOut">
              <a:rPr lang="en-US" smtClean="0"/>
              <a:t>9/4/2026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C30A2-140B-4A5D-BEEC-C1314AF1F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1BA8F-7826-496D-91F8-B3ECDF34D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45F5A-061D-4825-9AE9-D7794091C6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939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1" r:id="rId11"/>
    <p:sldLayoutId id="214748366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11" descr="Studeo_Logo_Musta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11"/>
          <p:cNvSpPr txBox="1">
            <a:spLocks noGrp="1"/>
          </p:cNvSpPr>
          <p:nvPr>
            <p:ph type="title"/>
          </p:nvPr>
        </p:nvSpPr>
        <p:spPr>
          <a:xfrm>
            <a:off x="863600" y="2214240"/>
            <a:ext cx="10464800" cy="13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b" anchorCtr="0">
            <a:normAutofit/>
          </a:bodyPr>
          <a:lstStyle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2084457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raphic 1">
            <a:extLst>
              <a:ext uri="{FF2B5EF4-FFF2-40B4-BE49-F238E27FC236}">
                <a16:creationId xmlns:a16="http://schemas.microsoft.com/office/drawing/2014/main" id="{0D57E7FA-E8FC-45AC-868F-CDC814493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2599854" y="527562"/>
            <a:ext cx="6992292" cy="5102484"/>
          </a:xfrm>
          <a:custGeom>
            <a:avLst/>
            <a:gdLst/>
            <a:ahLst/>
            <a:cxnLst/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DCE1AED4-C7FF-4468-BF54-4470A0A3E2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Sisällön paikkamerkki 4" descr="Kuva, joka sisältää kohteen vuode, asettaminen, sisä, henkilö&#10;&#10;Kuvaus luotu automaattisesti">
            <a:extLst>
              <a:ext uri="{FF2B5EF4-FFF2-40B4-BE49-F238E27FC236}">
                <a16:creationId xmlns:a16="http://schemas.microsoft.com/office/drawing/2014/main" id="{7C3D275E-9081-475A-8789-8B3CAFACD5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25" r="-1" b="35618"/>
          <a:stretch/>
        </p:blipFill>
        <p:spPr>
          <a:xfrm>
            <a:off x="20" y="10"/>
            <a:ext cx="12188932" cy="670559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DE94FAB-AA60-43B4-A2C3-3A940B9A95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gradFill flip="none" rotWithShape="1">
            <a:gsLst>
              <a:gs pos="44000">
                <a:schemeClr val="tx1">
                  <a:alpha val="40000"/>
                </a:schemeClr>
              </a:gs>
              <a:gs pos="100000">
                <a:schemeClr val="tx1">
                  <a:alpha val="70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EDD5FF9-FE92-4D81-8634-0D857FB16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" y="4815840"/>
            <a:ext cx="12074652" cy="177545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i="1" dirty="0">
                <a:solidFill>
                  <a:schemeClr val="bg1"/>
                </a:solidFill>
              </a:rPr>
              <a:t>UNI JA TERVEYS</a:t>
            </a:r>
            <a:br>
              <a:rPr lang="en-US" sz="4800" i="1" dirty="0">
                <a:solidFill>
                  <a:schemeClr val="bg1"/>
                </a:solidFill>
              </a:rPr>
            </a:br>
            <a:r>
              <a:rPr lang="en-US" sz="4800" i="1" dirty="0">
                <a:solidFill>
                  <a:schemeClr val="bg1"/>
                </a:solidFill>
              </a:rPr>
              <a:t>									</a:t>
            </a:r>
            <a:endParaRPr lang="en-US" sz="1400" i="1" dirty="0">
              <a:solidFill>
                <a:schemeClr val="bg1"/>
              </a:solidFill>
            </a:endParaRP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5F146E63-8C57-4D39-B503-EAAC92E286B1}"/>
              </a:ext>
            </a:extLst>
          </p:cNvPr>
          <p:cNvSpPr txBox="1"/>
          <p:nvPr/>
        </p:nvSpPr>
        <p:spPr>
          <a:xfrm>
            <a:off x="304800" y="6340672"/>
            <a:ext cx="61976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/>
            <a:r>
              <a:rPr lang="en-US" sz="1400" dirty="0">
                <a:solidFill>
                  <a:schemeClr val="bg1"/>
                </a:solidFill>
              </a:rPr>
              <a:t>Kuva: Unsplash.com/Danir Spanic</a:t>
            </a:r>
          </a:p>
        </p:txBody>
      </p:sp>
    </p:spTree>
    <p:extLst>
      <p:ext uri="{BB962C8B-B14F-4D97-AF65-F5344CB8AC3E}">
        <p14:creationId xmlns:p14="http://schemas.microsoft.com/office/powerpoint/2010/main" val="1922837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3B7BB51-92B8-4089-8DAB-1202A4D1C6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315111"/>
            <a:ext cx="3021543" cy="1435442"/>
          </a:xfrm>
          <a:custGeom>
            <a:avLst/>
            <a:gdLst/>
            <a:ahLst/>
            <a:cxnLst/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BF0F4E97-E194-4493-885A-6C7C34A446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CF7FE1C-8BC5-4B0C-A2BC-93AB72C90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rgbClr val="C34DA7">
              <a:alpha val="20000"/>
            </a:srgb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1501743-3A16-457D-B0E7-D4A8D36DE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6156" y="365125"/>
            <a:ext cx="5827643" cy="1511300"/>
          </a:xfrm>
        </p:spPr>
        <p:txBody>
          <a:bodyPr vert="horz" lIns="91440" tIns="45720" rIns="91440" bIns="45720" rtlCol="0" anchor="b">
            <a:normAutofit/>
          </a:bodyPr>
          <a:lstStyle/>
          <a:p>
            <a:br>
              <a:rPr lang="en-US" sz="3400" b="1" i="1"/>
            </a:br>
            <a:r>
              <a:rPr lang="en-US" sz="3400" b="1" i="1"/>
              <a:t>Mistä tietää nukkuuko riittävästi?</a:t>
            </a:r>
          </a:p>
        </p:txBody>
      </p:sp>
      <p:pic>
        <p:nvPicPr>
          <p:cNvPr id="13" name="Sisällön paikkamerkki 12">
            <a:extLst>
              <a:ext uri="{FF2B5EF4-FFF2-40B4-BE49-F238E27FC236}">
                <a16:creationId xmlns:a16="http://schemas.microsoft.com/office/drawing/2014/main" id="{307C975B-FC50-420C-A43C-117013F69C1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85800" y="526218"/>
            <a:ext cx="4175551" cy="3217373"/>
          </a:xfrm>
          <a:prstGeom prst="rect">
            <a:avLst/>
          </a:prstGeom>
        </p:spPr>
      </p:pic>
      <p:pic>
        <p:nvPicPr>
          <p:cNvPr id="7" name="Kuva 6" descr="Nukkuva vauva">
            <a:extLst>
              <a:ext uri="{FF2B5EF4-FFF2-40B4-BE49-F238E27FC236}">
                <a16:creationId xmlns:a16="http://schemas.microsoft.com/office/drawing/2014/main" id="{36D826A9-C9A0-1B83-4FFB-A3CC5C6D25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55" y="4001057"/>
            <a:ext cx="3894349" cy="2599478"/>
          </a:xfrm>
          <a:prstGeom prst="rect">
            <a:avLst/>
          </a:prstGeom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88F68A2-4370-4A9F-8EAE-C492005060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26156" y="2055813"/>
            <a:ext cx="5827644" cy="4121149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200" b="1" dirty="0"/>
              <a:t>Uni </a:t>
            </a:r>
            <a:r>
              <a:rPr lang="en-US" sz="2200" dirty="0"/>
              <a:t>on </a:t>
            </a:r>
            <a:r>
              <a:rPr lang="en-US" sz="2200" dirty="0" err="1"/>
              <a:t>välttämätöntä</a:t>
            </a:r>
            <a:r>
              <a:rPr lang="en-US" sz="2200" dirty="0"/>
              <a:t> </a:t>
            </a:r>
            <a:r>
              <a:rPr lang="en-US" sz="2200" dirty="0" err="1"/>
              <a:t>fyysiselle</a:t>
            </a:r>
            <a:r>
              <a:rPr lang="en-US" sz="2200" dirty="0"/>
              <a:t>, </a:t>
            </a:r>
            <a:r>
              <a:rPr lang="en-US" sz="2200" dirty="0" err="1"/>
              <a:t>psyykkiselle</a:t>
            </a:r>
            <a:r>
              <a:rPr lang="en-US" sz="2200" dirty="0"/>
              <a:t> ja </a:t>
            </a:r>
            <a:r>
              <a:rPr lang="en-US" sz="2200" dirty="0" err="1"/>
              <a:t>sosiaaliselle</a:t>
            </a:r>
            <a:r>
              <a:rPr lang="en-US" sz="2200" dirty="0"/>
              <a:t> </a:t>
            </a:r>
            <a:r>
              <a:rPr lang="en-US" sz="2200" dirty="0" err="1"/>
              <a:t>terveydelle</a:t>
            </a:r>
            <a:r>
              <a:rPr lang="en-US" sz="2200" dirty="0"/>
              <a:t> ja </a:t>
            </a:r>
            <a:r>
              <a:rPr lang="en-US" sz="2200" dirty="0" err="1"/>
              <a:t>toimintakyvylle</a:t>
            </a:r>
            <a:r>
              <a:rPr lang="en-US" sz="2200" dirty="0"/>
              <a:t>.</a:t>
            </a:r>
          </a:p>
          <a:p>
            <a:pPr>
              <a:lnSpc>
                <a:spcPct val="90000"/>
              </a:lnSpc>
            </a:pPr>
            <a:r>
              <a:rPr lang="en-US" sz="2200" dirty="0"/>
              <a:t>Jos </a:t>
            </a:r>
            <a:r>
              <a:rPr lang="en-US" sz="2200" dirty="0" err="1"/>
              <a:t>oma</a:t>
            </a:r>
            <a:r>
              <a:rPr lang="en-US" sz="2200" dirty="0"/>
              <a:t> </a:t>
            </a:r>
            <a:r>
              <a:rPr lang="en-US" sz="2200" b="1" dirty="0" err="1"/>
              <a:t>unentarve</a:t>
            </a:r>
            <a:r>
              <a:rPr lang="en-US" sz="2200" dirty="0"/>
              <a:t> </a:t>
            </a:r>
            <a:r>
              <a:rPr lang="en-US" sz="2200" dirty="0" err="1"/>
              <a:t>jää</a:t>
            </a:r>
            <a:r>
              <a:rPr lang="en-US" sz="2200" dirty="0"/>
              <a:t> </a:t>
            </a:r>
            <a:r>
              <a:rPr lang="en-US" sz="2200" dirty="0" err="1"/>
              <a:t>saavuttamatta</a:t>
            </a:r>
            <a:r>
              <a:rPr lang="en-US" sz="2200" dirty="0"/>
              <a:t>, </a:t>
            </a:r>
            <a:r>
              <a:rPr lang="en-US" sz="2200" dirty="0" err="1"/>
              <a:t>ihmiselle</a:t>
            </a:r>
            <a:r>
              <a:rPr lang="en-US" sz="2200" dirty="0"/>
              <a:t> </a:t>
            </a:r>
            <a:r>
              <a:rPr lang="en-US" sz="2200" dirty="0" err="1"/>
              <a:t>kertyy</a:t>
            </a:r>
            <a:r>
              <a:rPr lang="en-US" sz="2200" dirty="0"/>
              <a:t> </a:t>
            </a:r>
            <a:r>
              <a:rPr lang="en-US" sz="2200" b="1" dirty="0" err="1"/>
              <a:t>univajetta</a:t>
            </a:r>
            <a:r>
              <a:rPr lang="en-US" sz="2200" dirty="0"/>
              <a:t>.</a:t>
            </a:r>
          </a:p>
          <a:p>
            <a:pPr>
              <a:lnSpc>
                <a:spcPct val="90000"/>
              </a:lnSpc>
            </a:pPr>
            <a:r>
              <a:rPr lang="en-US" sz="2200" b="1" dirty="0" err="1"/>
              <a:t>Univaje</a:t>
            </a:r>
            <a:r>
              <a:rPr lang="en-US" sz="2200" b="1" dirty="0"/>
              <a:t> </a:t>
            </a:r>
            <a:r>
              <a:rPr lang="en-US" sz="2200" dirty="0" err="1"/>
              <a:t>eli</a:t>
            </a:r>
            <a:r>
              <a:rPr lang="en-US" sz="2200" dirty="0"/>
              <a:t> </a:t>
            </a:r>
            <a:r>
              <a:rPr lang="en-US" sz="2200" dirty="0" err="1"/>
              <a:t>riittämätön</a:t>
            </a:r>
            <a:r>
              <a:rPr lang="en-US" sz="2200" dirty="0"/>
              <a:t> </a:t>
            </a:r>
            <a:r>
              <a:rPr lang="en-US" sz="2200" dirty="0" err="1"/>
              <a:t>unen</a:t>
            </a:r>
            <a:r>
              <a:rPr lang="en-US" sz="2200" dirty="0"/>
              <a:t> </a:t>
            </a:r>
            <a:r>
              <a:rPr lang="en-US" sz="2200" dirty="0" err="1"/>
              <a:t>määrä</a:t>
            </a:r>
            <a:r>
              <a:rPr lang="en-US" sz="2200" dirty="0"/>
              <a:t> </a:t>
            </a:r>
            <a:r>
              <a:rPr lang="en-US" sz="2200" dirty="0" err="1"/>
              <a:t>aiheuttaa</a:t>
            </a:r>
            <a:r>
              <a:rPr lang="en-US" sz="2200" dirty="0"/>
              <a:t> </a:t>
            </a:r>
            <a:r>
              <a:rPr lang="en-US" sz="2200" dirty="0" err="1"/>
              <a:t>pitkäkestoisena</a:t>
            </a:r>
            <a:r>
              <a:rPr lang="en-US" sz="2200" dirty="0"/>
              <a:t> </a:t>
            </a:r>
            <a:r>
              <a:rPr lang="en-US" sz="2200" dirty="0" err="1"/>
              <a:t>terveysongelmia</a:t>
            </a:r>
            <a:r>
              <a:rPr lang="en-US" sz="2200" dirty="0"/>
              <a:t>. </a:t>
            </a:r>
          </a:p>
          <a:p>
            <a:pPr>
              <a:lnSpc>
                <a:spcPct val="90000"/>
              </a:lnSpc>
            </a:pPr>
            <a:r>
              <a:rPr lang="en-US" sz="2200" dirty="0"/>
              <a:t>Jos </a:t>
            </a:r>
            <a:r>
              <a:rPr lang="en-US" sz="2200" dirty="0" err="1"/>
              <a:t>väsymyksestä</a:t>
            </a:r>
            <a:r>
              <a:rPr lang="en-US" sz="2200" dirty="0"/>
              <a:t> on </a:t>
            </a:r>
            <a:r>
              <a:rPr lang="en-US" sz="2200" dirty="0" err="1"/>
              <a:t>tullut</a:t>
            </a:r>
            <a:r>
              <a:rPr lang="en-US" sz="2200" dirty="0"/>
              <a:t> </a:t>
            </a:r>
            <a:r>
              <a:rPr lang="en-US" sz="2200" dirty="0" err="1"/>
              <a:t>normaali</a:t>
            </a:r>
            <a:r>
              <a:rPr lang="en-US" sz="2200" dirty="0"/>
              <a:t> </a:t>
            </a:r>
            <a:r>
              <a:rPr lang="en-US" sz="2200" dirty="0" err="1"/>
              <a:t>olotila</a:t>
            </a:r>
            <a:r>
              <a:rPr lang="en-US" sz="2200" dirty="0"/>
              <a:t>, </a:t>
            </a:r>
            <a:r>
              <a:rPr lang="en-US" sz="2200" dirty="0" err="1"/>
              <a:t>univajeen</a:t>
            </a:r>
            <a:r>
              <a:rPr lang="en-US" sz="2200" dirty="0"/>
              <a:t> </a:t>
            </a:r>
            <a:r>
              <a:rPr lang="en-US" sz="2200" dirty="0" err="1"/>
              <a:t>merkit</a:t>
            </a:r>
            <a:r>
              <a:rPr lang="en-US" sz="2200" dirty="0"/>
              <a:t> </a:t>
            </a:r>
            <a:r>
              <a:rPr lang="en-US" sz="2200" dirty="0" err="1"/>
              <a:t>jäävät</a:t>
            </a:r>
            <a:r>
              <a:rPr lang="en-US" sz="2200" dirty="0"/>
              <a:t> </a:t>
            </a:r>
            <a:r>
              <a:rPr lang="en-US" sz="2200" dirty="0" err="1"/>
              <a:t>usein</a:t>
            </a:r>
            <a:r>
              <a:rPr lang="en-US" sz="2200" dirty="0"/>
              <a:t> </a:t>
            </a:r>
            <a:r>
              <a:rPr lang="en-US" sz="2200" dirty="0" err="1"/>
              <a:t>huomaamatta</a:t>
            </a:r>
            <a:r>
              <a:rPr lang="en-US" sz="2200" dirty="0"/>
              <a:t>.</a:t>
            </a:r>
          </a:p>
          <a:p>
            <a:pPr>
              <a:lnSpc>
                <a:spcPct val="90000"/>
              </a:lnSpc>
            </a:pPr>
            <a:endParaRPr lang="en-US" sz="2200" dirty="0"/>
          </a:p>
          <a:p>
            <a:pPr>
              <a:lnSpc>
                <a:spcPct val="90000"/>
              </a:lnSpc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889127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E2F3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8d79207e22_0_1"/>
          <p:cNvSpPr txBox="1">
            <a:spLocks noGrp="1"/>
          </p:cNvSpPr>
          <p:nvPr>
            <p:ph type="body" idx="1"/>
          </p:nvPr>
        </p:nvSpPr>
        <p:spPr>
          <a:xfrm>
            <a:off x="1838467" y="924733"/>
            <a:ext cx="9569200" cy="12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67" rIns="45700" bIns="22867" anchor="t" anchorCtr="0">
            <a:noAutofit/>
          </a:bodyPr>
          <a:lstStyle/>
          <a:p>
            <a:pPr marL="0" indent="0">
              <a:buNone/>
            </a:pPr>
            <a:r>
              <a:rPr lang="fi-FI" sz="2667"/>
              <a:t>Pohdi, mitä alla oleva kuva kertoo nuorten nukkumisesta. Mitkä tekijät voivat selittää tutkimuksen tulosta?</a:t>
            </a:r>
            <a:endParaRPr/>
          </a:p>
        </p:txBody>
      </p:sp>
      <p:sp>
        <p:nvSpPr>
          <p:cNvPr id="153" name="Google Shape;153;g38d79207e22_0_1"/>
          <p:cNvSpPr txBox="1">
            <a:spLocks noGrp="1"/>
          </p:cNvSpPr>
          <p:nvPr>
            <p:ph type="title"/>
          </p:nvPr>
        </p:nvSpPr>
        <p:spPr>
          <a:xfrm>
            <a:off x="863600" y="295949"/>
            <a:ext cx="10464800" cy="6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/>
          </a:bodyPr>
          <a:lstStyle/>
          <a:p>
            <a:r>
              <a:rPr lang="fi-FI"/>
              <a:t>Keskustelu</a:t>
            </a:r>
            <a:endParaRPr/>
          </a:p>
        </p:txBody>
      </p:sp>
      <p:pic>
        <p:nvPicPr>
          <p:cNvPr id="154" name="Google Shape;154;g38d79207e22_0_1" title="puhekupla-ikoni-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2800" y="295933"/>
            <a:ext cx="1545667" cy="1545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g38d79207e22_0_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04465" y="2063200"/>
            <a:ext cx="6587235" cy="458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euc-powerpoint.officeapps.live.com/pods/GetClipboardImage.ashx?Id=87bb4b66-2d82-4755-a05c-18dec5f08ac0&amp;DC=GEU8&amp;pkey=1d84412c-af14-4e3c-a19b-47acf9b2071b&amp;wdwaccluster=GEU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3871"/>
            <a:ext cx="11345333" cy="6764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714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E7BFFEA-626D-467D-8C8F-1E4F99064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65125"/>
            <a:ext cx="9032240" cy="911225"/>
          </a:xfrm>
        </p:spPr>
        <p:txBody>
          <a:bodyPr>
            <a:normAutofit/>
          </a:bodyPr>
          <a:lstStyle/>
          <a:p>
            <a:r>
              <a:rPr lang="fi-FI" sz="3200" b="1" dirty="0"/>
              <a:t>Uni-valverytmin kaksi säätelyjärjestelmää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4F3B036-F8E7-4CA2-9745-042FCD8F9F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4197" y="2164896"/>
            <a:ext cx="4721860" cy="450532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i-FI" sz="2000" b="1" dirty="0"/>
              <a:t>Vuorokausirytmi (</a:t>
            </a:r>
            <a:r>
              <a:rPr lang="fi-FI" sz="2000" b="1" dirty="0" err="1"/>
              <a:t>sirkadiaaninen</a:t>
            </a:r>
            <a:r>
              <a:rPr lang="fi-FI" sz="2000" b="1" dirty="0"/>
              <a:t>)</a:t>
            </a:r>
          </a:p>
          <a:p>
            <a:pPr>
              <a:buFontTx/>
              <a:buChar char="-"/>
            </a:pPr>
            <a:r>
              <a:rPr lang="fi-FI" sz="2000" dirty="0"/>
              <a:t>Aivoissa oleva </a:t>
            </a:r>
            <a:r>
              <a:rPr lang="fi-FI" sz="2000" b="1" dirty="0"/>
              <a:t>keskuskello</a:t>
            </a:r>
            <a:r>
              <a:rPr lang="fi-FI" sz="2000" dirty="0"/>
              <a:t> luo aikaikkunat, jolloin nukahtaminen ja herääminen on helpointa</a:t>
            </a:r>
          </a:p>
          <a:p>
            <a:pPr>
              <a:buFontTx/>
              <a:buChar char="-"/>
            </a:pPr>
            <a:r>
              <a:rPr lang="fi-FI" sz="2000" b="1" dirty="0" err="1">
                <a:solidFill>
                  <a:schemeClr val="dk1"/>
                </a:solidFill>
              </a:rPr>
              <a:t>Sirkadiaaninen</a:t>
            </a:r>
            <a:r>
              <a:rPr lang="fi-FI" sz="2000" b="1" dirty="0">
                <a:solidFill>
                  <a:schemeClr val="dk1"/>
                </a:solidFill>
              </a:rPr>
              <a:t> rytmi</a:t>
            </a:r>
            <a:r>
              <a:rPr lang="fi-FI" sz="2000" dirty="0">
                <a:solidFill>
                  <a:schemeClr val="dk1"/>
                </a:solidFill>
              </a:rPr>
              <a:t> on aivojen ylläpitämä vuorokausirytmi, jota valo ja pimeys tahdistavat.</a:t>
            </a:r>
            <a:endParaRPr lang="fi-FI" sz="2000" dirty="0"/>
          </a:p>
          <a:p>
            <a:pPr>
              <a:buFontTx/>
              <a:buChar char="-"/>
            </a:pPr>
            <a:r>
              <a:rPr lang="fi-FI" sz="2000" dirty="0"/>
              <a:t>Valon määrä on tärkein keskuskellon tahdistaja</a:t>
            </a:r>
          </a:p>
          <a:p>
            <a:pPr>
              <a:buFontTx/>
              <a:buChar char="-"/>
            </a:pPr>
            <a:r>
              <a:rPr lang="fi-FI" sz="2000" dirty="0"/>
              <a:t>Hämärässä käpylisäke erittää pimeänhormonia eli </a:t>
            </a:r>
            <a:r>
              <a:rPr lang="fi-FI" sz="2000" b="1" dirty="0"/>
              <a:t>melatoniinia</a:t>
            </a:r>
            <a:r>
              <a:rPr lang="fi-FI" sz="2000" dirty="0"/>
              <a:t> </a:t>
            </a:r>
            <a:r>
              <a:rPr lang="fi-FI" sz="2000" dirty="0">
                <a:sym typeface="Wingdings" panose="05000000000000000000" pitchFamily="2" charset="2"/>
              </a:rPr>
              <a:t> kehon lämpötilan lasku -&gt; uneliaisuus</a:t>
            </a:r>
            <a:endParaRPr lang="fi-FI" sz="2000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14A412F-D534-4FB3-9DC3-8254FAABFE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69232" y="1874611"/>
            <a:ext cx="4594137" cy="47053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000" b="1" dirty="0">
                <a:solidFill>
                  <a:schemeClr val="dk1"/>
                </a:solidFill>
              </a:rPr>
              <a:t>Homeostaattinen säätely</a:t>
            </a:r>
            <a:r>
              <a:rPr lang="fi-FI" sz="2000" dirty="0">
                <a:solidFill>
                  <a:schemeClr val="dk1"/>
                </a:solidFill>
              </a:rPr>
              <a:t> vastaa unen oikeasta määrästä ja unen syvyydestä</a:t>
            </a:r>
            <a:endParaRPr lang="fi-FI" sz="2000" dirty="0"/>
          </a:p>
          <a:p>
            <a:pPr marL="0" indent="0">
              <a:buNone/>
            </a:pPr>
            <a:r>
              <a:rPr lang="fi-FI" sz="2000" b="1" dirty="0"/>
              <a:t>- Unipaine (homeostaattinen)</a:t>
            </a:r>
          </a:p>
          <a:p>
            <a:pPr marL="0" indent="0">
              <a:buNone/>
            </a:pPr>
            <a:r>
              <a:rPr lang="fi-FI" sz="2000" dirty="0"/>
              <a:t>= Valveilla karttuva unentarve</a:t>
            </a:r>
          </a:p>
          <a:p>
            <a:pPr>
              <a:buFontTx/>
              <a:buChar char="-"/>
            </a:pPr>
            <a:r>
              <a:rPr lang="fi-FI" sz="2000" dirty="0"/>
              <a:t>Valveilla unipaine kasvaa ja nukkuessa vähenee</a:t>
            </a:r>
          </a:p>
          <a:p>
            <a:pPr>
              <a:buFontTx/>
              <a:buChar char="-"/>
            </a:pPr>
            <a:r>
              <a:rPr lang="fi-FI" sz="2000" dirty="0"/>
              <a:t>Mitä pidempään ihminen on yhtäjaksoisesti hereillä sitä suuremmaksi unipaine kasvaa.</a:t>
            </a:r>
          </a:p>
          <a:p>
            <a:pPr>
              <a:buFontTx/>
              <a:buChar char="-"/>
            </a:pPr>
            <a:r>
              <a:rPr lang="fi-FI" sz="2000" dirty="0"/>
              <a:t>Unipaineen aiheuttaa aivoihin valveilla kerääntyvät kuona-aineet.</a:t>
            </a:r>
          </a:p>
          <a:p>
            <a:pPr>
              <a:buFontTx/>
              <a:buChar char="-"/>
            </a:pPr>
            <a:endParaRPr lang="fi-FI" sz="2400" dirty="0"/>
          </a:p>
          <a:p>
            <a:pPr marL="0" indent="0">
              <a:buNone/>
            </a:pPr>
            <a:endParaRPr lang="fi-FI" sz="2400" dirty="0"/>
          </a:p>
        </p:txBody>
      </p:sp>
      <p:pic>
        <p:nvPicPr>
          <p:cNvPr id="9" name="Kuva 8" descr="Koira ja kissan pentu nukkuva">
            <a:extLst>
              <a:ext uri="{FF2B5EF4-FFF2-40B4-BE49-F238E27FC236}">
                <a16:creationId xmlns:a16="http://schemas.microsoft.com/office/drawing/2014/main" id="{F125EA69-96BF-1F8A-EBC7-912E475D79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770" y="3357562"/>
            <a:ext cx="2543175" cy="2119993"/>
          </a:xfrm>
          <a:prstGeom prst="rect">
            <a:avLst/>
          </a:prstGeom>
        </p:spPr>
      </p:pic>
      <p:pic>
        <p:nvPicPr>
          <p:cNvPr id="11" name="Kuva 10" descr="Herätys kello nukkuva">
            <a:extLst>
              <a:ext uri="{FF2B5EF4-FFF2-40B4-BE49-F238E27FC236}">
                <a16:creationId xmlns:a16="http://schemas.microsoft.com/office/drawing/2014/main" id="{F718D15E-71C0-4044-D17A-B237F59D95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6029" y="371935"/>
            <a:ext cx="1659707" cy="1502676"/>
          </a:xfrm>
          <a:prstGeom prst="rect">
            <a:avLst/>
          </a:prstGeom>
        </p:spPr>
      </p:pic>
      <p:sp>
        <p:nvSpPr>
          <p:cNvPr id="12" name="Aurinko 11">
            <a:extLst>
              <a:ext uri="{FF2B5EF4-FFF2-40B4-BE49-F238E27FC236}">
                <a16:creationId xmlns:a16="http://schemas.microsoft.com/office/drawing/2014/main" id="{551C9A72-BC1F-78DC-7F32-5B62208D1796}"/>
              </a:ext>
            </a:extLst>
          </p:cNvPr>
          <p:cNvSpPr/>
          <p:nvPr/>
        </p:nvSpPr>
        <p:spPr>
          <a:xfrm>
            <a:off x="1841861" y="1199812"/>
            <a:ext cx="1151711" cy="1041623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37637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euc-powerpoint.officeapps.live.com/pods/GetClipboardImage.ashx?Id=2a02b481-307d-47d4-b8af-be56c1bf90f9&amp;DC=GEU8&amp;pkey=a4ab90b3-563d-4350-bd0a-4dd3f78bf0bd&amp;wdwaccluster=GEU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280" y="-95364"/>
            <a:ext cx="9126009" cy="6844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6673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CCA9898-4A8C-4EE0-A049-4457A72E4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65125"/>
            <a:ext cx="11049000" cy="1325563"/>
          </a:xfrm>
        </p:spPr>
        <p:txBody>
          <a:bodyPr>
            <a:normAutofit/>
          </a:bodyPr>
          <a:lstStyle/>
          <a:p>
            <a:r>
              <a:rPr lang="en-US" sz="3200" b="1" dirty="0"/>
              <a:t>Säännöllinen uni-valverytmi </a:t>
            </a:r>
            <a:br>
              <a:rPr lang="en-US" sz="3200" b="1" dirty="0"/>
            </a:br>
            <a:r>
              <a:rPr lang="en-US" sz="3200" b="1" dirty="0"/>
              <a:t>ehkäisee uniongelmia</a:t>
            </a:r>
            <a:endParaRPr lang="fi-FI" sz="3200" dirty="0"/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524EAA18-F300-4598-A95A-54119A5F56C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04800" y="1793877"/>
            <a:ext cx="5689600" cy="4830044"/>
          </a:xfrm>
        </p:spPr>
      </p:pic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7B766B0-E99D-482F-A5D1-C6F51801CC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899920"/>
            <a:ext cx="5689600" cy="42722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dirty="0"/>
              <a:t>Vuorokausirytmin ja unipaineen käyrät kaukana toisistaan</a:t>
            </a:r>
          </a:p>
          <a:p>
            <a:r>
              <a:rPr lang="fi-FI" dirty="0"/>
              <a:t>Nukahtamisen tarve on suuri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Vuorokausirytmin ja unipaineen käyrät lähellä toisiaan </a:t>
            </a:r>
          </a:p>
          <a:p>
            <a:r>
              <a:rPr lang="fi-FI" dirty="0"/>
              <a:t>Ihminen tuntee itsensä virkeäksi</a:t>
            </a:r>
          </a:p>
        </p:txBody>
      </p:sp>
    </p:spTree>
    <p:extLst>
      <p:ext uri="{BB962C8B-B14F-4D97-AF65-F5344CB8AC3E}">
        <p14:creationId xmlns:p14="http://schemas.microsoft.com/office/powerpoint/2010/main" val="17896611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3B7BB51-92B8-4089-8DAB-1202A4D1C6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315111"/>
            <a:ext cx="3021543" cy="1435442"/>
          </a:xfrm>
          <a:custGeom>
            <a:avLst/>
            <a:gdLst/>
            <a:ahLst/>
            <a:cxnLst/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94C5663A-0CE3-4AEE-B47E-FB68D9EB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Sisällön paikkamerkki 5" descr="Kuva, joka sisältää kohteen henkilö, vuode, sisä, vaatetus&#10;&#10;Kuvaus luotu automaattisesti">
            <a:extLst>
              <a:ext uri="{FF2B5EF4-FFF2-40B4-BE49-F238E27FC236}">
                <a16:creationId xmlns:a16="http://schemas.microsoft.com/office/drawing/2014/main" id="{8ACAD4EF-474B-4B76-8BB7-9D60D7C72A5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22"/>
          <a:stretch/>
        </p:blipFill>
        <p:spPr>
          <a:xfrm>
            <a:off x="4716571" y="0"/>
            <a:ext cx="7472381" cy="6857990"/>
          </a:xfrm>
          <a:custGeom>
            <a:avLst/>
            <a:gdLst/>
            <a:ahLst/>
            <a:cxnLst/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945EA8BF-083A-4580-B515-9D34F7229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261937"/>
            <a:ext cx="7488851" cy="93821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i="1" dirty="0"/>
              <a:t>Minkälaista on virkistävä uni?</a:t>
            </a:r>
            <a:endParaRPr lang="en-US" i="1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9AE6ED7-58EF-43EE-94A9-E14D7380F3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9369" y="1540268"/>
            <a:ext cx="5496791" cy="5002621"/>
          </a:xfr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fontAlgn="auto"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24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Unen määrä </a:t>
            </a:r>
          </a:p>
          <a:p>
            <a:pPr marL="228600" marR="0" lvl="0" fontAlgn="auto"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dirty="0"/>
              <a:t>T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yydyttää sen hetkisen unen tarpeen</a:t>
            </a:r>
            <a:endParaRPr lang="en-US" sz="2400" dirty="0"/>
          </a:p>
          <a:p>
            <a:pPr marL="228600" marR="0" lvl="0" fontAlgn="auto"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dirty="0"/>
              <a:t>A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ikuisella keskimäärin noin 8 tuntia yössä</a:t>
            </a:r>
          </a:p>
          <a:p>
            <a:pPr marL="0" marR="0" lvl="0" indent="0" fontAlgn="auto"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900" b="0" i="0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0" marR="0" lvl="0" indent="0" fontAlgn="auto"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24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Unen laatu</a:t>
            </a:r>
            <a:endParaRPr lang="en-US" sz="2400" b="1" dirty="0"/>
          </a:p>
          <a:p>
            <a:pPr marL="228600" marR="0" lvl="0" fontAlgn="auto"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dirty="0"/>
              <a:t>U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nisyklit toistuvat 4–6 kertaa yössä</a:t>
            </a:r>
            <a:endParaRPr lang="en-US" sz="2400" dirty="0"/>
          </a:p>
          <a:p>
            <a:pPr marL="228600" marR="0" lvl="0" fontAlgn="auto"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dirty="0"/>
              <a:t>J</a:t>
            </a:r>
            <a:r>
              <a:rPr kumimoji="0" lang="en-US" sz="24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okaiselle unen vaiheelle jää riittävästi aikaa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F5FC16D8-84A4-40FF-8FE6-CE2E75D05F9B}"/>
              </a:ext>
            </a:extLst>
          </p:cNvPr>
          <p:cNvSpPr txBox="1"/>
          <p:nvPr/>
        </p:nvSpPr>
        <p:spPr>
          <a:xfrm rot="5400000">
            <a:off x="3768853" y="6260326"/>
            <a:ext cx="641984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8">
              <a:spcAft>
                <a:spcPts val="600"/>
              </a:spcAft>
              <a:defRPr/>
            </a:pPr>
            <a:r>
              <a:rPr lang="fi-FI" sz="1200" dirty="0">
                <a:solidFill>
                  <a:srgbClr val="000000"/>
                </a:solidFill>
                <a:latin typeface="Century Gothic"/>
              </a:rPr>
              <a:t>Kuva: Unsplash/Alexandra Gorm</a:t>
            </a:r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0A8E462A-DB82-44BA-A8C7-2649F54DCA90}"/>
              </a:ext>
            </a:extLst>
          </p:cNvPr>
          <p:cNvSpPr txBox="1"/>
          <p:nvPr/>
        </p:nvSpPr>
        <p:spPr>
          <a:xfrm rot="5400000">
            <a:off x="9353435" y="3300635"/>
            <a:ext cx="53034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 dirty="0"/>
              <a:t>Kuva: Unsplash.com/Alexandra Gorm</a:t>
            </a: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1384181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https://euc-powerpoint.officeapps.live.com/pods/GetClipboardImage.ashx?Id=a2e7b6bf-e61c-440b-9acf-95c1d5abeb22&amp;DC=GEU8&amp;pkey=258682ae-1644-4dee-8164-f20fa87e932d&amp;wdwaccluster=GEU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91103"/>
            <a:ext cx="11684000" cy="6766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79604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864492A-526D-4320-8520-16B35859B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198360" cy="949324"/>
          </a:xfrm>
        </p:spPr>
        <p:txBody>
          <a:bodyPr>
            <a:normAutofit/>
          </a:bodyPr>
          <a:lstStyle/>
          <a:p>
            <a:r>
              <a:rPr lang="fi-FI" sz="3200" b="1" dirty="0"/>
              <a:t>Unisyklit toistuvat yön aikana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54B0E71-2861-485F-9000-5072589ABA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2400"/>
            <a:ext cx="10515600" cy="4749799"/>
          </a:xfrm>
        </p:spPr>
        <p:txBody>
          <a:bodyPr>
            <a:normAutofit/>
          </a:bodyPr>
          <a:lstStyle/>
          <a:p>
            <a:r>
              <a:rPr lang="fi-FI" dirty="0"/>
              <a:t>Yksi unisykli kestää noin 90 min</a:t>
            </a:r>
          </a:p>
          <a:p>
            <a:r>
              <a:rPr lang="fi-FI" dirty="0"/>
              <a:t>Unisykli jakautuu neljään vaiheeseen</a:t>
            </a:r>
          </a:p>
          <a:p>
            <a:pPr lvl="1"/>
            <a:r>
              <a:rPr lang="fi-FI" b="1" dirty="0"/>
              <a:t>Kevyt uni</a:t>
            </a:r>
            <a:r>
              <a:rPr lang="fi-FI" dirty="0"/>
              <a:t> </a:t>
            </a:r>
            <a:r>
              <a:rPr lang="fi-FI" b="1" dirty="0"/>
              <a:t>N1</a:t>
            </a:r>
            <a:r>
              <a:rPr lang="fi-FI" dirty="0"/>
              <a:t> eli torke ja </a:t>
            </a:r>
            <a:r>
              <a:rPr lang="fi-FI" b="1" dirty="0"/>
              <a:t>N2</a:t>
            </a:r>
            <a:r>
              <a:rPr lang="fi-FI" dirty="0"/>
              <a:t> varsinainen kevyt uni</a:t>
            </a:r>
          </a:p>
          <a:p>
            <a:pPr lvl="2"/>
            <a:r>
              <a:rPr lang="fi-FI" sz="2400" dirty="0"/>
              <a:t>Kehon toimintakyvyn palautuminen alkaa</a:t>
            </a:r>
          </a:p>
          <a:p>
            <a:pPr lvl="1"/>
            <a:r>
              <a:rPr lang="fi-FI" b="1" dirty="0"/>
              <a:t>Syvä uni N3</a:t>
            </a:r>
          </a:p>
          <a:p>
            <a:pPr lvl="2"/>
            <a:r>
              <a:rPr lang="fi-FI" sz="2400" dirty="0"/>
              <a:t>Keho rentoutuu</a:t>
            </a:r>
          </a:p>
          <a:p>
            <a:pPr lvl="1"/>
            <a:r>
              <a:rPr lang="fi-FI" b="1" dirty="0"/>
              <a:t>REM-uni </a:t>
            </a:r>
          </a:p>
          <a:p>
            <a:pPr lvl="2"/>
            <a:r>
              <a:rPr lang="fi-FI" sz="2400" dirty="0"/>
              <a:t>Unien näkeminen</a:t>
            </a:r>
          </a:p>
          <a:p>
            <a:pPr lvl="2"/>
            <a:r>
              <a:rPr lang="fi-FI" sz="2400" dirty="0"/>
              <a:t>Keho on täysin rento, jopa veltto, mutta aivot toimivat vilkkaasti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B662B03E-C764-44DF-A3F5-1751C10E15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5021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9b1189abd8_0_8"/>
          <p:cNvSpPr txBox="1">
            <a:spLocks noGrp="1"/>
          </p:cNvSpPr>
          <p:nvPr>
            <p:ph type="title"/>
          </p:nvPr>
        </p:nvSpPr>
        <p:spPr>
          <a:xfrm>
            <a:off x="863600" y="754383"/>
            <a:ext cx="10464800" cy="6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/>
          </a:bodyPr>
          <a:lstStyle/>
          <a:p>
            <a:pPr>
              <a:buClr>
                <a:schemeClr val="dk1"/>
              </a:buClr>
            </a:pPr>
            <a:r>
              <a:rPr lang="fi-FI">
                <a:solidFill>
                  <a:srgbClr val="333333"/>
                </a:solidFill>
              </a:rPr>
              <a:t>Unen eri vaiheiden vaikutus terveydelle</a:t>
            </a:r>
            <a:endParaRPr/>
          </a:p>
        </p:txBody>
      </p:sp>
      <p:pic>
        <p:nvPicPr>
          <p:cNvPr id="170" name="Google Shape;170;g39b1189abd8_0_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7334" y="2198967"/>
            <a:ext cx="9656799" cy="34460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E5A3C11-0A82-4C57-A43B-328ED599A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14868"/>
            <a:ext cx="8823960" cy="1025525"/>
          </a:xfrm>
        </p:spPr>
        <p:txBody>
          <a:bodyPr>
            <a:normAutofit/>
          </a:bodyPr>
          <a:lstStyle/>
          <a:p>
            <a:r>
              <a:rPr lang="fi-FI" sz="3600" b="1" dirty="0"/>
              <a:t>Aivot ja keho tarvitsevat unta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36F84E6-6736-46D5-BD89-F79010BDEB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7188" y="1679575"/>
            <a:ext cx="10596613" cy="5006975"/>
          </a:xfrm>
        </p:spPr>
        <p:txBody>
          <a:bodyPr>
            <a:normAutofit fontScale="77500" lnSpcReduction="20000"/>
          </a:bodyPr>
          <a:lstStyle/>
          <a:p>
            <a:pPr lvl="1"/>
            <a:r>
              <a:rPr lang="fi-FI" sz="2800" b="1" dirty="0">
                <a:solidFill>
                  <a:srgbClr val="002060"/>
                </a:solidFill>
              </a:rPr>
              <a:t>Aivot</a:t>
            </a:r>
          </a:p>
          <a:p>
            <a:pPr lvl="2"/>
            <a:r>
              <a:rPr lang="fi-FI" sz="2800" dirty="0">
                <a:solidFill>
                  <a:srgbClr val="002060"/>
                </a:solidFill>
              </a:rPr>
              <a:t>Energiavarastot täydentyvät</a:t>
            </a:r>
          </a:p>
          <a:p>
            <a:pPr lvl="2"/>
            <a:r>
              <a:rPr lang="fi-FI" sz="2800" dirty="0">
                <a:solidFill>
                  <a:srgbClr val="002060"/>
                </a:solidFill>
              </a:rPr>
              <a:t>”Aivopesu” - haitallisten kuona-aineiden poistoa </a:t>
            </a:r>
          </a:p>
          <a:p>
            <a:pPr lvl="2"/>
            <a:r>
              <a:rPr lang="fi-FI" sz="2800" dirty="0">
                <a:solidFill>
                  <a:srgbClr val="002060"/>
                </a:solidFill>
              </a:rPr>
              <a:t>Aivoja huolletaan ja opittuja tietoja käsitellään</a:t>
            </a:r>
          </a:p>
          <a:p>
            <a:pPr lvl="2"/>
            <a:r>
              <a:rPr lang="fi-FI" sz="2800" dirty="0">
                <a:solidFill>
                  <a:srgbClr val="002060"/>
                </a:solidFill>
              </a:rPr>
              <a:t>Tarpeellisia hermoyhteyksiä vahvistetaan, vähänkäytettyjä poistetaan käytöstä</a:t>
            </a:r>
          </a:p>
          <a:p>
            <a:pPr lvl="2">
              <a:lnSpc>
                <a:spcPct val="90000"/>
              </a:lnSpc>
            </a:pPr>
            <a:r>
              <a:rPr lang="en-US" sz="2800" dirty="0" err="1">
                <a:solidFill>
                  <a:srgbClr val="002060"/>
                </a:solidFill>
              </a:rPr>
              <a:t>Tarpeetonta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tietoa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poistetaan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väliaikaisesta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muistista</a:t>
            </a:r>
            <a:endParaRPr lang="en-US" sz="2800" dirty="0">
              <a:solidFill>
                <a:srgbClr val="002060"/>
              </a:solidFill>
            </a:endParaRPr>
          </a:p>
          <a:p>
            <a:pPr lvl="2">
              <a:lnSpc>
                <a:spcPct val="90000"/>
              </a:lnSpc>
            </a:pPr>
            <a:r>
              <a:rPr lang="en-US" sz="2800" dirty="0" err="1">
                <a:solidFill>
                  <a:srgbClr val="002060"/>
                </a:solidFill>
              </a:rPr>
              <a:t>Tärkeä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tieto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siirretään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säilömuistiin</a:t>
            </a:r>
            <a:endParaRPr lang="en-US" sz="2800" b="1" dirty="0">
              <a:solidFill>
                <a:srgbClr val="002060"/>
              </a:solidFill>
            </a:endParaRPr>
          </a:p>
          <a:p>
            <a:pPr marL="914400" lvl="2" indent="0">
              <a:buNone/>
            </a:pPr>
            <a:endParaRPr lang="fi-FI" sz="2800" dirty="0">
              <a:solidFill>
                <a:srgbClr val="002060"/>
              </a:solidFill>
            </a:endParaRPr>
          </a:p>
          <a:p>
            <a:pPr lvl="1"/>
            <a:r>
              <a:rPr lang="fi-FI" sz="2800" b="1" dirty="0">
                <a:solidFill>
                  <a:srgbClr val="002060"/>
                </a:solidFill>
              </a:rPr>
              <a:t>Keho</a:t>
            </a:r>
          </a:p>
          <a:p>
            <a:pPr lvl="2"/>
            <a:r>
              <a:rPr lang="fi-FI" sz="2800" dirty="0">
                <a:solidFill>
                  <a:srgbClr val="002060"/>
                </a:solidFill>
              </a:rPr>
              <a:t>Palautuminen</a:t>
            </a:r>
          </a:p>
          <a:p>
            <a:pPr lvl="2"/>
            <a:r>
              <a:rPr lang="fi-FI" sz="2800" dirty="0">
                <a:solidFill>
                  <a:srgbClr val="002060"/>
                </a:solidFill>
              </a:rPr>
              <a:t>Kudokset rakentuvat ja uudistuvat</a:t>
            </a:r>
          </a:p>
          <a:p>
            <a:pPr lvl="2"/>
            <a:r>
              <a:rPr lang="fi-FI" sz="2800" dirty="0">
                <a:solidFill>
                  <a:srgbClr val="002060"/>
                </a:solidFill>
              </a:rPr>
              <a:t>Vammojen paraneminen, kivun lievittyminen</a:t>
            </a:r>
          </a:p>
          <a:p>
            <a:pPr lvl="2"/>
            <a:r>
              <a:rPr lang="fi-FI" sz="2800" dirty="0">
                <a:solidFill>
                  <a:srgbClr val="002060"/>
                </a:solidFill>
              </a:rPr>
              <a:t>Kasvuhormoni eli </a:t>
            </a:r>
            <a:r>
              <a:rPr lang="fi-FI" sz="2800" dirty="0" err="1">
                <a:solidFill>
                  <a:srgbClr val="002060"/>
                </a:solidFill>
              </a:rPr>
              <a:t>somatotropiini</a:t>
            </a:r>
            <a:r>
              <a:rPr lang="fi-FI" sz="2800" dirty="0">
                <a:solidFill>
                  <a:srgbClr val="002060"/>
                </a:solidFill>
              </a:rPr>
              <a:t> -&gt;pituuskasvu, lihastenkasvu</a:t>
            </a:r>
          </a:p>
          <a:p>
            <a:pPr lvl="2"/>
            <a:r>
              <a:rPr lang="fi-FI" sz="2800" dirty="0">
                <a:solidFill>
                  <a:srgbClr val="002060"/>
                </a:solidFill>
              </a:rPr>
              <a:t>Puolustusjärjestelmä vahvistuu</a:t>
            </a:r>
          </a:p>
          <a:p>
            <a:pPr lvl="1"/>
            <a:endParaRPr lang="fi-FI" sz="2800" b="1" dirty="0"/>
          </a:p>
          <a:p>
            <a:pPr lvl="1"/>
            <a:endParaRPr lang="fi-FI" sz="2000" b="1" dirty="0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6549254D-9A27-6E13-7AA9-149C27486C3A}"/>
              </a:ext>
            </a:extLst>
          </p:cNvPr>
          <p:cNvSpPr txBox="1"/>
          <p:nvPr/>
        </p:nvSpPr>
        <p:spPr>
          <a:xfrm>
            <a:off x="838199" y="953404"/>
            <a:ext cx="69879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200" b="1" dirty="0">
                <a:solidFill>
                  <a:srgbClr val="002060"/>
                </a:solidFill>
              </a:rPr>
              <a:t>Syvässä unessa:</a:t>
            </a:r>
          </a:p>
        </p:txBody>
      </p:sp>
      <p:sp>
        <p:nvSpPr>
          <p:cNvPr id="8" name="Ajatuskupla: Pilvi 7">
            <a:extLst>
              <a:ext uri="{FF2B5EF4-FFF2-40B4-BE49-F238E27FC236}">
                <a16:creationId xmlns:a16="http://schemas.microsoft.com/office/drawing/2014/main" id="{2FF05C51-0A3A-A295-5E43-16C61CAB302E}"/>
              </a:ext>
            </a:extLst>
          </p:cNvPr>
          <p:cNvSpPr/>
          <p:nvPr/>
        </p:nvSpPr>
        <p:spPr>
          <a:xfrm>
            <a:off x="7315199" y="237548"/>
            <a:ext cx="4669971" cy="2203477"/>
          </a:xfrm>
          <a:prstGeom prst="cloudCallout">
            <a:avLst>
              <a:gd name="adj1" fmla="val -89672"/>
              <a:gd name="adj2" fmla="val -241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i-FI" b="1" dirty="0">
                <a:solidFill>
                  <a:schemeClr val="tx1"/>
                </a:solidFill>
              </a:rPr>
              <a:t>Keho täydellisen rento</a:t>
            </a:r>
          </a:p>
          <a:p>
            <a:r>
              <a:rPr lang="fi-FI" b="1" dirty="0">
                <a:solidFill>
                  <a:schemeClr val="tx1"/>
                </a:solidFill>
              </a:rPr>
              <a:t>Elintoiminnot hidastuvat</a:t>
            </a:r>
          </a:p>
          <a:p>
            <a:r>
              <a:rPr lang="fi-FI" b="1" dirty="0">
                <a:solidFill>
                  <a:schemeClr val="tx1"/>
                </a:solidFill>
              </a:rPr>
              <a:t>Herääminen vaikeaa</a:t>
            </a:r>
          </a:p>
        </p:txBody>
      </p:sp>
    </p:spTree>
    <p:extLst>
      <p:ext uri="{BB962C8B-B14F-4D97-AF65-F5344CB8AC3E}">
        <p14:creationId xmlns:p14="http://schemas.microsoft.com/office/powerpoint/2010/main" val="19358233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3B7BB51-92B8-4089-8DAB-1202A4D1C6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315111"/>
            <a:ext cx="3021543" cy="1435442"/>
          </a:xfrm>
          <a:custGeom>
            <a:avLst/>
            <a:gdLst/>
            <a:ahLst/>
            <a:cxnLst/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34119CE3-9043-4FB1-8074-DB3764B83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8" y="365126"/>
            <a:ext cx="8603675" cy="114502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/>
              <a:t>Uni on oppimisen edellytys</a:t>
            </a:r>
          </a:p>
        </p:txBody>
      </p:sp>
      <p:pic>
        <p:nvPicPr>
          <p:cNvPr id="10" name="Sisällön paikkamerkki 9">
            <a:extLst>
              <a:ext uri="{FF2B5EF4-FFF2-40B4-BE49-F238E27FC236}">
                <a16:creationId xmlns:a16="http://schemas.microsoft.com/office/drawing/2014/main" id="{27FCFF59-6255-4C6E-BDF2-02A6DECC416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2" r="33749"/>
          <a:stretch/>
        </p:blipFill>
        <p:spPr>
          <a:xfrm>
            <a:off x="6612556" y="103671"/>
            <a:ext cx="5579444" cy="6426093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8500C792-52AF-49A3-8F54-C3123D56E4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4799" y="1510146"/>
            <a:ext cx="7239002" cy="4936406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C00000"/>
                </a:solidFill>
              </a:rPr>
              <a:t>REM-</a:t>
            </a:r>
            <a:r>
              <a:rPr lang="en-US" sz="3600" b="1" dirty="0" err="1">
                <a:solidFill>
                  <a:srgbClr val="C00000"/>
                </a:solidFill>
              </a:rPr>
              <a:t>unessa</a:t>
            </a:r>
            <a:r>
              <a:rPr lang="en-US" sz="3600" b="1" dirty="0">
                <a:solidFill>
                  <a:srgbClr val="C00000"/>
                </a:solidFill>
              </a:rPr>
              <a:t>:</a:t>
            </a:r>
            <a:endParaRPr lang="en-US" sz="1600" b="1" dirty="0">
              <a:solidFill>
                <a:srgbClr val="C0000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800" b="1" dirty="0">
              <a:solidFill>
                <a:srgbClr val="C00000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C00000"/>
                </a:solidFill>
              </a:rPr>
              <a:t>Uusia muistijälkiä yhdistetään aikaisempiin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C00000"/>
                </a:solidFill>
              </a:rPr>
              <a:t>Uudet motoriset taidot </a:t>
            </a:r>
            <a:r>
              <a:rPr lang="en-US" sz="2400" dirty="0" err="1">
                <a:solidFill>
                  <a:srgbClr val="C00000"/>
                </a:solidFill>
              </a:rPr>
              <a:t>painuvat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liikemuistiin</a:t>
            </a:r>
            <a:endParaRPr lang="en-US" sz="2400" dirty="0">
              <a:solidFill>
                <a:srgbClr val="C00000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400" dirty="0" err="1">
                <a:solidFill>
                  <a:srgbClr val="C00000"/>
                </a:solidFill>
              </a:rPr>
              <a:t>Tunne-elämän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prosessointi</a:t>
            </a:r>
            <a:endParaRPr lang="en-US" sz="2400" dirty="0">
              <a:solidFill>
                <a:srgbClr val="C0000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C00000"/>
                </a:solidFill>
              </a:rPr>
              <a:t>Hyvin nukuttu yö tehostaa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C00000"/>
                </a:solidFill>
              </a:rPr>
              <a:t>Tarkkaavaisuutta, keskittymiskykyä, ongelmanratkaisukykyä, loogista ajattelua, </a:t>
            </a:r>
            <a:r>
              <a:rPr lang="en-US" sz="2400" dirty="0" err="1">
                <a:solidFill>
                  <a:srgbClr val="C00000"/>
                </a:solidFill>
              </a:rPr>
              <a:t>luovuutta</a:t>
            </a:r>
            <a:endParaRPr lang="en-US" sz="2400" dirty="0">
              <a:solidFill>
                <a:srgbClr val="C0000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fi-FI" sz="2400" dirty="0">
                <a:solidFill>
                  <a:srgbClr val="C00000"/>
                </a:solidFill>
              </a:rPr>
              <a:t>-&gt; Tärkeää oppimiselle, luovuudelle ja mielenterveydelle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 marL="457200" lvl="1" indent="0">
              <a:lnSpc>
                <a:spcPct val="90000"/>
              </a:lnSpc>
              <a:buNone/>
            </a:pPr>
            <a:endParaRPr lang="en-US" sz="1400" dirty="0"/>
          </a:p>
          <a:p>
            <a:pPr marL="457200" lvl="1" indent="0">
              <a:lnSpc>
                <a:spcPct val="90000"/>
              </a:lnSpc>
              <a:buNone/>
            </a:pPr>
            <a:endParaRPr lang="en-US" sz="1400" dirty="0"/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98992192-C827-4450-A492-B093D7207D99}"/>
              </a:ext>
            </a:extLst>
          </p:cNvPr>
          <p:cNvSpPr txBox="1"/>
          <p:nvPr/>
        </p:nvSpPr>
        <p:spPr>
          <a:xfrm>
            <a:off x="4085083" y="6446552"/>
            <a:ext cx="61772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/>
            <a:r>
              <a:rPr lang="en-US" sz="1400" dirty="0"/>
              <a:t>Kuva: Unsplash.com/ Glenn Carstens-Peters</a:t>
            </a:r>
          </a:p>
        </p:txBody>
      </p:sp>
      <p:sp>
        <p:nvSpPr>
          <p:cNvPr id="5" name="Ajatuskupla: Pilvi 4">
            <a:extLst>
              <a:ext uri="{FF2B5EF4-FFF2-40B4-BE49-F238E27FC236}">
                <a16:creationId xmlns:a16="http://schemas.microsoft.com/office/drawing/2014/main" id="{E0708982-C3EE-B99A-370D-E75DEC3B209B}"/>
              </a:ext>
            </a:extLst>
          </p:cNvPr>
          <p:cNvSpPr/>
          <p:nvPr/>
        </p:nvSpPr>
        <p:spPr>
          <a:xfrm>
            <a:off x="6633045" y="315111"/>
            <a:ext cx="5579443" cy="2227966"/>
          </a:xfrm>
          <a:prstGeom prst="cloudCallout">
            <a:avLst>
              <a:gd name="adj1" fmla="val -97379"/>
              <a:gd name="adj2" fmla="val 12588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fi-FI" b="1" dirty="0">
                <a:solidFill>
                  <a:schemeClr val="tx1"/>
                </a:solidFill>
              </a:rPr>
              <a:t>EEG-käyrä muistuttaa valvetilaa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fi-FI" b="1" dirty="0">
                <a:solidFill>
                  <a:schemeClr val="tx1"/>
                </a:solidFill>
              </a:rPr>
              <a:t>Unet nähdään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fi-FI" b="1" dirty="0">
                <a:solidFill>
                  <a:schemeClr val="tx1"/>
                </a:solidFill>
              </a:rPr>
              <a:t>Silmät liikkuvat luomien alla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fi-FI" b="1" dirty="0">
                <a:solidFill>
                  <a:schemeClr val="tx1"/>
                </a:solidFill>
              </a:rPr>
              <a:t>Aivojen verenkierto vilkastuu</a:t>
            </a:r>
          </a:p>
        </p:txBody>
      </p:sp>
    </p:spTree>
    <p:extLst>
      <p:ext uri="{BB962C8B-B14F-4D97-AF65-F5344CB8AC3E}">
        <p14:creationId xmlns:p14="http://schemas.microsoft.com/office/powerpoint/2010/main" val="12939851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euc-powerpoint.officeapps.live.com/pods/GetClipboardImage.ashx?Id=ff4f3edf-21c7-4904-a23c-88029af65039&amp;DC=GEU8&amp;pkey=44e526b5-708d-47ed-b668-0222a3b0a5a8&amp;wdwaccluster=GEU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0" y="342106"/>
            <a:ext cx="10278533" cy="6515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15940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9b1189abd8_0_28"/>
          <p:cNvSpPr txBox="1"/>
          <p:nvPr/>
        </p:nvSpPr>
        <p:spPr>
          <a:xfrm>
            <a:off x="454951" y="1383313"/>
            <a:ext cx="11392400" cy="450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37061" indent="-118530" defTabSz="1219170">
              <a:lnSpc>
                <a:spcPct val="115000"/>
              </a:lnSpc>
              <a:spcBef>
                <a:spcPts val="400"/>
              </a:spcBef>
              <a:buClr>
                <a:srgbClr val="333333"/>
              </a:buClr>
              <a:buSzPts val="1300"/>
            </a:pPr>
            <a:endParaRPr sz="1733" kern="0">
              <a:solidFill>
                <a:srgbClr val="333333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0" name="Google Shape;190;g39b1189abd8_0_28"/>
          <p:cNvSpPr txBox="1">
            <a:spLocks noGrp="1"/>
          </p:cNvSpPr>
          <p:nvPr>
            <p:ph type="body" idx="1"/>
          </p:nvPr>
        </p:nvSpPr>
        <p:spPr>
          <a:xfrm>
            <a:off x="6616400" y="570100"/>
            <a:ext cx="5590800" cy="11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67" rIns="45700" bIns="22867" anchor="t" anchorCtr="0">
            <a:noAutofit/>
          </a:bodyPr>
          <a:lstStyle/>
          <a:p>
            <a:pPr marL="0" indent="0"/>
            <a:r>
              <a:rPr lang="fi-FI"/>
              <a:t>Uniongelmat ovat hyvin tavallisia</a:t>
            </a:r>
            <a:endParaRPr/>
          </a:p>
          <a:p>
            <a:pPr marL="0" indent="0"/>
            <a:endParaRPr/>
          </a:p>
        </p:txBody>
      </p:sp>
      <p:sp>
        <p:nvSpPr>
          <p:cNvPr id="191" name="Google Shape;191;g39b1189abd8_0_28"/>
          <p:cNvSpPr txBox="1">
            <a:spLocks noGrp="1"/>
          </p:cNvSpPr>
          <p:nvPr>
            <p:ph type="body" idx="2"/>
          </p:nvPr>
        </p:nvSpPr>
        <p:spPr>
          <a:xfrm>
            <a:off x="6361567" y="1838600"/>
            <a:ext cx="5590800" cy="42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67" rIns="45700" bIns="22867" anchor="t" anchorCtr="0">
            <a:noAutofit/>
          </a:bodyPr>
          <a:lstStyle/>
          <a:p>
            <a:pPr marL="533387" indent="-309871">
              <a:buFont typeface="Arial"/>
              <a:buChar char="●"/>
            </a:pPr>
            <a:r>
              <a:rPr lang="fi-FI" b="1"/>
              <a:t>Univaje</a:t>
            </a:r>
            <a:r>
              <a:rPr lang="fi-FI"/>
              <a:t>, </a:t>
            </a:r>
            <a:r>
              <a:rPr lang="fi-FI" b="1"/>
              <a:t>unettomuus </a:t>
            </a:r>
            <a:r>
              <a:rPr lang="fi-FI"/>
              <a:t>ja </a:t>
            </a:r>
            <a:r>
              <a:rPr lang="fi-FI" b="1"/>
              <a:t>myöhäinen vuorokausi- rytmi </a:t>
            </a:r>
            <a:r>
              <a:rPr lang="fi-FI"/>
              <a:t>ovat yleisimpiä uniongelmia.</a:t>
            </a:r>
            <a:endParaRPr/>
          </a:p>
          <a:p>
            <a:pPr marL="533387" indent="-309871">
              <a:buFont typeface="Arial"/>
              <a:buChar char="●"/>
            </a:pPr>
            <a:r>
              <a:rPr lang="fi-FI" b="1"/>
              <a:t>Unihäiriöillä </a:t>
            </a:r>
            <a:r>
              <a:rPr lang="fi-FI"/>
              <a:t>tarkoitetaan uniongelmia, jotka täyttävät diagnostiset kriteerit.</a:t>
            </a:r>
            <a:endParaRPr/>
          </a:p>
          <a:p>
            <a:pPr lvl="1" indent="-474121">
              <a:lnSpc>
                <a:spcPct val="100000"/>
              </a:lnSpc>
              <a:buSzPts val="2000"/>
              <a:buChar char="○"/>
            </a:pPr>
            <a:r>
              <a:rPr lang="fi-FI" sz="2667"/>
              <a:t>esim. unettomuushäiriö, uniapnea, narkolepsia, parasomniat</a:t>
            </a:r>
            <a:endParaRPr sz="2667"/>
          </a:p>
        </p:txBody>
      </p:sp>
      <p:pic>
        <p:nvPicPr>
          <p:cNvPr id="192" name="Google Shape;192;g39b1189abd8_0_28" title="sänky.jpeg"/>
          <p:cNvPicPr preferRelativeResize="0">
            <a:picLocks noGrp="1"/>
          </p:cNvPicPr>
          <p:nvPr>
            <p:ph type="pic" idx="3"/>
          </p:nvPr>
        </p:nvPicPr>
        <p:blipFill rotWithShape="1">
          <a:blip r:embed="rId3">
            <a:alphaModFix/>
          </a:blip>
          <a:srcRect l="21053" r="21059"/>
          <a:stretch/>
        </p:blipFill>
        <p:spPr>
          <a:xfrm>
            <a:off x="0" y="0"/>
            <a:ext cx="599686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g39b1189abd8_0_28"/>
          <p:cNvSpPr txBox="1">
            <a:spLocks noGrp="1"/>
          </p:cNvSpPr>
          <p:nvPr>
            <p:ph type="body" idx="4"/>
          </p:nvPr>
        </p:nvSpPr>
        <p:spPr>
          <a:xfrm>
            <a:off x="0" y="6421600"/>
            <a:ext cx="5996800" cy="4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67" rIns="45700" bIns="22867" anchor="t" anchorCtr="0">
            <a:noAutofit/>
          </a:bodyPr>
          <a:lstStyle/>
          <a:p>
            <a:pPr marL="0" indent="0"/>
            <a:r>
              <a:rPr lang="fi-FI">
                <a:solidFill>
                  <a:schemeClr val="dk1"/>
                </a:solidFill>
              </a:rPr>
              <a:t>Lähde: Pexels, CC0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13B7BB51-92B8-4089-8DAB-1202A4D1C6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315111"/>
            <a:ext cx="3021543" cy="1435442"/>
          </a:xfrm>
          <a:custGeom>
            <a:avLst/>
            <a:gdLst/>
            <a:ahLst/>
            <a:cxnLst/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94C5663A-0CE3-4AEE-B47E-FB68D9EB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A86269E-77D6-432A-A31B-32CA5D823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1" y="365126"/>
            <a:ext cx="6057900" cy="12827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/>
              <a:t>Univaje vaarantaa terveyden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BD4C609-E2EF-49D0-983E-F165E65C0E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1810093"/>
            <a:ext cx="5740528" cy="484628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600" dirty="0"/>
              <a:t>Tapaturma- ja onnettomuusriski kasvaa</a:t>
            </a:r>
          </a:p>
          <a:p>
            <a:r>
              <a:rPr lang="en-US" sz="2600" dirty="0"/>
              <a:t>Immuunivaste heikkenee</a:t>
            </a:r>
          </a:p>
          <a:p>
            <a:pPr marL="0" indent="0">
              <a:buNone/>
            </a:pPr>
            <a:endParaRPr lang="en-US" sz="800" dirty="0"/>
          </a:p>
          <a:p>
            <a:r>
              <a:rPr lang="en-US" sz="2400" dirty="0"/>
              <a:t>Muutoksia aineenvaihdunnassa</a:t>
            </a:r>
          </a:p>
          <a:p>
            <a:pPr lvl="1"/>
            <a:r>
              <a:rPr lang="en-US" dirty="0"/>
              <a:t>Lisää matala-asteisen tulehduksen riskiä</a:t>
            </a:r>
          </a:p>
          <a:p>
            <a:pPr lvl="1"/>
            <a:r>
              <a:rPr lang="en-US" dirty="0"/>
              <a:t>Riski sairastua tyypin 2 diabetekseen, sydän- ja verisuonitauteihin sekä syöpään kasvaa</a:t>
            </a:r>
          </a:p>
          <a:p>
            <a:pPr marL="228600" lvl="1" indent="0">
              <a:buNone/>
            </a:pPr>
            <a:endParaRPr lang="en-US" sz="2000" dirty="0"/>
          </a:p>
          <a:p>
            <a:pPr marL="0"/>
            <a:endParaRPr lang="en-US" sz="1600" dirty="0"/>
          </a:p>
          <a:p>
            <a:pPr marL="0"/>
            <a:endParaRPr lang="en-US" sz="1600" dirty="0"/>
          </a:p>
        </p:txBody>
      </p:sp>
      <p:pic>
        <p:nvPicPr>
          <p:cNvPr id="19" name="Sisällön paikkamerkki 18" descr="Kuva, joka sisältää kohteen henkilö, mies, ulko, puhelin&#10;&#10;Kuvaus luotu automaattisesti">
            <a:extLst>
              <a:ext uri="{FF2B5EF4-FFF2-40B4-BE49-F238E27FC236}">
                <a16:creationId xmlns:a16="http://schemas.microsoft.com/office/drawing/2014/main" id="{4F1CE841-BC61-4F01-A35E-D29CC66A61A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94" r="-2" b="23243"/>
          <a:stretch/>
        </p:blipFill>
        <p:spPr>
          <a:xfrm>
            <a:off x="5425674" y="237870"/>
            <a:ext cx="6763278" cy="6319293"/>
          </a:xfrm>
          <a:custGeom>
            <a:avLst/>
            <a:gdLst/>
            <a:ahLst/>
            <a:cxnLst/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</p:spPr>
      </p:pic>
      <p:sp>
        <p:nvSpPr>
          <p:cNvPr id="35" name="Tekstiruutu 34">
            <a:extLst>
              <a:ext uri="{FF2B5EF4-FFF2-40B4-BE49-F238E27FC236}">
                <a16:creationId xmlns:a16="http://schemas.microsoft.com/office/drawing/2014/main" id="{9085C41E-691D-44A5-AA1D-36C89B2045B4}"/>
              </a:ext>
            </a:extLst>
          </p:cNvPr>
          <p:cNvSpPr txBox="1"/>
          <p:nvPr/>
        </p:nvSpPr>
        <p:spPr>
          <a:xfrm>
            <a:off x="6815138" y="6503130"/>
            <a:ext cx="61436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/>
            <a:r>
              <a:rPr lang="en-US" sz="1400" dirty="0"/>
              <a:t>Kuva: Unsplash.com/NathanDumlao</a:t>
            </a:r>
          </a:p>
        </p:txBody>
      </p:sp>
    </p:spTree>
    <p:extLst>
      <p:ext uri="{BB962C8B-B14F-4D97-AF65-F5344CB8AC3E}">
        <p14:creationId xmlns:p14="http://schemas.microsoft.com/office/powerpoint/2010/main" val="11442692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39609E-A024-4675-A590-AA0FDD9DD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889240" cy="1325563"/>
          </a:xfrm>
        </p:spPr>
        <p:txBody>
          <a:bodyPr/>
          <a:lstStyle/>
          <a:p>
            <a:r>
              <a:rPr lang="fi-FI" b="1" dirty="0"/>
              <a:t>Univaje lisää ylipainonriskiä</a:t>
            </a:r>
          </a:p>
        </p:txBody>
      </p:sp>
      <p:pic>
        <p:nvPicPr>
          <p:cNvPr id="9" name="Sisällön paikkamerkki 8">
            <a:extLst>
              <a:ext uri="{FF2B5EF4-FFF2-40B4-BE49-F238E27FC236}">
                <a16:creationId xmlns:a16="http://schemas.microsoft.com/office/drawing/2014/main" id="{32617569-8142-4991-AC84-B6AEBD60D4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120" y="1690688"/>
            <a:ext cx="12120880" cy="4905374"/>
          </a:xfrm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DEF0BC72-BEB5-B3F8-635E-97CC0993CB10}"/>
              </a:ext>
            </a:extLst>
          </p:cNvPr>
          <p:cNvSpPr txBox="1"/>
          <p:nvPr/>
        </p:nvSpPr>
        <p:spPr>
          <a:xfrm>
            <a:off x="4899088" y="2507813"/>
            <a:ext cx="933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 err="1"/>
              <a:t>Greliini</a:t>
            </a:r>
            <a:endParaRPr lang="fi-FI" dirty="0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E752852D-95F9-BA81-557B-4A2CF8DDDE4F}"/>
              </a:ext>
            </a:extLst>
          </p:cNvPr>
          <p:cNvSpPr txBox="1"/>
          <p:nvPr/>
        </p:nvSpPr>
        <p:spPr>
          <a:xfrm>
            <a:off x="4899088" y="2691670"/>
            <a:ext cx="1049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err="1"/>
              <a:t>Leptiini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5764408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g39b1189abd8_0_36" title="vitaly-gariev-VsPUVN5QlVY-unsplash.jpg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24429" r="24429"/>
          <a:stretch/>
        </p:blipFill>
        <p:spPr>
          <a:xfrm>
            <a:off x="5957068" y="0"/>
            <a:ext cx="623493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g39b1189abd8_0_36"/>
          <p:cNvSpPr txBox="1">
            <a:spLocks noGrp="1"/>
          </p:cNvSpPr>
          <p:nvPr>
            <p:ph type="body" idx="1"/>
          </p:nvPr>
        </p:nvSpPr>
        <p:spPr>
          <a:xfrm>
            <a:off x="551567" y="210967"/>
            <a:ext cx="4946800" cy="16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67" rIns="45700" bIns="22867" anchor="t" anchorCtr="0">
            <a:noAutofit/>
          </a:bodyPr>
          <a:lstStyle/>
          <a:p>
            <a:pPr marL="0" indent="0"/>
            <a:r>
              <a:rPr lang="fi-FI"/>
              <a:t>Unen saamiseen ja unen laatuun voi itse vaikuttaa</a:t>
            </a:r>
            <a:endParaRPr/>
          </a:p>
          <a:p>
            <a:pPr marL="0" indent="0"/>
            <a:endParaRPr/>
          </a:p>
          <a:p>
            <a:pPr marL="0" indent="0"/>
            <a:endParaRPr/>
          </a:p>
        </p:txBody>
      </p:sp>
      <p:sp>
        <p:nvSpPr>
          <p:cNvPr id="200" name="Google Shape;200;g39b1189abd8_0_36"/>
          <p:cNvSpPr txBox="1">
            <a:spLocks noGrp="1"/>
          </p:cNvSpPr>
          <p:nvPr>
            <p:ph type="body" idx="3"/>
          </p:nvPr>
        </p:nvSpPr>
        <p:spPr>
          <a:xfrm>
            <a:off x="225967" y="1838167"/>
            <a:ext cx="5534000" cy="40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67" rIns="45700" bIns="22867" anchor="t" anchorCtr="0">
            <a:noAutofit/>
          </a:bodyPr>
          <a:lstStyle/>
          <a:p>
            <a:pPr indent="-482588">
              <a:spcBef>
                <a:spcPts val="1200"/>
              </a:spcBef>
              <a:buClr>
                <a:schemeClr val="dk1"/>
              </a:buClr>
              <a:buFont typeface="Arial"/>
              <a:buChar char="●"/>
            </a:pPr>
            <a:r>
              <a:rPr lang="fi-FI" b="1">
                <a:solidFill>
                  <a:schemeClr val="dk1"/>
                </a:solidFill>
              </a:rPr>
              <a:t>Unihygienia </a:t>
            </a:r>
            <a:r>
              <a:rPr lang="fi-FI">
                <a:solidFill>
                  <a:schemeClr val="dk1"/>
                </a:solidFill>
              </a:rPr>
              <a:t>= olosuhteet ja tavat, jotka edistävät nukahtamista ja laadukasta yöunta, esim. </a:t>
            </a:r>
            <a:endParaRPr>
              <a:solidFill>
                <a:schemeClr val="dk1"/>
              </a:solidFill>
            </a:endParaRPr>
          </a:p>
          <a:p>
            <a:pPr lvl="1" indent="-474121">
              <a:lnSpc>
                <a:spcPct val="100000"/>
              </a:lnSpc>
              <a:spcBef>
                <a:spcPts val="1200"/>
              </a:spcBef>
              <a:buClr>
                <a:schemeClr val="dk1"/>
              </a:buClr>
              <a:buSzPts val="2000"/>
              <a:buChar char="○"/>
            </a:pPr>
            <a:r>
              <a:rPr lang="fi-FI" sz="2667">
                <a:solidFill>
                  <a:schemeClr val="dk1"/>
                </a:solidFill>
              </a:rPr>
              <a:t>säännöllinen unirytmi, sopiva nukkumis- ympäristö, liikunta, kofeiinin ja sinisen valon  välttäminen iltaisin.</a:t>
            </a:r>
            <a:endParaRPr sz="2667">
              <a:solidFill>
                <a:schemeClr val="dk1"/>
              </a:solidFill>
            </a:endParaRPr>
          </a:p>
          <a:p>
            <a:pPr marL="1219170" indent="0">
              <a:spcBef>
                <a:spcPts val="1200"/>
              </a:spcBef>
            </a:pPr>
            <a:endParaRPr b="1"/>
          </a:p>
        </p:txBody>
      </p:sp>
      <p:sp>
        <p:nvSpPr>
          <p:cNvPr id="201" name="Google Shape;201;g39b1189abd8_0_36"/>
          <p:cNvSpPr txBox="1">
            <a:spLocks noGrp="1"/>
          </p:cNvSpPr>
          <p:nvPr>
            <p:ph type="body" idx="4"/>
          </p:nvPr>
        </p:nvSpPr>
        <p:spPr>
          <a:xfrm>
            <a:off x="9372543" y="6348035"/>
            <a:ext cx="2635600" cy="4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67" rIns="45700" bIns="22867" anchor="t" anchorCtr="0">
            <a:noAutofit/>
          </a:bodyPr>
          <a:lstStyle/>
          <a:p>
            <a:pPr marL="0" indent="0"/>
            <a:r>
              <a:rPr lang="fi-FI">
                <a:solidFill>
                  <a:schemeClr val="dk1"/>
                </a:solidFill>
              </a:rPr>
              <a:t>Lähde: Unsplash, CC0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7718681-A12E-49D6-9925-DD7C68176D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BD77573-9EF2-4C35-8285-A1CF6FBB0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5511704" cy="6858000"/>
          </a:xfrm>
          <a:custGeom>
            <a:avLst/>
            <a:gdLst>
              <a:gd name="connsiteX0" fmla="*/ 5511704 w 5511704"/>
              <a:gd name="connsiteY0" fmla="*/ 0 h 6886576"/>
              <a:gd name="connsiteX1" fmla="*/ 1008599 w 5511704"/>
              <a:gd name="connsiteY1" fmla="*/ 0 h 6886576"/>
              <a:gd name="connsiteX2" fmla="*/ 1310975 w 5511704"/>
              <a:gd name="connsiteY2" fmla="*/ 110728 h 6886576"/>
              <a:gd name="connsiteX3" fmla="*/ 1267362 w 5511704"/>
              <a:gd name="connsiteY3" fmla="*/ 135731 h 6886576"/>
              <a:gd name="connsiteX4" fmla="*/ 1005692 w 5511704"/>
              <a:gd name="connsiteY4" fmla="*/ 71437 h 6886576"/>
              <a:gd name="connsiteX5" fmla="*/ 953358 w 5511704"/>
              <a:gd name="connsiteY5" fmla="*/ 89297 h 6886576"/>
              <a:gd name="connsiteX6" fmla="*/ 979525 w 5511704"/>
              <a:gd name="connsiteY6" fmla="*/ 164307 h 6886576"/>
              <a:gd name="connsiteX7" fmla="*/ 1092915 w 5511704"/>
              <a:gd name="connsiteY7" fmla="*/ 192882 h 6886576"/>
              <a:gd name="connsiteX8" fmla="*/ 1270270 w 5511704"/>
              <a:gd name="connsiteY8" fmla="*/ 375047 h 6886576"/>
              <a:gd name="connsiteX9" fmla="*/ 1002784 w 5511704"/>
              <a:gd name="connsiteY9" fmla="*/ 353615 h 6886576"/>
              <a:gd name="connsiteX10" fmla="*/ 956265 w 5511704"/>
              <a:gd name="connsiteY10" fmla="*/ 396479 h 6886576"/>
              <a:gd name="connsiteX11" fmla="*/ 938820 w 5511704"/>
              <a:gd name="connsiteY11" fmla="*/ 453629 h 6886576"/>
              <a:gd name="connsiteX12" fmla="*/ 860319 w 5511704"/>
              <a:gd name="connsiteY12" fmla="*/ 360759 h 6886576"/>
              <a:gd name="connsiteX13" fmla="*/ 793447 w 5511704"/>
              <a:gd name="connsiteY13" fmla="*/ 335757 h 6886576"/>
              <a:gd name="connsiteX14" fmla="*/ 773095 w 5511704"/>
              <a:gd name="connsiteY14" fmla="*/ 417910 h 6886576"/>
              <a:gd name="connsiteX15" fmla="*/ 834151 w 5511704"/>
              <a:gd name="connsiteY15" fmla="*/ 507206 h 6886576"/>
              <a:gd name="connsiteX16" fmla="*/ 996969 w 5511704"/>
              <a:gd name="connsiteY16" fmla="*/ 560785 h 6886576"/>
              <a:gd name="connsiteX17" fmla="*/ 822522 w 5511704"/>
              <a:gd name="connsiteY17" fmla="*/ 560785 h 6886576"/>
              <a:gd name="connsiteX18" fmla="*/ 621908 w 5511704"/>
              <a:gd name="connsiteY18" fmla="*/ 525066 h 6886576"/>
              <a:gd name="connsiteX19" fmla="*/ 409664 w 5511704"/>
              <a:gd name="connsiteY19" fmla="*/ 535781 h 6886576"/>
              <a:gd name="connsiteX20" fmla="*/ 209049 w 5511704"/>
              <a:gd name="connsiteY20" fmla="*/ 464344 h 6886576"/>
              <a:gd name="connsiteX21" fmla="*/ 5527 w 5511704"/>
              <a:gd name="connsiteY21" fmla="*/ 467916 h 6886576"/>
              <a:gd name="connsiteX22" fmla="*/ 906838 w 5511704"/>
              <a:gd name="connsiteY22" fmla="*/ 914400 h 6886576"/>
              <a:gd name="connsiteX23" fmla="*/ 863226 w 5511704"/>
              <a:gd name="connsiteY23" fmla="*/ 925116 h 6886576"/>
              <a:gd name="connsiteX24" fmla="*/ 805077 w 5511704"/>
              <a:gd name="connsiteY24" fmla="*/ 953691 h 6886576"/>
              <a:gd name="connsiteX25" fmla="*/ 848689 w 5511704"/>
              <a:gd name="connsiteY25" fmla="*/ 1010841 h 6886576"/>
              <a:gd name="connsiteX26" fmla="*/ 1084193 w 5511704"/>
              <a:gd name="connsiteY26" fmla="*/ 1117997 h 6886576"/>
              <a:gd name="connsiteX27" fmla="*/ 1142342 w 5511704"/>
              <a:gd name="connsiteY27" fmla="*/ 1225153 h 6886576"/>
              <a:gd name="connsiteX28" fmla="*/ 1069655 w 5511704"/>
              <a:gd name="connsiteY28" fmla="*/ 1214438 h 6886576"/>
              <a:gd name="connsiteX29" fmla="*/ 1005692 w 5511704"/>
              <a:gd name="connsiteY29" fmla="*/ 1235869 h 6886576"/>
              <a:gd name="connsiteX30" fmla="*/ 1031858 w 5511704"/>
              <a:gd name="connsiteY30" fmla="*/ 1371600 h 6886576"/>
              <a:gd name="connsiteX31" fmla="*/ 1366216 w 5511704"/>
              <a:gd name="connsiteY31" fmla="*/ 1546622 h 6886576"/>
              <a:gd name="connsiteX32" fmla="*/ 1395290 w 5511704"/>
              <a:gd name="connsiteY32" fmla="*/ 1603772 h 6886576"/>
              <a:gd name="connsiteX33" fmla="*/ 1354586 w 5511704"/>
              <a:gd name="connsiteY33" fmla="*/ 1643063 h 6886576"/>
              <a:gd name="connsiteX34" fmla="*/ 1247011 w 5511704"/>
              <a:gd name="connsiteY34" fmla="*/ 1664494 h 6886576"/>
              <a:gd name="connsiteX35" fmla="*/ 1398198 w 5511704"/>
              <a:gd name="connsiteY35" fmla="*/ 1857375 h 6886576"/>
              <a:gd name="connsiteX36" fmla="*/ 1453440 w 5511704"/>
              <a:gd name="connsiteY36" fmla="*/ 1910954 h 6886576"/>
              <a:gd name="connsiteX37" fmla="*/ 1549386 w 5511704"/>
              <a:gd name="connsiteY37" fmla="*/ 1993106 h 6886576"/>
              <a:gd name="connsiteX38" fmla="*/ 1549386 w 5511704"/>
              <a:gd name="connsiteY38" fmla="*/ 2021681 h 6886576"/>
              <a:gd name="connsiteX39" fmla="*/ 1421458 w 5511704"/>
              <a:gd name="connsiteY39" fmla="*/ 2110978 h 6886576"/>
              <a:gd name="connsiteX40" fmla="*/ 1188861 w 5511704"/>
              <a:gd name="connsiteY40" fmla="*/ 2085976 h 6886576"/>
              <a:gd name="connsiteX41" fmla="*/ 1531941 w 5511704"/>
              <a:gd name="connsiteY41" fmla="*/ 2218135 h 6886576"/>
              <a:gd name="connsiteX42" fmla="*/ 421293 w 5511704"/>
              <a:gd name="connsiteY42" fmla="*/ 1900238 h 6886576"/>
              <a:gd name="connsiteX43" fmla="*/ 491072 w 5511704"/>
              <a:gd name="connsiteY43" fmla="*/ 1982391 h 6886576"/>
              <a:gd name="connsiteX44" fmla="*/ 880671 w 5511704"/>
              <a:gd name="connsiteY44" fmla="*/ 2200276 h 6886576"/>
              <a:gd name="connsiteX45" fmla="*/ 991154 w 5511704"/>
              <a:gd name="connsiteY45" fmla="*/ 2336007 h 6886576"/>
              <a:gd name="connsiteX46" fmla="*/ 1107453 w 5511704"/>
              <a:gd name="connsiteY46" fmla="*/ 2411016 h 6886576"/>
              <a:gd name="connsiteX47" fmla="*/ 1270270 w 5511704"/>
              <a:gd name="connsiteY47" fmla="*/ 2411016 h 6886576"/>
              <a:gd name="connsiteX48" fmla="*/ 1386568 w 5511704"/>
              <a:gd name="connsiteY48" fmla="*/ 2528889 h 6886576"/>
              <a:gd name="connsiteX49" fmla="*/ 1267362 w 5511704"/>
              <a:gd name="connsiteY49" fmla="*/ 2553891 h 6886576"/>
              <a:gd name="connsiteX50" fmla="*/ 1127805 w 5511704"/>
              <a:gd name="connsiteY50" fmla="*/ 2536032 h 6886576"/>
              <a:gd name="connsiteX51" fmla="*/ 970802 w 5511704"/>
              <a:gd name="connsiteY51" fmla="*/ 2575322 h 6886576"/>
              <a:gd name="connsiteX52" fmla="*/ 825429 w 5511704"/>
              <a:gd name="connsiteY52" fmla="*/ 2543176 h 6886576"/>
              <a:gd name="connsiteX53" fmla="*/ 650982 w 5511704"/>
              <a:gd name="connsiteY53" fmla="*/ 2564607 h 6886576"/>
              <a:gd name="connsiteX54" fmla="*/ 595740 w 5511704"/>
              <a:gd name="connsiteY54" fmla="*/ 2703909 h 6886576"/>
              <a:gd name="connsiteX55" fmla="*/ 578296 w 5511704"/>
              <a:gd name="connsiteY55" fmla="*/ 2714626 h 6886576"/>
              <a:gd name="connsiteX56" fmla="*/ 255568 w 5511704"/>
              <a:gd name="connsiteY56" fmla="*/ 2936081 h 6886576"/>
              <a:gd name="connsiteX57" fmla="*/ 165437 w 5511704"/>
              <a:gd name="connsiteY57" fmla="*/ 2953941 h 6886576"/>
              <a:gd name="connsiteX58" fmla="*/ 697501 w 5511704"/>
              <a:gd name="connsiteY58" fmla="*/ 3343275 h 6886576"/>
              <a:gd name="connsiteX59" fmla="*/ 339884 w 5511704"/>
              <a:gd name="connsiteY59" fmla="*/ 3243263 h 6886576"/>
              <a:gd name="connsiteX60" fmla="*/ 290458 w 5511704"/>
              <a:gd name="connsiteY60" fmla="*/ 3407569 h 6886576"/>
              <a:gd name="connsiteX61" fmla="*/ 459090 w 5511704"/>
              <a:gd name="connsiteY61" fmla="*/ 3554016 h 6886576"/>
              <a:gd name="connsiteX62" fmla="*/ 520147 w 5511704"/>
              <a:gd name="connsiteY62" fmla="*/ 3843338 h 6886576"/>
              <a:gd name="connsiteX63" fmla="*/ 491072 w 5511704"/>
              <a:gd name="connsiteY63" fmla="*/ 4107657 h 6886576"/>
              <a:gd name="connsiteX64" fmla="*/ 418386 w 5511704"/>
              <a:gd name="connsiteY64" fmla="*/ 4189810 h 6886576"/>
              <a:gd name="connsiteX65" fmla="*/ 313718 w 5511704"/>
              <a:gd name="connsiteY65" fmla="*/ 4339829 h 6886576"/>
              <a:gd name="connsiteX66" fmla="*/ 249753 w 5511704"/>
              <a:gd name="connsiteY66" fmla="*/ 4432698 h 6886576"/>
              <a:gd name="connsiteX67" fmla="*/ 25879 w 5511704"/>
              <a:gd name="connsiteY67" fmla="*/ 4396979 h 6886576"/>
              <a:gd name="connsiteX68" fmla="*/ 325347 w 5511704"/>
              <a:gd name="connsiteY68" fmla="*/ 4632722 h 6886576"/>
              <a:gd name="connsiteX69" fmla="*/ 84029 w 5511704"/>
              <a:gd name="connsiteY69" fmla="*/ 4604147 h 6886576"/>
              <a:gd name="connsiteX70" fmla="*/ 5527 w 5511704"/>
              <a:gd name="connsiteY70" fmla="*/ 4622007 h 6886576"/>
              <a:gd name="connsiteX71" fmla="*/ 49139 w 5511704"/>
              <a:gd name="connsiteY71" fmla="*/ 4697016 h 6886576"/>
              <a:gd name="connsiteX72" fmla="*/ 226494 w 5511704"/>
              <a:gd name="connsiteY72" fmla="*/ 4825604 h 6886576"/>
              <a:gd name="connsiteX73" fmla="*/ 592833 w 5511704"/>
              <a:gd name="connsiteY73" fmla="*/ 5175647 h 6886576"/>
              <a:gd name="connsiteX74" fmla="*/ 238123 w 5511704"/>
              <a:gd name="connsiteY74" fmla="*/ 5014913 h 6886576"/>
              <a:gd name="connsiteX75" fmla="*/ 610278 w 5511704"/>
              <a:gd name="connsiteY75" fmla="*/ 5375673 h 6886576"/>
              <a:gd name="connsiteX76" fmla="*/ 691686 w 5511704"/>
              <a:gd name="connsiteY76" fmla="*/ 5497116 h 6886576"/>
              <a:gd name="connsiteX77" fmla="*/ 860319 w 5511704"/>
              <a:gd name="connsiteY77" fmla="*/ 5793582 h 6886576"/>
              <a:gd name="connsiteX78" fmla="*/ 851597 w 5511704"/>
              <a:gd name="connsiteY78" fmla="*/ 5825729 h 6886576"/>
              <a:gd name="connsiteX79" fmla="*/ 659704 w 5511704"/>
              <a:gd name="connsiteY79" fmla="*/ 5779295 h 6886576"/>
              <a:gd name="connsiteX80" fmla="*/ 909746 w 5511704"/>
              <a:gd name="connsiteY80" fmla="*/ 6029326 h 6886576"/>
              <a:gd name="connsiteX81" fmla="*/ 1168509 w 5511704"/>
              <a:gd name="connsiteY81" fmla="*/ 6222207 h 6886576"/>
              <a:gd name="connsiteX82" fmla="*/ 985339 w 5511704"/>
              <a:gd name="connsiteY82" fmla="*/ 6193632 h 6886576"/>
              <a:gd name="connsiteX83" fmla="*/ 732391 w 5511704"/>
              <a:gd name="connsiteY83" fmla="*/ 6082904 h 6886576"/>
              <a:gd name="connsiteX84" fmla="*/ 645167 w 5511704"/>
              <a:gd name="connsiteY84" fmla="*/ 6125766 h 6886576"/>
              <a:gd name="connsiteX85" fmla="*/ 883579 w 5511704"/>
              <a:gd name="connsiteY85" fmla="*/ 6307932 h 6886576"/>
              <a:gd name="connsiteX86" fmla="*/ 1020229 w 5511704"/>
              <a:gd name="connsiteY86" fmla="*/ 6393657 h 6886576"/>
              <a:gd name="connsiteX87" fmla="*/ 1075471 w 5511704"/>
              <a:gd name="connsiteY87" fmla="*/ 6457950 h 6886576"/>
              <a:gd name="connsiteX88" fmla="*/ 1232473 w 5511704"/>
              <a:gd name="connsiteY88" fmla="*/ 6686551 h 6886576"/>
              <a:gd name="connsiteX89" fmla="*/ 1592997 w 5511704"/>
              <a:gd name="connsiteY89" fmla="*/ 6886576 h 6886576"/>
              <a:gd name="connsiteX90" fmla="*/ 5511704 w 5511704"/>
              <a:gd name="connsiteY90" fmla="*/ 6886576 h 688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511704" h="6886576">
                <a:moveTo>
                  <a:pt x="5511704" y="0"/>
                </a:moveTo>
                <a:lnTo>
                  <a:pt x="1008599" y="0"/>
                </a:lnTo>
                <a:cubicBezTo>
                  <a:pt x="1110360" y="35719"/>
                  <a:pt x="1209214" y="78581"/>
                  <a:pt x="1310975" y="110728"/>
                </a:cubicBezTo>
                <a:cubicBezTo>
                  <a:pt x="1296437" y="146447"/>
                  <a:pt x="1281900" y="139303"/>
                  <a:pt x="1267362" y="135731"/>
                </a:cubicBezTo>
                <a:cubicBezTo>
                  <a:pt x="1180139" y="121445"/>
                  <a:pt x="1090008" y="110728"/>
                  <a:pt x="1005692" y="71437"/>
                </a:cubicBezTo>
                <a:cubicBezTo>
                  <a:pt x="985339" y="64294"/>
                  <a:pt x="962080" y="64294"/>
                  <a:pt x="953358" y="89297"/>
                </a:cubicBezTo>
                <a:cubicBezTo>
                  <a:pt x="938820" y="125016"/>
                  <a:pt x="959172" y="146447"/>
                  <a:pt x="979525" y="164307"/>
                </a:cubicBezTo>
                <a:cubicBezTo>
                  <a:pt x="1014414" y="196453"/>
                  <a:pt x="1055118" y="189310"/>
                  <a:pt x="1092915" y="192882"/>
                </a:cubicBezTo>
                <a:cubicBezTo>
                  <a:pt x="1197583" y="210741"/>
                  <a:pt x="1247011" y="260747"/>
                  <a:pt x="1270270" y="375047"/>
                </a:cubicBezTo>
                <a:cubicBezTo>
                  <a:pt x="1180139" y="328613"/>
                  <a:pt x="1090008" y="385763"/>
                  <a:pt x="1002784" y="353615"/>
                </a:cubicBezTo>
                <a:cubicBezTo>
                  <a:pt x="979525" y="346472"/>
                  <a:pt x="944635" y="357188"/>
                  <a:pt x="956265" y="396479"/>
                </a:cubicBezTo>
                <a:cubicBezTo>
                  <a:pt x="967894" y="432198"/>
                  <a:pt x="1005692" y="460772"/>
                  <a:pt x="938820" y="453629"/>
                </a:cubicBezTo>
                <a:cubicBezTo>
                  <a:pt x="889393" y="450056"/>
                  <a:pt x="874856" y="407194"/>
                  <a:pt x="860319" y="360759"/>
                </a:cubicBezTo>
                <a:cubicBezTo>
                  <a:pt x="848689" y="335757"/>
                  <a:pt x="816707" y="321469"/>
                  <a:pt x="793447" y="335757"/>
                </a:cubicBezTo>
                <a:cubicBezTo>
                  <a:pt x="764373" y="350044"/>
                  <a:pt x="773095" y="389335"/>
                  <a:pt x="773095" y="417910"/>
                </a:cubicBezTo>
                <a:cubicBezTo>
                  <a:pt x="770187" y="471488"/>
                  <a:pt x="793447" y="496491"/>
                  <a:pt x="834151" y="507206"/>
                </a:cubicBezTo>
                <a:cubicBezTo>
                  <a:pt x="883579" y="521494"/>
                  <a:pt x="933005" y="539354"/>
                  <a:pt x="996969" y="560785"/>
                </a:cubicBezTo>
                <a:cubicBezTo>
                  <a:pt x="927190" y="596503"/>
                  <a:pt x="874856" y="589360"/>
                  <a:pt x="822522" y="560785"/>
                </a:cubicBezTo>
                <a:cubicBezTo>
                  <a:pt x="758558" y="528637"/>
                  <a:pt x="674242" y="485775"/>
                  <a:pt x="621908" y="525066"/>
                </a:cubicBezTo>
                <a:cubicBezTo>
                  <a:pt x="543407" y="582216"/>
                  <a:pt x="479443" y="546497"/>
                  <a:pt x="409664" y="535781"/>
                </a:cubicBezTo>
                <a:cubicBezTo>
                  <a:pt x="264290" y="514350"/>
                  <a:pt x="354422" y="482204"/>
                  <a:pt x="209049" y="464344"/>
                </a:cubicBezTo>
                <a:cubicBezTo>
                  <a:pt x="150900" y="457200"/>
                  <a:pt x="89843" y="428625"/>
                  <a:pt x="5527" y="467916"/>
                </a:cubicBezTo>
                <a:cubicBezTo>
                  <a:pt x="386404" y="675085"/>
                  <a:pt x="566666" y="660797"/>
                  <a:pt x="906838" y="914400"/>
                </a:cubicBezTo>
                <a:cubicBezTo>
                  <a:pt x="892301" y="939404"/>
                  <a:pt x="877764" y="928688"/>
                  <a:pt x="863226" y="925116"/>
                </a:cubicBezTo>
                <a:cubicBezTo>
                  <a:pt x="839967" y="921544"/>
                  <a:pt x="810892" y="907256"/>
                  <a:pt x="805077" y="953691"/>
                </a:cubicBezTo>
                <a:cubicBezTo>
                  <a:pt x="802169" y="989410"/>
                  <a:pt x="819615" y="1007269"/>
                  <a:pt x="848689" y="1010841"/>
                </a:cubicBezTo>
                <a:cubicBezTo>
                  <a:pt x="933005" y="1025129"/>
                  <a:pt x="1008599" y="1075135"/>
                  <a:pt x="1084193" y="1117997"/>
                </a:cubicBezTo>
                <a:cubicBezTo>
                  <a:pt x="1119082" y="1135857"/>
                  <a:pt x="1156879" y="1160860"/>
                  <a:pt x="1142342" y="1225153"/>
                </a:cubicBezTo>
                <a:cubicBezTo>
                  <a:pt x="1113268" y="1243013"/>
                  <a:pt x="1092915" y="1218009"/>
                  <a:pt x="1069655" y="1214438"/>
                </a:cubicBezTo>
                <a:cubicBezTo>
                  <a:pt x="1046396" y="1210866"/>
                  <a:pt x="991154" y="1225153"/>
                  <a:pt x="1005692" y="1235869"/>
                </a:cubicBezTo>
                <a:cubicBezTo>
                  <a:pt x="1072563" y="1275159"/>
                  <a:pt x="950450" y="1371600"/>
                  <a:pt x="1031858" y="1371600"/>
                </a:cubicBezTo>
                <a:cubicBezTo>
                  <a:pt x="1165601" y="1371600"/>
                  <a:pt x="1238288" y="1543050"/>
                  <a:pt x="1366216" y="1546622"/>
                </a:cubicBezTo>
                <a:cubicBezTo>
                  <a:pt x="1386568" y="1546622"/>
                  <a:pt x="1395290" y="1578770"/>
                  <a:pt x="1395290" y="1603772"/>
                </a:cubicBezTo>
                <a:cubicBezTo>
                  <a:pt x="1395290" y="1635920"/>
                  <a:pt x="1374939" y="1639491"/>
                  <a:pt x="1354586" y="1643063"/>
                </a:cubicBezTo>
                <a:cubicBezTo>
                  <a:pt x="1322604" y="1646635"/>
                  <a:pt x="1287715" y="1603772"/>
                  <a:pt x="1247011" y="1664494"/>
                </a:cubicBezTo>
                <a:cubicBezTo>
                  <a:pt x="1322604" y="1700213"/>
                  <a:pt x="1401105" y="1735932"/>
                  <a:pt x="1398198" y="1857375"/>
                </a:cubicBezTo>
                <a:cubicBezTo>
                  <a:pt x="1398198" y="1889523"/>
                  <a:pt x="1430180" y="1903810"/>
                  <a:pt x="1453440" y="1910954"/>
                </a:cubicBezTo>
                <a:cubicBezTo>
                  <a:pt x="1494144" y="1925241"/>
                  <a:pt x="1526126" y="1946673"/>
                  <a:pt x="1549386" y="1993106"/>
                </a:cubicBezTo>
                <a:cubicBezTo>
                  <a:pt x="1549386" y="2003822"/>
                  <a:pt x="1549386" y="2010966"/>
                  <a:pt x="1549386" y="2021681"/>
                </a:cubicBezTo>
                <a:cubicBezTo>
                  <a:pt x="1543571" y="2132410"/>
                  <a:pt x="1485422" y="2128838"/>
                  <a:pt x="1421458" y="2110978"/>
                </a:cubicBezTo>
                <a:cubicBezTo>
                  <a:pt x="1345864" y="2089547"/>
                  <a:pt x="1270270" y="2046685"/>
                  <a:pt x="1188861" y="2085976"/>
                </a:cubicBezTo>
                <a:cubicBezTo>
                  <a:pt x="1302252" y="2139554"/>
                  <a:pt x="1427272" y="2143126"/>
                  <a:pt x="1531941" y="2218135"/>
                </a:cubicBezTo>
                <a:cubicBezTo>
                  <a:pt x="1142342" y="2232422"/>
                  <a:pt x="799262" y="1993106"/>
                  <a:pt x="421293" y="1900238"/>
                </a:cubicBezTo>
                <a:cubicBezTo>
                  <a:pt x="432923" y="1960960"/>
                  <a:pt x="464905" y="1975247"/>
                  <a:pt x="491072" y="1982391"/>
                </a:cubicBezTo>
                <a:cubicBezTo>
                  <a:pt x="630630" y="2028825"/>
                  <a:pt x="752743" y="2121695"/>
                  <a:pt x="880671" y="2200276"/>
                </a:cubicBezTo>
                <a:cubicBezTo>
                  <a:pt x="933005" y="2232422"/>
                  <a:pt x="970802" y="2268142"/>
                  <a:pt x="991154" y="2336007"/>
                </a:cubicBezTo>
                <a:cubicBezTo>
                  <a:pt x="1008599" y="2400300"/>
                  <a:pt x="1043489" y="2428875"/>
                  <a:pt x="1107453" y="2411016"/>
                </a:cubicBezTo>
                <a:cubicBezTo>
                  <a:pt x="1159787" y="2396729"/>
                  <a:pt x="1215029" y="2403873"/>
                  <a:pt x="1270270" y="2411016"/>
                </a:cubicBezTo>
                <a:cubicBezTo>
                  <a:pt x="1331326" y="2418160"/>
                  <a:pt x="1401105" y="2489597"/>
                  <a:pt x="1386568" y="2528889"/>
                </a:cubicBezTo>
                <a:cubicBezTo>
                  <a:pt x="1357494" y="2593182"/>
                  <a:pt x="1308067" y="2561035"/>
                  <a:pt x="1267362" y="2553891"/>
                </a:cubicBezTo>
                <a:cubicBezTo>
                  <a:pt x="1217936" y="2546748"/>
                  <a:pt x="1127805" y="2528889"/>
                  <a:pt x="1127805" y="2536032"/>
                </a:cubicBezTo>
                <a:cubicBezTo>
                  <a:pt x="1095822" y="2696766"/>
                  <a:pt x="1023136" y="2575322"/>
                  <a:pt x="970802" y="2575322"/>
                </a:cubicBezTo>
                <a:cubicBezTo>
                  <a:pt x="921375" y="2575322"/>
                  <a:pt x="871949" y="2557463"/>
                  <a:pt x="825429" y="2543176"/>
                </a:cubicBezTo>
                <a:cubicBezTo>
                  <a:pt x="764373" y="2525316"/>
                  <a:pt x="709132" y="2557463"/>
                  <a:pt x="650982" y="2564607"/>
                </a:cubicBezTo>
                <a:cubicBezTo>
                  <a:pt x="598648" y="2571751"/>
                  <a:pt x="627722" y="2664620"/>
                  <a:pt x="595740" y="2703909"/>
                </a:cubicBezTo>
                <a:cubicBezTo>
                  <a:pt x="589926" y="2714626"/>
                  <a:pt x="584111" y="2714626"/>
                  <a:pt x="578296" y="2714626"/>
                </a:cubicBezTo>
                <a:cubicBezTo>
                  <a:pt x="560851" y="2993232"/>
                  <a:pt x="255568" y="2925366"/>
                  <a:pt x="255568" y="2936081"/>
                </a:cubicBezTo>
                <a:cubicBezTo>
                  <a:pt x="229401" y="2953941"/>
                  <a:pt x="197419" y="2911079"/>
                  <a:pt x="165437" y="2953941"/>
                </a:cubicBezTo>
                <a:cubicBezTo>
                  <a:pt x="302087" y="3150394"/>
                  <a:pt x="511425" y="3196828"/>
                  <a:pt x="697501" y="3343275"/>
                </a:cubicBezTo>
                <a:cubicBezTo>
                  <a:pt x="543407" y="3393282"/>
                  <a:pt x="453275" y="3221832"/>
                  <a:pt x="339884" y="3243263"/>
                </a:cubicBezTo>
                <a:cubicBezTo>
                  <a:pt x="284643" y="3296842"/>
                  <a:pt x="450368" y="3382566"/>
                  <a:pt x="290458" y="3407569"/>
                </a:cubicBezTo>
                <a:cubicBezTo>
                  <a:pt x="360236" y="3454004"/>
                  <a:pt x="409664" y="3500439"/>
                  <a:pt x="459090" y="3554016"/>
                </a:cubicBezTo>
                <a:cubicBezTo>
                  <a:pt x="543407" y="3650457"/>
                  <a:pt x="560851" y="3714751"/>
                  <a:pt x="520147" y="3843338"/>
                </a:cubicBezTo>
                <a:cubicBezTo>
                  <a:pt x="493979" y="3929063"/>
                  <a:pt x="456183" y="4007645"/>
                  <a:pt x="491072" y="4107657"/>
                </a:cubicBezTo>
                <a:cubicBezTo>
                  <a:pt x="514332" y="4175522"/>
                  <a:pt x="505609" y="4221957"/>
                  <a:pt x="418386" y="4189810"/>
                </a:cubicBezTo>
                <a:cubicBezTo>
                  <a:pt x="325347" y="4157663"/>
                  <a:pt x="290458" y="4218386"/>
                  <a:pt x="313718" y="4339829"/>
                </a:cubicBezTo>
                <a:cubicBezTo>
                  <a:pt x="328254" y="4418410"/>
                  <a:pt x="313718" y="4443413"/>
                  <a:pt x="249753" y="4432698"/>
                </a:cubicBezTo>
                <a:cubicBezTo>
                  <a:pt x="179975" y="4421982"/>
                  <a:pt x="113103" y="4371976"/>
                  <a:pt x="25879" y="4396979"/>
                </a:cubicBezTo>
                <a:cubicBezTo>
                  <a:pt x="95658" y="4539854"/>
                  <a:pt x="243939" y="4496991"/>
                  <a:pt x="325347" y="4632722"/>
                </a:cubicBezTo>
                <a:cubicBezTo>
                  <a:pt x="229401" y="4632722"/>
                  <a:pt x="153807" y="4632722"/>
                  <a:pt x="84029" y="4604147"/>
                </a:cubicBezTo>
                <a:cubicBezTo>
                  <a:pt x="54954" y="4593433"/>
                  <a:pt x="22972" y="4579145"/>
                  <a:pt x="5527" y="4622007"/>
                </a:cubicBezTo>
                <a:cubicBezTo>
                  <a:pt x="-14826" y="4672014"/>
                  <a:pt x="25879" y="4689872"/>
                  <a:pt x="49139" y="4697016"/>
                </a:cubicBezTo>
                <a:cubicBezTo>
                  <a:pt x="116011" y="4722019"/>
                  <a:pt x="168344" y="4779170"/>
                  <a:pt x="226494" y="4825604"/>
                </a:cubicBezTo>
                <a:cubicBezTo>
                  <a:pt x="351514" y="4925616"/>
                  <a:pt x="488165" y="5011341"/>
                  <a:pt x="592833" y="5175647"/>
                </a:cubicBezTo>
                <a:cubicBezTo>
                  <a:pt x="461997" y="5132785"/>
                  <a:pt x="363144" y="5032772"/>
                  <a:pt x="238123" y="5014913"/>
                </a:cubicBezTo>
                <a:cubicBezTo>
                  <a:pt x="345700" y="5164932"/>
                  <a:pt x="482350" y="5264944"/>
                  <a:pt x="610278" y="5375673"/>
                </a:cubicBezTo>
                <a:cubicBezTo>
                  <a:pt x="648075" y="5407819"/>
                  <a:pt x="685872" y="5429250"/>
                  <a:pt x="691686" y="5497116"/>
                </a:cubicBezTo>
                <a:cubicBezTo>
                  <a:pt x="709132" y="5629276"/>
                  <a:pt x="755650" y="5736432"/>
                  <a:pt x="860319" y="5793582"/>
                </a:cubicBezTo>
                <a:cubicBezTo>
                  <a:pt x="860319" y="5793582"/>
                  <a:pt x="854504" y="5815013"/>
                  <a:pt x="851597" y="5825729"/>
                </a:cubicBezTo>
                <a:cubicBezTo>
                  <a:pt x="787632" y="5829301"/>
                  <a:pt x="738206" y="5750720"/>
                  <a:pt x="659704" y="5779295"/>
                </a:cubicBezTo>
                <a:cubicBezTo>
                  <a:pt x="738206" y="5886451"/>
                  <a:pt x="802169" y="5979319"/>
                  <a:pt x="909746" y="6029326"/>
                </a:cubicBezTo>
                <a:cubicBezTo>
                  <a:pt x="996969" y="6068616"/>
                  <a:pt x="1104545" y="6093620"/>
                  <a:pt x="1168509" y="6222207"/>
                </a:cubicBezTo>
                <a:cubicBezTo>
                  <a:pt x="1095822" y="6247210"/>
                  <a:pt x="1040581" y="6215063"/>
                  <a:pt x="985339" y="6193632"/>
                </a:cubicBezTo>
                <a:cubicBezTo>
                  <a:pt x="901023" y="6157913"/>
                  <a:pt x="816707" y="6118623"/>
                  <a:pt x="732391" y="6082904"/>
                </a:cubicBezTo>
                <a:cubicBezTo>
                  <a:pt x="700408" y="6068616"/>
                  <a:pt x="665519" y="6061472"/>
                  <a:pt x="645167" y="6125766"/>
                </a:cubicBezTo>
                <a:cubicBezTo>
                  <a:pt x="752743" y="6140053"/>
                  <a:pt x="816707" y="6225779"/>
                  <a:pt x="883579" y="6307932"/>
                </a:cubicBezTo>
                <a:cubicBezTo>
                  <a:pt x="921375" y="6354366"/>
                  <a:pt x="953358" y="6415088"/>
                  <a:pt x="1020229" y="6393657"/>
                </a:cubicBezTo>
                <a:cubicBezTo>
                  <a:pt x="1055118" y="6382942"/>
                  <a:pt x="1078378" y="6415088"/>
                  <a:pt x="1075471" y="6457950"/>
                </a:cubicBezTo>
                <a:cubicBezTo>
                  <a:pt x="1060933" y="6607970"/>
                  <a:pt x="1145250" y="6657976"/>
                  <a:pt x="1232473" y="6686551"/>
                </a:cubicBezTo>
                <a:cubicBezTo>
                  <a:pt x="1360401" y="6729413"/>
                  <a:pt x="1473792" y="6815138"/>
                  <a:pt x="1592997" y="6886576"/>
                </a:cubicBezTo>
                <a:lnTo>
                  <a:pt x="5511704" y="6886576"/>
                </a:lnTo>
                <a:close/>
              </a:path>
            </a:pathLst>
          </a:custGeom>
          <a:solidFill>
            <a:srgbClr val="C34DA7"/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257C99B-D83D-4CBC-AB9E-31A4DE71F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3312"/>
            <a:ext cx="3461084" cy="5431376"/>
          </a:xfrm>
        </p:spPr>
        <p:txBody>
          <a:bodyPr>
            <a:normAutofit/>
          </a:bodyPr>
          <a:lstStyle/>
          <a:p>
            <a:r>
              <a:rPr lang="fi-FI" dirty="0">
                <a:solidFill>
                  <a:srgbClr val="FFFFFF"/>
                </a:solidFill>
              </a:rPr>
              <a:t>Miten seuraavat tekijät vaikuttavat uneen?</a:t>
            </a:r>
            <a:br>
              <a:rPr lang="fi-FI" dirty="0">
                <a:solidFill>
                  <a:srgbClr val="FFFFFF"/>
                </a:solidFill>
              </a:rPr>
            </a:br>
            <a:r>
              <a:rPr lang="fi-FI" dirty="0">
                <a:solidFill>
                  <a:srgbClr val="FFFFFF"/>
                </a:solidFill>
              </a:rPr>
              <a:t>* </a:t>
            </a:r>
            <a:r>
              <a:rPr lang="fi-FI" sz="3200" dirty="0">
                <a:solidFill>
                  <a:srgbClr val="FFFFFF"/>
                </a:solidFill>
              </a:rPr>
              <a:t>Perustele</a:t>
            </a:r>
            <a:br>
              <a:rPr lang="fi-FI" sz="3200" dirty="0">
                <a:solidFill>
                  <a:srgbClr val="FFFFFF"/>
                </a:solidFill>
              </a:rPr>
            </a:br>
            <a:r>
              <a:rPr lang="fi-FI" sz="3200" dirty="0">
                <a:solidFill>
                  <a:srgbClr val="FFFFFF"/>
                </a:solidFill>
              </a:rPr>
              <a:t>* Anna esimerkkejä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3860E46-D91D-4E4E-A736-2195ABB93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713313"/>
            <a:ext cx="5257801" cy="5431376"/>
          </a:xfrm>
        </p:spPr>
        <p:txBody>
          <a:bodyPr anchor="ctr">
            <a:normAutofit fontScale="85000" lnSpcReduction="20000"/>
          </a:bodyPr>
          <a:lstStyle/>
          <a:p>
            <a:endParaRPr lang="fi-FI" dirty="0"/>
          </a:p>
          <a:p>
            <a:endParaRPr lang="fi-FI" dirty="0"/>
          </a:p>
          <a:p>
            <a:endParaRPr lang="fi-FI" sz="3200" dirty="0"/>
          </a:p>
          <a:p>
            <a:r>
              <a:rPr lang="fi-FI" sz="3200" dirty="0"/>
              <a:t>Nukkumisympäristö</a:t>
            </a:r>
          </a:p>
          <a:p>
            <a:r>
              <a:rPr lang="fi-FI" sz="3200" dirty="0"/>
              <a:t>Ikä</a:t>
            </a:r>
          </a:p>
          <a:p>
            <a:r>
              <a:rPr lang="fi-FI" sz="3200" dirty="0"/>
              <a:t>Liikunta</a:t>
            </a:r>
          </a:p>
          <a:p>
            <a:r>
              <a:rPr lang="fi-FI" sz="3200" dirty="0"/>
              <a:t>Tupakka</a:t>
            </a:r>
          </a:p>
          <a:p>
            <a:r>
              <a:rPr lang="fi-FI" sz="3200" dirty="0"/>
              <a:t>Sinivalo</a:t>
            </a:r>
          </a:p>
          <a:p>
            <a:r>
              <a:rPr lang="fi-FI" sz="3200" dirty="0"/>
              <a:t>Stressi</a:t>
            </a:r>
          </a:p>
          <a:p>
            <a:r>
              <a:rPr lang="fi-FI" sz="3200" dirty="0"/>
              <a:t>Kofeiini</a:t>
            </a:r>
          </a:p>
          <a:p>
            <a:r>
              <a:rPr lang="fi-FI" sz="3200" dirty="0"/>
              <a:t>Uniapnea</a:t>
            </a:r>
          </a:p>
          <a:p>
            <a:r>
              <a:rPr lang="fi-FI" sz="3200" dirty="0"/>
              <a:t>Unilääkkeet</a:t>
            </a:r>
          </a:p>
          <a:p>
            <a:endParaRPr lang="fi-FI" dirty="0"/>
          </a:p>
          <a:p>
            <a:endParaRPr lang="fi-FI" dirty="0"/>
          </a:p>
          <a:p>
            <a:endParaRPr lang="fi-FI" sz="2000" dirty="0"/>
          </a:p>
        </p:txBody>
      </p:sp>
    </p:spTree>
    <p:extLst>
      <p:ext uri="{BB962C8B-B14F-4D97-AF65-F5344CB8AC3E}">
        <p14:creationId xmlns:p14="http://schemas.microsoft.com/office/powerpoint/2010/main" val="2128534973"/>
      </p:ext>
    </p:extLst>
  </p:cSld>
  <p:clrMapOvr>
    <a:masterClrMapping/>
  </p:clrMapOvr>
</p:sld>
</file>

<file path=ppt/theme/theme1.xml><?xml version="1.0" encoding="utf-8"?>
<a:theme xmlns:a="http://schemas.openxmlformats.org/drawingml/2006/main" name="BrushVTI">
  <a:themeElements>
    <a:clrScheme name="AnalogousFromDarkSeedLeftStep">
      <a:dk1>
        <a:srgbClr val="000000"/>
      </a:dk1>
      <a:lt1>
        <a:srgbClr val="FFFFFF"/>
      </a:lt1>
      <a:dk2>
        <a:srgbClr val="243041"/>
      </a:dk2>
      <a:lt2>
        <a:srgbClr val="E2E8E3"/>
      </a:lt2>
      <a:accent1>
        <a:srgbClr val="C34DA7"/>
      </a:accent1>
      <a:accent2>
        <a:srgbClr val="9C3BB1"/>
      </a:accent2>
      <a:accent3>
        <a:srgbClr val="7D4DC3"/>
      </a:accent3>
      <a:accent4>
        <a:srgbClr val="5051BA"/>
      </a:accent4>
      <a:accent5>
        <a:srgbClr val="4D7FC3"/>
      </a:accent5>
      <a:accent6>
        <a:srgbClr val="3B9FB1"/>
      </a:accent6>
      <a:hlink>
        <a:srgbClr val="5875C7"/>
      </a:hlink>
      <a:folHlink>
        <a:srgbClr val="7F7F7F"/>
      </a:folHlink>
    </a:clrScheme>
    <a:fontScheme name="Custom 3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ushVTI" id="{7102FA3A-9D7B-4497-8C4B-FB535AAFDE06}" vid="{C6D41F62-6FAB-440A-BEC7-CB7BF190811F}"/>
    </a:ext>
  </a:extLst>
</a:theme>
</file>

<file path=ppt/theme/theme2.xml><?xml version="1.0" encoding="utf-8"?>
<a:theme xmlns:a="http://schemas.openxmlformats.org/drawingml/2006/main" name="Studeo Layouts">
  <a:themeElements>
    <a:clrScheme name="26_FeatureStory">
      <a:dk1>
        <a:srgbClr val="000000"/>
      </a:dk1>
      <a:lt1>
        <a:srgbClr val="F0EBE0"/>
      </a:lt1>
      <a:dk2>
        <a:srgbClr val="4A4A4B"/>
      </a:dk2>
      <a:lt2>
        <a:srgbClr val="C2C3C6"/>
      </a:lt2>
      <a:accent1>
        <a:srgbClr val="53BBE0"/>
      </a:accent1>
      <a:accent2>
        <a:srgbClr val="6DCFB9"/>
      </a:accent2>
      <a:accent3>
        <a:srgbClr val="90BF72"/>
      </a:accent3>
      <a:accent4>
        <a:srgbClr val="F2C449"/>
      </a:accent4>
      <a:accent5>
        <a:srgbClr val="FF4741"/>
      </a:accent5>
      <a:accent6>
        <a:srgbClr val="FF8700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BFA0A3B0D7763A428C603A9965B631F3" ma:contentTypeVersion="6" ma:contentTypeDescription="Luo uusi asiakirja." ma:contentTypeScope="" ma:versionID="4a8bbc26c5cc5824105f433547159ee9">
  <xsd:schema xmlns:xsd="http://www.w3.org/2001/XMLSchema" xmlns:xs="http://www.w3.org/2001/XMLSchema" xmlns:p="http://schemas.microsoft.com/office/2006/metadata/properties" xmlns:ns2="48e8df33-a090-4ce7-a58b-5234ff1e67e3" targetNamespace="http://schemas.microsoft.com/office/2006/metadata/properties" ma:root="true" ma:fieldsID="b7d92d9d93991043241f38e60141b2fa" ns2:_="">
    <xsd:import namespace="48e8df33-a090-4ce7-a58b-5234ff1e67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e8df33-a090-4ce7-a58b-5234ff1e67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A745E70-96F4-4D60-AE2F-B5D3CE5D39C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E6C2BE9-29AE-4459-9AC1-3C0904F4F0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e8df33-a090-4ce7-a58b-5234ff1e67e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095BECA-4962-4BAF-831C-FCE59F67AD1C}">
  <ds:schemaRefs>
    <ds:schemaRef ds:uri="http://purl.org/dc/elements/1.1/"/>
    <ds:schemaRef ds:uri="http://schemas.microsoft.com/office/2006/metadata/properties"/>
    <ds:schemaRef ds:uri="48e8df33-a090-4ce7-a58b-5234ff1e67e3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572</Words>
  <Application>Microsoft Office PowerPoint</Application>
  <PresentationFormat>Laajakuva</PresentationFormat>
  <Paragraphs>117</Paragraphs>
  <Slides>19</Slides>
  <Notes>4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19</vt:i4>
      </vt:variant>
    </vt:vector>
  </HeadingPairs>
  <TitlesOfParts>
    <vt:vector size="26" baseType="lpstr">
      <vt:lpstr>Aptos</vt:lpstr>
      <vt:lpstr>Arial</vt:lpstr>
      <vt:lpstr>Century Gothic</vt:lpstr>
      <vt:lpstr>Open Sans</vt:lpstr>
      <vt:lpstr>Wingdings</vt:lpstr>
      <vt:lpstr>BrushVTI</vt:lpstr>
      <vt:lpstr>Studeo Layouts</vt:lpstr>
      <vt:lpstr>UNI JA TERVEYS          </vt:lpstr>
      <vt:lpstr> Mistä tietää nukkuuko riittävästi?</vt:lpstr>
      <vt:lpstr>Keskustelu</vt:lpstr>
      <vt:lpstr>PowerPoint-esitys</vt:lpstr>
      <vt:lpstr>Uni-valverytmin kaksi säätelyjärjestelmää</vt:lpstr>
      <vt:lpstr>PowerPoint-esitys</vt:lpstr>
      <vt:lpstr>Säännöllinen uni-valverytmi  ehkäisee uniongelmia</vt:lpstr>
      <vt:lpstr>Minkälaista on virkistävä uni?</vt:lpstr>
      <vt:lpstr>PowerPoint-esitys</vt:lpstr>
      <vt:lpstr>Unisyklit toistuvat yön aikana</vt:lpstr>
      <vt:lpstr>Unen eri vaiheiden vaikutus terveydelle</vt:lpstr>
      <vt:lpstr>Aivot ja keho tarvitsevat unta</vt:lpstr>
      <vt:lpstr>Uni on oppimisen edellytys</vt:lpstr>
      <vt:lpstr>PowerPoint-esitys</vt:lpstr>
      <vt:lpstr>PowerPoint-esitys</vt:lpstr>
      <vt:lpstr>Univaje vaarantaa terveyden</vt:lpstr>
      <vt:lpstr>Univaje lisää ylipainonriskiä</vt:lpstr>
      <vt:lpstr>PowerPoint-esitys</vt:lpstr>
      <vt:lpstr>Miten seuraavat tekijät vaikuttavat uneen? * Perustele * Anna esimerkkejä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 JA TERVEYS          Kuva: Unsplash.com/Danir Spanic</dc:title>
  <dc:creator>Paula</dc:creator>
  <cp:lastModifiedBy>Löfström Leena</cp:lastModifiedBy>
  <cp:revision>20</cp:revision>
  <dcterms:created xsi:type="dcterms:W3CDTF">2020-10-05T12:14:12Z</dcterms:created>
  <dcterms:modified xsi:type="dcterms:W3CDTF">2026-09-04T10:35:38Z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0x010100BFA0A3B0D7763A428C603A9965B631F3</vt:lpwstr>
  </property>
</Properties>
</file>