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4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7BF8B-291D-4C04-A4DF-D905EC0DA236}" type="datetimeFigureOut">
              <a:rPr lang="fi-FI" smtClean="0"/>
              <a:t>18.11.2015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9A49D-37E8-42E4-BBEF-C57F650860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123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5FBD-5443-422E-9B8E-99E5C753E9D7}" type="datetime1">
              <a:rPr lang="fi-FI" smtClean="0"/>
              <a:t>18.11.2015</a:t>
            </a:fld>
            <a:endParaRPr lang="fi-F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3602-492D-47F7-BF4C-0699BDE4F059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17A8-F145-4F7D-859D-6705DF71D8E6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454DD-78DB-47A4-8D71-6CAB099CE121}" type="datetime1">
              <a:rPr lang="fi-FI" smtClean="0"/>
              <a:t>18.11.2015</a:t>
            </a:fld>
            <a:endParaRPr lang="fi-FI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E91B-B7EE-44FC-B89C-C0E0488262B3}" type="datetime1">
              <a:rPr lang="fi-FI" smtClean="0"/>
              <a:t>18.11.2015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2CD3-644A-4C13-8963-E240D0040F89}" type="datetime1">
              <a:rPr lang="fi-FI" smtClean="0"/>
              <a:t>18.11.2015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12BD-D4A9-4833-B9E8-3ED500A66916}" type="datetime1">
              <a:rPr lang="fi-FI" smtClean="0"/>
              <a:t>18.11.2015</a:t>
            </a:fld>
            <a:endParaRPr lang="fi-FI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38F-33D3-4B26-9995-F57CBF21D031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EFB52-1070-4032-B57E-B9BF206835BC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AFAD-A771-43EA-B33D-B94F70C5D06E}" type="datetime1">
              <a:rPr lang="fi-FI" smtClean="0"/>
              <a:t>18.11.2015</a:t>
            </a:fld>
            <a:endParaRPr lang="fi-F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B0F-3DD1-4BBE-96DB-D75FF5BE99FA}" type="datetime1">
              <a:rPr lang="fi-FI" smtClean="0"/>
              <a:t>18.11.2015</a:t>
            </a:fld>
            <a:endParaRPr lang="fi-FI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B780DE-BD61-47DF-B2F4-9F8431E43F86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A65F5EF-0FB6-434F-A65A-B1847456AD3A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lideshare.net/teijopaananen/e-hipsu-prosessiesitys?qid=7b5c3b0d-43c3-49c3-ba02-c40ef45fa8c8&amp;v=qf1&amp;b=&amp;from_search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eda.net/id/a83563a0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1619672" cy="1337990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63185"/>
            <a:ext cx="6264696" cy="48106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 rot="21386283">
            <a:off x="2161886" y="1394433"/>
            <a:ext cx="7772400" cy="1470025"/>
          </a:xfrm>
        </p:spPr>
        <p:txBody>
          <a:bodyPr>
            <a:noAutofit/>
          </a:bodyPr>
          <a:lstStyle/>
          <a:p>
            <a:r>
              <a:rPr lang="fi-FI" sz="4400" b="1" dirty="0" smtClean="0">
                <a:solidFill>
                  <a:schemeClr val="bg1"/>
                </a:solidFill>
                <a:latin typeface="Informal Roman" panose="030604020304060B0204" pitchFamily="66" charset="0"/>
              </a:rPr>
              <a:t>Meidän päiväkodin </a:t>
            </a:r>
            <a:br>
              <a:rPr lang="fi-FI" sz="4400" b="1" dirty="0" smtClean="0">
                <a:solidFill>
                  <a:schemeClr val="bg1"/>
                </a:solidFill>
                <a:latin typeface="Informal Roman" panose="030604020304060B0204" pitchFamily="66" charset="0"/>
              </a:rPr>
            </a:br>
            <a:r>
              <a:rPr lang="fi-FI" sz="4400" b="1" dirty="0" err="1" smtClean="0">
                <a:solidFill>
                  <a:schemeClr val="bg1"/>
                </a:solidFill>
                <a:latin typeface="Informal Roman" panose="030604020304060B0204" pitchFamily="66" charset="0"/>
              </a:rPr>
              <a:t>digistrategia</a:t>
            </a:r>
            <a:endParaRPr lang="fi-FI" sz="4400" b="1" dirty="0">
              <a:solidFill>
                <a:schemeClr val="bg1"/>
              </a:solidFill>
              <a:latin typeface="Informal Roman" panose="030604020304060B0204" pitchFamily="66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07704" y="4581128"/>
            <a:ext cx="6400800" cy="1752600"/>
          </a:xfrm>
        </p:spPr>
        <p:txBody>
          <a:bodyPr>
            <a:normAutofit/>
          </a:bodyPr>
          <a:lstStyle/>
          <a:p>
            <a:r>
              <a:rPr lang="fi-FI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Case: Jyväskylän kaupunki </a:t>
            </a:r>
          </a:p>
          <a:p>
            <a:r>
              <a:rPr lang="fi-FI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ja </a:t>
            </a:r>
            <a:r>
              <a:rPr lang="fi-FI" sz="3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eHipsu-hanke</a:t>
            </a:r>
            <a:endParaRPr lang="fi-FI" sz="3600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pic>
        <p:nvPicPr>
          <p:cNvPr id="8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0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539552" y="1916832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”Digitaalinen tarkoittaa italianpataa, mutta ilman herneitä.” </a:t>
            </a:r>
            <a:r>
              <a:rPr lang="fi-FI" dirty="0" err="1" smtClean="0"/>
              <a:t>Lenni</a:t>
            </a:r>
            <a:r>
              <a:rPr lang="fi-FI" dirty="0" smtClean="0"/>
              <a:t>, Lauri ja </a:t>
            </a:r>
            <a:r>
              <a:rPr lang="fi-FI" dirty="0" err="1" smtClean="0"/>
              <a:t>Azra</a:t>
            </a:r>
            <a:r>
              <a:rPr lang="fi-FI" dirty="0" smtClean="0"/>
              <a:t>, </a:t>
            </a:r>
            <a:r>
              <a:rPr lang="fi-FI" dirty="0" err="1" smtClean="0"/>
              <a:t>eskarilaiset</a:t>
            </a:r>
            <a:endParaRPr lang="fi-FI" dirty="0" smtClean="0"/>
          </a:p>
          <a:p>
            <a:r>
              <a:rPr lang="fi-FI" dirty="0" smtClean="0"/>
              <a:t>”Se on joku </a:t>
            </a:r>
            <a:r>
              <a:rPr lang="fi-FI" dirty="0" err="1" smtClean="0"/>
              <a:t>Ti-Ti</a:t>
            </a:r>
            <a:r>
              <a:rPr lang="fi-FI" dirty="0" smtClean="0"/>
              <a:t> Nallekokous.” </a:t>
            </a:r>
            <a:r>
              <a:rPr lang="fi-FI" dirty="0" err="1" smtClean="0"/>
              <a:t>Luna</a:t>
            </a:r>
            <a:r>
              <a:rPr lang="fi-FI" dirty="0" smtClean="0"/>
              <a:t>, </a:t>
            </a:r>
            <a:r>
              <a:rPr lang="fi-FI" dirty="0" err="1" smtClean="0"/>
              <a:t>eskarilainen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6" name="AutoShape 2" descr="https://peda.net/jyvaskyla/ehipsu/ehipsu-png:file/download/b014cb99666c3f71825b7874e822dd168d91b720/eHips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2" y="160338"/>
            <a:ext cx="1619672" cy="1337990"/>
          </a:xfrm>
          <a:prstGeom prst="rect">
            <a:avLst/>
          </a:prstGeom>
        </p:spPr>
      </p:pic>
      <p:pic>
        <p:nvPicPr>
          <p:cNvPr id="10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54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683568" y="2708920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07704" y="2492896"/>
            <a:ext cx="6096000" cy="3744416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Jyväskyläläisille </a:t>
            </a:r>
            <a:r>
              <a:rPr lang="fi-FI" dirty="0" err="1" smtClean="0"/>
              <a:t>eskarilaisille</a:t>
            </a:r>
            <a:r>
              <a:rPr lang="fi-FI" dirty="0" smtClean="0"/>
              <a:t> suunnattu </a:t>
            </a:r>
            <a:r>
              <a:rPr lang="fi-FI" dirty="0" err="1" smtClean="0"/>
              <a:t>eHipsu</a:t>
            </a:r>
            <a:r>
              <a:rPr lang="fi-FI" dirty="0" smtClean="0"/>
              <a:t> –</a:t>
            </a:r>
            <a:r>
              <a:rPr lang="fi-FI" dirty="0" err="1" smtClean="0"/>
              <a:t>eskarin</a:t>
            </a:r>
            <a:r>
              <a:rPr lang="fi-FI" dirty="0" smtClean="0"/>
              <a:t> tulevaisuusnäyttö - hanke alkoi vuonna 2013</a:t>
            </a:r>
          </a:p>
          <a:p>
            <a:r>
              <a:rPr lang="fi-FI" dirty="0" smtClean="0"/>
              <a:t>Hankkeeseen saatiin </a:t>
            </a:r>
            <a:r>
              <a:rPr lang="fi-FI" dirty="0" err="1" smtClean="0"/>
              <a:t>OPH:n</a:t>
            </a:r>
            <a:r>
              <a:rPr lang="fi-FI" dirty="0" smtClean="0"/>
              <a:t> hankerahaa, jotka olivat kohdennettu laitehankintoihin</a:t>
            </a:r>
          </a:p>
          <a:p>
            <a:r>
              <a:rPr lang="fi-FI" dirty="0" err="1" smtClean="0"/>
              <a:t>eHipsu-prosessiesitykseen</a:t>
            </a:r>
            <a:r>
              <a:rPr lang="fi-FI" dirty="0" smtClean="0"/>
              <a:t> pääset </a:t>
            </a:r>
            <a:r>
              <a:rPr lang="fi-FI" dirty="0" smtClean="0">
                <a:effectLst/>
                <a:hlinkClick r:id="rId2"/>
              </a:rPr>
              <a:t>tästä </a:t>
            </a:r>
            <a:endParaRPr lang="fi-FI" dirty="0" smtClean="0">
              <a:effectLst/>
            </a:endParaRPr>
          </a:p>
          <a:p>
            <a:r>
              <a:rPr lang="fi-FI" dirty="0" smtClean="0"/>
              <a:t>Hanketta lähti vetämään kaksi päiväkodin johtajaa, Merja Hautakangas ja Teijo Paananen</a:t>
            </a:r>
          </a:p>
          <a:p>
            <a:r>
              <a:rPr lang="fi-FI" dirty="0" err="1" smtClean="0"/>
              <a:t>eHipsu-ohjausryhmässä</a:t>
            </a:r>
            <a:r>
              <a:rPr lang="fi-FI" dirty="0" smtClean="0"/>
              <a:t> päädyttiin hankkimaan </a:t>
            </a:r>
            <a:r>
              <a:rPr lang="fi-FI" dirty="0" err="1" smtClean="0"/>
              <a:t>iPad</a:t>
            </a:r>
            <a:r>
              <a:rPr lang="fi-FI" dirty="0" smtClean="0"/>
              <a:t> mini –tabletteja oheistarvikkeineen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20894368">
            <a:off x="611560" y="90872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Päiväkodin suunta digitaaliseksi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i="1" dirty="0" smtClean="0"/>
              <a:t>Meidän päiväkodin </a:t>
            </a:r>
            <a:r>
              <a:rPr lang="fi-FI" i="1" dirty="0" err="1" smtClean="0"/>
              <a:t>digistrategia</a:t>
            </a:r>
            <a:endParaRPr lang="fi-FI" i="1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04664"/>
            <a:ext cx="1619672" cy="1337990"/>
          </a:xfrm>
          <a:prstGeom prst="rect">
            <a:avLst/>
          </a:prstGeom>
        </p:spPr>
      </p:pic>
      <p:pic>
        <p:nvPicPr>
          <p:cNvPr id="9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539552" y="1916832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Käytäntöön projekti jalkautettiin:</a:t>
            </a:r>
          </a:p>
          <a:p>
            <a:r>
              <a:rPr lang="fi-FI" dirty="0" smtClean="0"/>
              <a:t>tabletti-oppimispiirien kautta</a:t>
            </a:r>
          </a:p>
          <a:p>
            <a:r>
              <a:rPr lang="fi-FI" dirty="0" err="1"/>
              <a:t>e</a:t>
            </a:r>
            <a:r>
              <a:rPr lang="fi-FI" dirty="0" err="1" smtClean="0"/>
              <a:t>skariopettajien</a:t>
            </a:r>
            <a:r>
              <a:rPr lang="fi-FI" dirty="0" smtClean="0"/>
              <a:t> itseopiskelun kautta</a:t>
            </a:r>
          </a:p>
          <a:p>
            <a:r>
              <a:rPr lang="fi-FI" dirty="0" smtClean="0"/>
              <a:t>vertaistukiopettajien avulla</a:t>
            </a:r>
          </a:p>
          <a:p>
            <a:pPr marL="0" indent="0">
              <a:buNone/>
            </a:pPr>
            <a:r>
              <a:rPr lang="fi-FI" dirty="0" smtClean="0"/>
              <a:t>-&gt; vertaistukiopettajat valittiin eri alueilta</a:t>
            </a:r>
          </a:p>
          <a:p>
            <a:r>
              <a:rPr lang="fi-FI" dirty="0" err="1"/>
              <a:t>e</a:t>
            </a:r>
            <a:r>
              <a:rPr lang="fi-FI" dirty="0" err="1" smtClean="0"/>
              <a:t>skarilaisten</a:t>
            </a:r>
            <a:r>
              <a:rPr lang="fi-FI" dirty="0" smtClean="0"/>
              <a:t> omien kokeilujen ja osaamisen kautta</a:t>
            </a:r>
          </a:p>
          <a:p>
            <a:r>
              <a:rPr lang="fi-FI" dirty="0"/>
              <a:t>e</a:t>
            </a:r>
            <a:r>
              <a:rPr lang="fi-FI" dirty="0" smtClean="0"/>
              <a:t>simiesten tuella</a:t>
            </a:r>
          </a:p>
          <a:p>
            <a:r>
              <a:rPr lang="fi-FI" dirty="0"/>
              <a:t>y</a:t>
            </a:r>
            <a:r>
              <a:rPr lang="fi-FI" dirty="0" smtClean="0"/>
              <a:t>hteisten käyttöönottokoulutusten avulla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/>
              <a:t>Käytännön hommia</a:t>
            </a:r>
            <a:endParaRPr lang="fi-FI" sz="4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i="1" dirty="0" smtClean="0"/>
              <a:t>Meidän päiväkodin </a:t>
            </a:r>
            <a:r>
              <a:rPr lang="fi-FI" i="1" dirty="0" err="1" smtClean="0"/>
              <a:t>digistrategia</a:t>
            </a:r>
            <a:endParaRPr lang="fi-FI" i="1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1619672" cy="1337990"/>
          </a:xfrm>
          <a:prstGeom prst="rect">
            <a:avLst/>
          </a:prstGeom>
        </p:spPr>
      </p:pic>
      <p:pic>
        <p:nvPicPr>
          <p:cNvPr id="9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8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251520" y="1945043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204864"/>
            <a:ext cx="6096000" cy="3657599"/>
          </a:xfrm>
        </p:spPr>
        <p:txBody>
          <a:bodyPr>
            <a:noAutofit/>
          </a:bodyPr>
          <a:lstStyle/>
          <a:p>
            <a:r>
              <a:rPr lang="fi-FI" sz="1800" dirty="0" smtClean="0"/>
              <a:t>Innostavaa koulutusta laajalla rintamalla</a:t>
            </a:r>
          </a:p>
          <a:p>
            <a:r>
              <a:rPr lang="fi-FI" sz="1800" dirty="0" smtClean="0"/>
              <a:t>Helppokäyttöistä, opetussuunnitelmiin perustuvaa laitteistoa riittävästi</a:t>
            </a:r>
          </a:p>
          <a:p>
            <a:r>
              <a:rPr lang="fi-FI" sz="1800" dirty="0" err="1" smtClean="0"/>
              <a:t>Ict-strategiaa</a:t>
            </a:r>
            <a:r>
              <a:rPr lang="fi-FI" sz="1800" dirty="0" smtClean="0"/>
              <a:t> </a:t>
            </a:r>
          </a:p>
          <a:p>
            <a:r>
              <a:rPr lang="fi-FI" sz="1800" dirty="0" smtClean="0"/>
              <a:t>Verkostoitumista: kaikkea on jo olemassa, tietoa pitää jakaa ja se on helposti jaettavissa</a:t>
            </a:r>
          </a:p>
          <a:p>
            <a:r>
              <a:rPr lang="fi-FI" sz="1800" dirty="0" smtClean="0"/>
              <a:t>Esimiesten vahvaa tukea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21300458">
            <a:off x="355376" y="293545"/>
            <a:ext cx="7488832" cy="1058416"/>
          </a:xfrm>
        </p:spPr>
        <p:txBody>
          <a:bodyPr>
            <a:normAutofit/>
          </a:bodyPr>
          <a:lstStyle/>
          <a:p>
            <a:r>
              <a:rPr lang="fi-FI" dirty="0" smtClean="0"/>
              <a:t>Niin ja mitä tarvitaan?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i="1" dirty="0" smtClean="0"/>
              <a:t>Meidän päiväkodin </a:t>
            </a:r>
            <a:r>
              <a:rPr lang="fi-FI" i="1" dirty="0" err="1" smtClean="0"/>
              <a:t>digistrategia</a:t>
            </a:r>
            <a:endParaRPr lang="fi-FI" i="1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04664"/>
            <a:ext cx="1619672" cy="1337990"/>
          </a:xfrm>
          <a:prstGeom prst="rect">
            <a:avLst/>
          </a:prstGeom>
        </p:spPr>
      </p:pic>
      <p:pic>
        <p:nvPicPr>
          <p:cNvPr id="9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4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aarinuoli alas 6"/>
          <p:cNvSpPr/>
          <p:nvPr/>
        </p:nvSpPr>
        <p:spPr>
          <a:xfrm>
            <a:off x="539552" y="2708920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1835696" y="2276872"/>
            <a:ext cx="6096000" cy="3657599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Varhaiskasvatus- ja esiopetussuunnitelmien tiukkaa huomioimista:</a:t>
            </a:r>
          </a:p>
          <a:p>
            <a:pPr marL="514350" indent="-514350">
              <a:buAutoNum type="arabicPeriod"/>
            </a:pPr>
            <a:r>
              <a:rPr lang="fi-FI" sz="2400" dirty="0"/>
              <a:t>Kaikille lapsille mahdollisuus innostua ja kokeilla uutta</a:t>
            </a:r>
          </a:p>
          <a:p>
            <a:pPr marL="514350" indent="-514350">
              <a:buAutoNum type="arabicPeriod"/>
            </a:pPr>
            <a:r>
              <a:rPr lang="fi-FI" sz="2400" dirty="0"/>
              <a:t>Leikki läsnä</a:t>
            </a:r>
          </a:p>
          <a:p>
            <a:pPr marL="514350" indent="-514350">
              <a:buAutoNum type="arabicPeriod"/>
            </a:pPr>
            <a:r>
              <a:rPr lang="fi-FI" sz="2400" dirty="0"/>
              <a:t>Oppimista lapsen oman toiminnan ja omiin mahdollisuuksiin luottamisen kautta</a:t>
            </a:r>
          </a:p>
          <a:p>
            <a:pPr marL="514350" indent="-514350">
              <a:buAutoNum type="arabicPeriod"/>
            </a:pPr>
            <a:r>
              <a:rPr lang="fi-FI" sz="2400" dirty="0"/>
              <a:t>Kokeillaan ja harjoitellaan</a:t>
            </a:r>
          </a:p>
          <a:p>
            <a:pPr marL="514350" indent="-514350">
              <a:buAutoNum type="arabicPeriod"/>
            </a:pPr>
            <a:r>
              <a:rPr lang="fi-FI" sz="2400" dirty="0"/>
              <a:t>Kasvattajien mahdollistavaa toimintaa</a:t>
            </a:r>
          </a:p>
          <a:p>
            <a:pPr marL="514350" indent="-514350">
              <a:buAutoNum type="arabicPeriod"/>
            </a:pPr>
            <a:r>
              <a:rPr lang="fi-FI" sz="2400" dirty="0"/>
              <a:t>Arviointia, seurantaa ja dokumentointia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sp>
        <p:nvSpPr>
          <p:cNvPr id="6" name="Otsikko 1"/>
          <p:cNvSpPr txBox="1">
            <a:spLocks noGrp="1"/>
          </p:cNvSpPr>
          <p:nvPr>
            <p:ph type="title"/>
          </p:nvPr>
        </p:nvSpPr>
        <p:spPr>
          <a:xfrm rot="20705938">
            <a:off x="602285" y="639154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i-FI" dirty="0" smtClean="0"/>
              <a:t>Niin ja mitä tarvitaan?</a:t>
            </a:r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04664"/>
            <a:ext cx="1619672" cy="1337990"/>
          </a:xfrm>
          <a:prstGeom prst="rect">
            <a:avLst/>
          </a:prstGeom>
        </p:spPr>
      </p:pic>
      <p:pic>
        <p:nvPicPr>
          <p:cNvPr id="9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539552" y="1916832"/>
            <a:ext cx="7992888" cy="20882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 rot="391387">
            <a:off x="1890364" y="1839754"/>
            <a:ext cx="6096000" cy="365759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i-FI" dirty="0"/>
              <a:t>v</a:t>
            </a:r>
            <a:r>
              <a:rPr lang="fi-FI" dirty="0" smtClean="0"/>
              <a:t>uosina 2015-2017 tavoitteena on, että jokainen esiopettaja saa oman päätelaitteen</a:t>
            </a:r>
          </a:p>
          <a:p>
            <a:pPr>
              <a:buFontTx/>
              <a:buChar char="-"/>
            </a:pPr>
            <a:r>
              <a:rPr lang="fi-FI" dirty="0"/>
              <a:t>j</a:t>
            </a:r>
            <a:r>
              <a:rPr lang="fi-FI" dirty="0" smtClean="0"/>
              <a:t>okaisella esiopetusryhmällä on vähintään yksi tabletti seitsemää lasta kohti</a:t>
            </a:r>
          </a:p>
          <a:p>
            <a:pPr>
              <a:buFontTx/>
              <a:buChar char="-"/>
            </a:pPr>
            <a:r>
              <a:rPr lang="fi-FI" dirty="0"/>
              <a:t>t</a:t>
            </a:r>
            <a:r>
              <a:rPr lang="fi-FI" dirty="0" smtClean="0"/>
              <a:t>yövälineet tarpeen mukaan</a:t>
            </a:r>
          </a:p>
          <a:p>
            <a:pPr>
              <a:buFontTx/>
              <a:buChar char="-"/>
            </a:pPr>
            <a:r>
              <a:rPr lang="fi-FI" dirty="0"/>
              <a:t>o</a:t>
            </a:r>
            <a:r>
              <a:rPr lang="fi-FI" dirty="0" smtClean="0"/>
              <a:t>ppilaasta ja opettajasta osaaja</a:t>
            </a:r>
          </a:p>
          <a:p>
            <a:pPr>
              <a:buFontTx/>
              <a:buChar char="-"/>
            </a:pPr>
            <a:r>
              <a:rPr lang="fi-FI" dirty="0"/>
              <a:t>o</a:t>
            </a:r>
            <a:r>
              <a:rPr lang="fi-FI" dirty="0" smtClean="0"/>
              <a:t>ppijalähtöisyys/liikkeelle ja luontoon</a:t>
            </a:r>
          </a:p>
          <a:p>
            <a:pPr>
              <a:buFontTx/>
              <a:buChar char="-"/>
            </a:pPr>
            <a:r>
              <a:rPr lang="fi-FI" dirty="0"/>
              <a:t>s</a:t>
            </a:r>
            <a:r>
              <a:rPr lang="fi-FI" dirty="0" smtClean="0"/>
              <a:t>ähköiset sisällöt</a:t>
            </a:r>
          </a:p>
          <a:p>
            <a:pPr>
              <a:buFontTx/>
              <a:buChar char="-"/>
            </a:pPr>
            <a:r>
              <a:rPr lang="fi-FI" dirty="0"/>
              <a:t>o</a:t>
            </a:r>
            <a:r>
              <a:rPr lang="fi-FI" dirty="0" smtClean="0"/>
              <a:t>ppimisympäristöt oppimistiloiksi</a:t>
            </a:r>
          </a:p>
          <a:p>
            <a:pPr>
              <a:buFontTx/>
              <a:buChar char="-"/>
            </a:pPr>
            <a:r>
              <a:rPr lang="fi-FI" dirty="0" smtClean="0"/>
              <a:t>Jyväskylän Kasvun ja oppimisen lyhyen toimintasuunnitelman </a:t>
            </a:r>
            <a:r>
              <a:rPr lang="fi-FI" dirty="0" smtClean="0">
                <a:hlinkClick r:id="rId2"/>
              </a:rPr>
              <a:t>löydät tästä</a:t>
            </a:r>
            <a:endParaRPr lang="fi-FI" dirty="0" smtClean="0"/>
          </a:p>
          <a:p>
            <a:pPr>
              <a:buFontTx/>
              <a:buChar char="-"/>
            </a:pPr>
            <a:endParaRPr lang="fi-FI" dirty="0" smtClean="0"/>
          </a:p>
          <a:p>
            <a:pPr>
              <a:buFontTx/>
              <a:buChar char="-"/>
            </a:pPr>
            <a:endParaRPr lang="fi-FI" dirty="0" smtClean="0"/>
          </a:p>
          <a:p>
            <a:pPr marL="18288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 rot="345067">
            <a:off x="777240" y="4797152"/>
            <a:ext cx="7611184" cy="994048"/>
          </a:xfrm>
        </p:spPr>
        <p:txBody>
          <a:bodyPr/>
          <a:lstStyle/>
          <a:p>
            <a:r>
              <a:rPr lang="fi-FI" sz="4000" dirty="0" smtClean="0"/>
              <a:t>STRATEGIOITA PITÄÄ OLLA!</a:t>
            </a:r>
            <a:endParaRPr lang="fi-FI" sz="4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Meidän päiväkodin digistrategia</a:t>
            </a:r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58300"/>
            <a:ext cx="1619672" cy="1337990"/>
          </a:xfrm>
          <a:prstGeom prst="rect">
            <a:avLst/>
          </a:prstGeom>
        </p:spPr>
      </p:pic>
      <p:pic>
        <p:nvPicPr>
          <p:cNvPr id="10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9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aarinuoli alas 4"/>
          <p:cNvSpPr/>
          <p:nvPr/>
        </p:nvSpPr>
        <p:spPr>
          <a:xfrm>
            <a:off x="611560" y="1556792"/>
            <a:ext cx="7992888" cy="2808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Johtajan seurattava aikaansa: </a:t>
            </a:r>
            <a:r>
              <a:rPr lang="fi-FI" dirty="0" err="1" smtClean="0"/>
              <a:t>some</a:t>
            </a:r>
            <a:r>
              <a:rPr lang="fi-FI" dirty="0" smtClean="0"/>
              <a:t>, media, verkostot antavat paljon, kun niihin vain uskaltaa sukeltaa</a:t>
            </a:r>
          </a:p>
          <a:p>
            <a:r>
              <a:rPr lang="fi-FI" dirty="0" smtClean="0"/>
              <a:t>Koko organisaation johtamisen pitää olla myötävirtainen</a:t>
            </a:r>
          </a:p>
          <a:p>
            <a:r>
              <a:rPr lang="fi-FI" dirty="0" smtClean="0"/>
              <a:t>Pitkäjänteisyyden ja jatkuvuuden varmistamista</a:t>
            </a:r>
          </a:p>
          <a:p>
            <a:r>
              <a:rPr lang="fi-FI" dirty="0" smtClean="0"/>
              <a:t>Johtajan asenne on viesti</a:t>
            </a:r>
          </a:p>
          <a:p>
            <a:r>
              <a:rPr lang="fi-FI" dirty="0" smtClean="0"/>
              <a:t>Hankintoihin on resursoitava</a:t>
            </a:r>
          </a:p>
          <a:p>
            <a:r>
              <a:rPr lang="fi-FI" dirty="0" smtClean="0"/>
              <a:t>Koulutuksien tärkeys ymmärrettävä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5157192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Mitä onnistunut digitalisointi edellyttää johtamiselta?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i="1" dirty="0" smtClean="0"/>
              <a:t>Meidän päiväkodin </a:t>
            </a:r>
            <a:r>
              <a:rPr lang="fi-FI" i="1" dirty="0" err="1" smtClean="0"/>
              <a:t>digistrategia</a:t>
            </a:r>
            <a:endParaRPr lang="fi-FI" i="1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2" y="160338"/>
            <a:ext cx="1619672" cy="1337990"/>
          </a:xfrm>
          <a:prstGeom prst="rect">
            <a:avLst/>
          </a:prstGeom>
        </p:spPr>
      </p:pic>
      <p:pic>
        <p:nvPicPr>
          <p:cNvPr id="8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59632" y="2636912"/>
            <a:ext cx="6753944" cy="3866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sz="3300" dirty="0" smtClean="0"/>
              <a:t>Käytössä on inhimillisen </a:t>
            </a:r>
            <a:r>
              <a:rPr lang="fi-FI" sz="3300" dirty="0" err="1" smtClean="0"/>
              <a:t>digitaalisaation</a:t>
            </a:r>
            <a:r>
              <a:rPr lang="fi-FI" sz="3300" dirty="0" smtClean="0"/>
              <a:t> kokonaisuus (INDIKO):</a:t>
            </a:r>
          </a:p>
          <a:p>
            <a:pPr>
              <a:buFontTx/>
              <a:buChar char="-"/>
            </a:pPr>
            <a:r>
              <a:rPr lang="fi-FI" sz="3300" dirty="0" err="1" smtClean="0"/>
              <a:t>digikansio</a:t>
            </a:r>
            <a:r>
              <a:rPr lang="fi-FI" sz="3300" dirty="0" smtClean="0"/>
              <a:t>, joka avataan, kun lapsi aloittaa varhaiskasvatuksen ja seuraa hänen mukanaan koko kasvatushistorian paikkakunnasta ja hallintokunnasta riippumatta</a:t>
            </a:r>
          </a:p>
          <a:p>
            <a:pPr>
              <a:buFontTx/>
              <a:buChar char="-"/>
            </a:pPr>
            <a:r>
              <a:rPr lang="fi-FI" sz="3300" dirty="0"/>
              <a:t>d</a:t>
            </a:r>
            <a:r>
              <a:rPr lang="fi-FI" sz="3300" dirty="0" smtClean="0"/>
              <a:t>igitaalisiin palveluihin kirjaudutaan yhden käyttäjätilin kautta</a:t>
            </a:r>
          </a:p>
          <a:p>
            <a:pPr>
              <a:buFontTx/>
              <a:buChar char="-"/>
            </a:pPr>
            <a:r>
              <a:rPr lang="fi-FI" sz="3300" dirty="0"/>
              <a:t>t</a:t>
            </a:r>
            <a:r>
              <a:rPr lang="fi-FI" sz="3300" dirty="0" smtClean="0"/>
              <a:t>ekniikka on helppoa käyttää, käyttäjälähtöistä, innostavaa, oppimista tukevaa, luotettavaa, turvallista, tasa-arvoista ja ekologisesti järkevää</a:t>
            </a:r>
          </a:p>
          <a:p>
            <a:pPr>
              <a:buFontTx/>
              <a:buChar char="-"/>
            </a:pPr>
            <a:r>
              <a:rPr lang="fi-FI" sz="3300" dirty="0"/>
              <a:t>j</a:t>
            </a:r>
            <a:r>
              <a:rPr lang="fi-FI" sz="3300" dirty="0" smtClean="0"/>
              <a:t>ärjestelmät tukevat käyttäjiä</a:t>
            </a:r>
          </a:p>
          <a:p>
            <a:pPr>
              <a:buFontTx/>
              <a:buChar char="-"/>
            </a:pPr>
            <a:r>
              <a:rPr lang="fi-FI" sz="3300" dirty="0"/>
              <a:t>v</a:t>
            </a:r>
            <a:r>
              <a:rPr lang="fi-FI" sz="3300" dirty="0" smtClean="0"/>
              <a:t>iestintä on joustavaa joka suuntaan: vanhemmilta päiväkotiin, päiväkodista vanhemmille, kaikkia </a:t>
            </a:r>
            <a:r>
              <a:rPr lang="fi-FI" sz="3300" dirty="0" err="1" smtClean="0"/>
              <a:t>osallistavaa</a:t>
            </a:r>
            <a:endParaRPr lang="fi-FI" sz="3300" dirty="0" smtClean="0"/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20848271">
            <a:off x="438369" y="1212018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fi-FI" sz="3600" dirty="0" smtClean="0"/>
              <a:t>Millainen on Jyväskylän digitaalinen päiväkoti 2020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dirty="0" smtClean="0"/>
              <a:t>- </a:t>
            </a:r>
            <a:r>
              <a:rPr lang="fi-FI" sz="3100" dirty="0"/>
              <a:t>h</a:t>
            </a:r>
            <a:r>
              <a:rPr lang="fi-FI" sz="3100" dirty="0" smtClean="0"/>
              <a:t>illitöntä visiointia vai onko sittenkään?</a:t>
            </a:r>
            <a:endParaRPr lang="fi-FI" sz="31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>
          <a:xfrm>
            <a:off x="822960" y="6237312"/>
            <a:ext cx="4572000" cy="360040"/>
          </a:xfrm>
        </p:spPr>
        <p:txBody>
          <a:bodyPr/>
          <a:lstStyle/>
          <a:p>
            <a:r>
              <a:rPr lang="fi-FI" i="1" dirty="0" smtClean="0"/>
              <a:t>Meidän päiväkodin </a:t>
            </a:r>
            <a:r>
              <a:rPr lang="fi-FI" i="1" dirty="0" err="1" smtClean="0"/>
              <a:t>digistrategia</a:t>
            </a:r>
            <a:endParaRPr lang="fi-FI" i="1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764704"/>
            <a:ext cx="1619672" cy="1337990"/>
          </a:xfrm>
          <a:prstGeom prst="rect">
            <a:avLst/>
          </a:prstGeom>
        </p:spPr>
      </p:pic>
      <p:pic>
        <p:nvPicPr>
          <p:cNvPr id="8" name="Picture 2" descr="C:\Users\paanant2\AppData\Local\Microsoft\Windows\Temporary Internet Files\Content.Outlook\TOW19O49\Jyväskylä_logo_web_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405195"/>
            <a:ext cx="1835696" cy="4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it">
  <a:themeElements>
    <a:clrScheme name="Joht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it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313</TotalTime>
  <Words>376</Words>
  <Application>Microsoft Office PowerPoint</Application>
  <PresentationFormat>Näytössä katseltava diaesitys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Elementit</vt:lpstr>
      <vt:lpstr>Meidän päiväkodin  digistrategia</vt:lpstr>
      <vt:lpstr>PowerPoint-esitys</vt:lpstr>
      <vt:lpstr>Päiväkodin suunta digitaaliseksi</vt:lpstr>
      <vt:lpstr>Käytännön hommia</vt:lpstr>
      <vt:lpstr>Niin ja mitä tarvitaan?</vt:lpstr>
      <vt:lpstr>Niin ja mitä tarvitaan?</vt:lpstr>
      <vt:lpstr>STRATEGIOITA PITÄÄ OLLA!</vt:lpstr>
      <vt:lpstr>Mitä onnistunut digitalisointi edellyttää johtamiselta?</vt:lpstr>
      <vt:lpstr>Millainen on Jyväskylän digitaalinen päiväkoti 2020 - hillitöntä visiointia vai onko sittenkään?</vt:lpstr>
    </vt:vector>
  </TitlesOfParts>
  <Company>Jyväskylän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Meidän päiväkodin digistrategia</dc:title>
  <dc:creator>JKL</dc:creator>
  <cp:lastModifiedBy>JKL</cp:lastModifiedBy>
  <cp:revision>32</cp:revision>
  <dcterms:created xsi:type="dcterms:W3CDTF">2015-11-16T15:22:55Z</dcterms:created>
  <dcterms:modified xsi:type="dcterms:W3CDTF">2015-11-18T10:48:47Z</dcterms:modified>
</cp:coreProperties>
</file>