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62" r:id="rId3"/>
    <p:sldId id="263" r:id="rId4"/>
    <p:sldId id="259" r:id="rId5"/>
    <p:sldId id="260" r:id="rId6"/>
    <p:sldId id="261" r:id="rId7"/>
    <p:sldId id="264" r:id="rId8"/>
    <p:sldId id="257" r:id="rId9"/>
    <p:sldId id="25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1" custScaleX="32300" custScaleY="32493" custRadScaleRad="152696" custRadScaleInc="43">
        <dgm:presLayoutVars>
          <dgm:bulletEnabled val="1"/>
        </dgm:presLayoutVars>
      </dgm:prSet>
      <dgm:spPr/>
    </dgm:pt>
  </dgm:ptLst>
  <dgm:cxnLst>
    <dgm:cxn modelId="{0D33B31B-F1F4-4E73-9A3A-6C6ADC2D924F}" type="presOf" srcId="{51232223-E57C-4B18-8F06-17CAE1DAD6B5}" destId="{CC1B2D01-42C3-48C8-9D51-774582E04EB6}" srcOrd="0" destOrd="0" presId="urn:microsoft.com/office/officeart/2005/8/layout/cycle3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66418BF8-0188-4763-9274-464A50CB882A}" type="presOf" srcId="{E84E747B-EFCD-4F15-8109-CC59B9A438D3}" destId="{8CA9BE66-56A5-42C5-9AE4-B4AF71F42A8B}" srcOrd="0" destOrd="0" presId="urn:microsoft.com/office/officeart/2005/8/layout/cycle3"/>
    <dgm:cxn modelId="{F10D6661-CDA2-48CC-A4E4-2F577389DBA4}" type="presParOf" srcId="{8CA9BE66-56A5-42C5-9AE4-B4AF71F42A8B}" destId="{32345175-60AF-4BD9-862F-58627BF4C63A}" srcOrd="0" destOrd="0" presId="urn:microsoft.com/office/officeart/2005/8/layout/cycle3"/>
    <dgm:cxn modelId="{B4D89B97-A7A3-472E-9C6B-AFB6FA110B19}" type="presParOf" srcId="{32345175-60AF-4BD9-862F-58627BF4C63A}" destId="{CC1B2D01-42C3-48C8-9D51-774582E04EB6}" srcOrd="0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5A1C326-8DDE-4616-BFD5-6A74AC309388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Toinen kotimainen kieli</a:t>
          </a:r>
        </a:p>
      </dgm:t>
    </dgm:pt>
    <dgm:pt modelId="{A50CF723-C65D-4039-989E-FEBEC74C5DBB}" type="parTrans" cxnId="{08970726-0F22-4DD6-A31E-03C67AB7B128}">
      <dgm:prSet/>
      <dgm:spPr/>
      <dgm:t>
        <a:bodyPr/>
        <a:lstStyle/>
        <a:p>
          <a:endParaRPr lang="fi-FI"/>
        </a:p>
      </dgm:t>
    </dgm:pt>
    <dgm:pt modelId="{681CFE70-4B00-4AF4-8F40-C16AC5DFC162}" type="sibTrans" cxnId="{08970726-0F22-4DD6-A31E-03C67AB7B128}">
      <dgm:prSet/>
      <dgm:spPr/>
      <dgm:t>
        <a:bodyPr/>
        <a:lstStyle/>
        <a:p>
          <a:endParaRPr lang="fi-FI"/>
        </a:p>
      </dgm:t>
    </dgm:pt>
    <dgm:pt modelId="{09822B27-C0D6-4071-A0A0-B5C98846DE2F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Vieras kieli</a:t>
          </a:r>
        </a:p>
      </dgm:t>
    </dgm:pt>
    <dgm:pt modelId="{2A062892-90A4-4350-A8CF-BD05599F6E51}" type="parTrans" cxnId="{1BB2A6E6-3EB5-4A7D-BEE2-679595C63C1B}">
      <dgm:prSet/>
      <dgm:spPr/>
      <dgm:t>
        <a:bodyPr/>
        <a:lstStyle/>
        <a:p>
          <a:endParaRPr lang="fi-FI"/>
        </a:p>
      </dgm:t>
    </dgm:pt>
    <dgm:pt modelId="{CA6CCA9A-9194-421C-BF15-5D8FD2CEF2F5}" type="sibTrans" cxnId="{1BB2A6E6-3EB5-4A7D-BEE2-679595C63C1B}">
      <dgm:prSet/>
      <dgm:spPr/>
      <dgm:t>
        <a:bodyPr/>
        <a:lstStyle/>
        <a:p>
          <a:endParaRPr lang="fi-FI"/>
        </a:p>
      </dgm:t>
    </dgm:pt>
    <dgm:pt modelId="{D58CE2A2-AA47-4A57-A952-5DBE21306021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Reaali</a:t>
          </a:r>
        </a:p>
      </dgm:t>
    </dgm:pt>
    <dgm:pt modelId="{720BEF6B-48E2-4690-B508-20CC1C6A7114}" type="parTrans" cxnId="{405DD142-9FD2-4481-9CEC-9917DB0D4F56}">
      <dgm:prSet/>
      <dgm:spPr/>
      <dgm:t>
        <a:bodyPr/>
        <a:lstStyle/>
        <a:p>
          <a:endParaRPr lang="fi-FI"/>
        </a:p>
      </dgm:t>
    </dgm:pt>
    <dgm:pt modelId="{58A4B8A7-9C2A-429B-9C19-A7E21C37BEDD}" type="sibTrans" cxnId="{405DD142-9FD2-4481-9CEC-9917DB0D4F56}">
      <dgm:prSet/>
      <dgm:spPr/>
      <dgm:t>
        <a:bodyPr/>
        <a:lstStyle/>
        <a:p>
          <a:endParaRPr lang="fi-FI"/>
        </a:p>
      </dgm:t>
    </dgm:pt>
    <dgm:pt modelId="{4C0EE02A-E1AA-402B-B311-646C912A7D0E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Matematiikka</a:t>
          </a:r>
        </a:p>
      </dgm:t>
    </dgm:pt>
    <dgm:pt modelId="{D37980D9-7CF3-41FE-8A0D-2A9365A5557B}" type="parTrans" cxnId="{46A395DA-7C7A-44A2-9DA3-3BA8287E8095}">
      <dgm:prSet/>
      <dgm:spPr/>
      <dgm:t>
        <a:bodyPr/>
        <a:lstStyle/>
        <a:p>
          <a:endParaRPr lang="fi-FI"/>
        </a:p>
      </dgm:t>
    </dgm:pt>
    <dgm:pt modelId="{2DF73FA8-9543-4E61-BF94-5888F4D26557}" type="sibTrans" cxnId="{46A395DA-7C7A-44A2-9DA3-3BA8287E8095}">
      <dgm:prSet/>
      <dgm:spPr/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5" custRadScaleRad="98490" custRadScaleInc="-66">
        <dgm:presLayoutVars>
          <dgm:bulletEnabled val="1"/>
        </dgm:presLayoutVars>
      </dgm:prSet>
      <dgm:spPr/>
    </dgm:pt>
    <dgm:pt modelId="{C59D3659-5614-4091-ACF2-EA50ADC5290B}" type="pres">
      <dgm:prSet presAssocID="{69567BEC-B8CE-4E8E-B35D-9E130E67FE8E}" presName="sibTransFirstNode" presStyleLbl="bgShp" presStyleIdx="0" presStyleCnt="1" custLinFactNeighborX="530" custLinFactNeighborY="2636" custRadScaleRad="200097" custRadScaleInc="-2147483648"/>
      <dgm:spPr/>
    </dgm:pt>
    <dgm:pt modelId="{B8F191ED-329B-4B75-BB98-DBA9231E2D67}" type="pres">
      <dgm:prSet presAssocID="{A5A1C326-8DDE-4616-BFD5-6A74AC309388}" presName="nodeFollowingNodes" presStyleLbl="node1" presStyleIdx="1" presStyleCnt="5" custRadScaleRad="145583" custRadScaleInc="270030">
        <dgm:presLayoutVars>
          <dgm:bulletEnabled val="1"/>
        </dgm:presLayoutVars>
      </dgm:prSet>
      <dgm:spPr/>
    </dgm:pt>
    <dgm:pt modelId="{70239A5A-1754-47AF-87FC-25B943BD1110}" type="pres">
      <dgm:prSet presAssocID="{09822B27-C0D6-4071-A0A0-B5C98846DE2F}" presName="nodeFollowingNodes" presStyleLbl="node1" presStyleIdx="2" presStyleCnt="5" custRadScaleRad="114866" custRadScaleInc="204270">
        <dgm:presLayoutVars>
          <dgm:bulletEnabled val="1"/>
        </dgm:presLayoutVars>
      </dgm:prSet>
      <dgm:spPr/>
    </dgm:pt>
    <dgm:pt modelId="{B0AA3EB4-DED7-48C6-8290-31E09AEB3445}" type="pres">
      <dgm:prSet presAssocID="{D58CE2A2-AA47-4A57-A952-5DBE21306021}" presName="nodeFollowingNodes" presStyleLbl="node1" presStyleIdx="3" presStyleCnt="5" custRadScaleRad="111904" custRadScaleInc="-206806">
        <dgm:presLayoutVars>
          <dgm:bulletEnabled val="1"/>
        </dgm:presLayoutVars>
      </dgm:prSet>
      <dgm:spPr/>
    </dgm:pt>
    <dgm:pt modelId="{22FDA2C6-D5AB-4939-B357-134226132EE5}" type="pres">
      <dgm:prSet presAssocID="{4C0EE02A-E1AA-402B-B311-646C912A7D0E}" presName="nodeFollowingNodes" presStyleLbl="node1" presStyleIdx="4" presStyleCnt="5" custScaleX="104563" custRadScaleRad="138396" custRadScaleInc="-269109">
        <dgm:presLayoutVars>
          <dgm:bulletEnabled val="1"/>
        </dgm:presLayoutVars>
      </dgm:prSet>
      <dgm:spPr/>
    </dgm:pt>
  </dgm:ptLst>
  <dgm:cxnLst>
    <dgm:cxn modelId="{B468ED00-7AF5-426F-A494-381AB5B58437}" type="presOf" srcId="{A5A1C326-8DDE-4616-BFD5-6A74AC309388}" destId="{B8F191ED-329B-4B75-BB98-DBA9231E2D67}" srcOrd="0" destOrd="0" presId="urn:microsoft.com/office/officeart/2005/8/layout/cycle3"/>
    <dgm:cxn modelId="{08970726-0F22-4DD6-A31E-03C67AB7B128}" srcId="{E84E747B-EFCD-4F15-8109-CC59B9A438D3}" destId="{A5A1C326-8DDE-4616-BFD5-6A74AC309388}" srcOrd="1" destOrd="0" parTransId="{A50CF723-C65D-4039-989E-FEBEC74C5DBB}" sibTransId="{681CFE70-4B00-4AF4-8F40-C16AC5DFC162}"/>
    <dgm:cxn modelId="{B043D15B-A833-474B-A757-5F8CD16CAEA0}" type="presOf" srcId="{69567BEC-B8CE-4E8E-B35D-9E130E67FE8E}" destId="{C59D3659-5614-4091-ACF2-EA50ADC5290B}" srcOrd="0" destOrd="0" presId="urn:microsoft.com/office/officeart/2005/8/layout/cycle3"/>
    <dgm:cxn modelId="{405DD142-9FD2-4481-9CEC-9917DB0D4F56}" srcId="{E84E747B-EFCD-4F15-8109-CC59B9A438D3}" destId="{D58CE2A2-AA47-4A57-A952-5DBE21306021}" srcOrd="3" destOrd="0" parTransId="{720BEF6B-48E2-4690-B508-20CC1C6A7114}" sibTransId="{58A4B8A7-9C2A-429B-9C19-A7E21C37BEDD}"/>
    <dgm:cxn modelId="{3758B451-7C1A-4254-90F7-CB7FEE65C7F7}" type="presOf" srcId="{09822B27-C0D6-4071-A0A0-B5C98846DE2F}" destId="{70239A5A-1754-47AF-87FC-25B943BD1110}" srcOrd="0" destOrd="0" presId="urn:microsoft.com/office/officeart/2005/8/layout/cycle3"/>
    <dgm:cxn modelId="{5C1D8082-96AC-4FBE-A014-DFAF9289483A}" type="presOf" srcId="{4C0EE02A-E1AA-402B-B311-646C912A7D0E}" destId="{22FDA2C6-D5AB-4939-B357-134226132EE5}" srcOrd="0" destOrd="0" presId="urn:microsoft.com/office/officeart/2005/8/layout/cycle3"/>
    <dgm:cxn modelId="{3ED44690-218F-484A-AB22-4BADF59FAE5B}" type="presOf" srcId="{E84E747B-EFCD-4F15-8109-CC59B9A438D3}" destId="{8CA9BE66-56A5-42C5-9AE4-B4AF71F42A8B}" srcOrd="0" destOrd="0" presId="urn:microsoft.com/office/officeart/2005/8/layout/cycle3"/>
    <dgm:cxn modelId="{9E3221C7-8E00-4839-A2E8-6FC6495A54BF}" type="presOf" srcId="{D58CE2A2-AA47-4A57-A952-5DBE21306021}" destId="{B0AA3EB4-DED7-48C6-8290-31E09AEB3445}" srcOrd="0" destOrd="0" presId="urn:microsoft.com/office/officeart/2005/8/layout/cycle3"/>
    <dgm:cxn modelId="{46A395DA-7C7A-44A2-9DA3-3BA8287E8095}" srcId="{E84E747B-EFCD-4F15-8109-CC59B9A438D3}" destId="{4C0EE02A-E1AA-402B-B311-646C912A7D0E}" srcOrd="4" destOrd="0" parTransId="{D37980D9-7CF3-41FE-8A0D-2A9365A5557B}" sibTransId="{2DF73FA8-9543-4E61-BF94-5888F4D26557}"/>
    <dgm:cxn modelId="{1ADD3BE4-48F9-4D0F-9E62-A1E52F251A4A}" type="presOf" srcId="{51232223-E57C-4B18-8F06-17CAE1DAD6B5}" destId="{CC1B2D01-42C3-48C8-9D51-774582E04EB6}" srcOrd="0" destOrd="0" presId="urn:microsoft.com/office/officeart/2005/8/layout/cycle3"/>
    <dgm:cxn modelId="{1BB2A6E6-3EB5-4A7D-BEE2-679595C63C1B}" srcId="{E84E747B-EFCD-4F15-8109-CC59B9A438D3}" destId="{09822B27-C0D6-4071-A0A0-B5C98846DE2F}" srcOrd="2" destOrd="0" parTransId="{2A062892-90A4-4350-A8CF-BD05599F6E51}" sibTransId="{CA6CCA9A-9194-421C-BF15-5D8FD2CEF2F5}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C2EDD085-1C3C-45C7-9C93-7442DF85B593}" type="presParOf" srcId="{8CA9BE66-56A5-42C5-9AE4-B4AF71F42A8B}" destId="{32345175-60AF-4BD9-862F-58627BF4C63A}" srcOrd="0" destOrd="0" presId="urn:microsoft.com/office/officeart/2005/8/layout/cycle3"/>
    <dgm:cxn modelId="{74300DF5-05F7-490E-92D2-77CE4A661B0F}" type="presParOf" srcId="{32345175-60AF-4BD9-862F-58627BF4C63A}" destId="{CC1B2D01-42C3-48C8-9D51-774582E04EB6}" srcOrd="0" destOrd="0" presId="urn:microsoft.com/office/officeart/2005/8/layout/cycle3"/>
    <dgm:cxn modelId="{E3E66E65-B8A3-4D9F-9C6C-4AF1B9D2492B}" type="presParOf" srcId="{32345175-60AF-4BD9-862F-58627BF4C63A}" destId="{C59D3659-5614-4091-ACF2-EA50ADC5290B}" srcOrd="1" destOrd="0" presId="urn:microsoft.com/office/officeart/2005/8/layout/cycle3"/>
    <dgm:cxn modelId="{A44EE055-4E7E-451A-9293-1F78338E941A}" type="presParOf" srcId="{32345175-60AF-4BD9-862F-58627BF4C63A}" destId="{B8F191ED-329B-4B75-BB98-DBA9231E2D67}" srcOrd="2" destOrd="0" presId="urn:microsoft.com/office/officeart/2005/8/layout/cycle3"/>
    <dgm:cxn modelId="{EA823886-BF93-4704-8A25-CAAF65A0B47B}" type="presParOf" srcId="{32345175-60AF-4BD9-862F-58627BF4C63A}" destId="{70239A5A-1754-47AF-87FC-25B943BD1110}" srcOrd="3" destOrd="0" presId="urn:microsoft.com/office/officeart/2005/8/layout/cycle3"/>
    <dgm:cxn modelId="{AA2AD66A-6C32-4AA9-BD68-FB00DF67A972}" type="presParOf" srcId="{32345175-60AF-4BD9-862F-58627BF4C63A}" destId="{B0AA3EB4-DED7-48C6-8290-31E09AEB3445}" srcOrd="4" destOrd="0" presId="urn:microsoft.com/office/officeart/2005/8/layout/cycle3"/>
    <dgm:cxn modelId="{6976D81D-5F36-4773-8529-5D36A2DBB6D5}" type="presParOf" srcId="{32345175-60AF-4BD9-862F-58627BF4C63A}" destId="{22FDA2C6-D5AB-4939-B357-134226132EE5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5A1C326-8DDE-4616-BFD5-6A74AC309388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Toinen kotimainen kieli</a:t>
          </a:r>
        </a:p>
      </dgm:t>
    </dgm:pt>
    <dgm:pt modelId="{A50CF723-C65D-4039-989E-FEBEC74C5DBB}" type="parTrans" cxnId="{08970726-0F22-4DD6-A31E-03C67AB7B128}">
      <dgm:prSet/>
      <dgm:spPr/>
      <dgm:t>
        <a:bodyPr/>
        <a:lstStyle/>
        <a:p>
          <a:endParaRPr lang="fi-FI"/>
        </a:p>
      </dgm:t>
    </dgm:pt>
    <dgm:pt modelId="{681CFE70-4B00-4AF4-8F40-C16AC5DFC162}" type="sibTrans" cxnId="{08970726-0F22-4DD6-A31E-03C67AB7B128}">
      <dgm:prSet/>
      <dgm:spPr/>
      <dgm:t>
        <a:bodyPr/>
        <a:lstStyle/>
        <a:p>
          <a:endParaRPr lang="fi-FI"/>
        </a:p>
      </dgm:t>
    </dgm:pt>
    <dgm:pt modelId="{09822B27-C0D6-4071-A0A0-B5C98846DE2F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Vieras kieli</a:t>
          </a:r>
        </a:p>
      </dgm:t>
    </dgm:pt>
    <dgm:pt modelId="{2A062892-90A4-4350-A8CF-BD05599F6E51}" type="parTrans" cxnId="{1BB2A6E6-3EB5-4A7D-BEE2-679595C63C1B}">
      <dgm:prSet/>
      <dgm:spPr/>
      <dgm:t>
        <a:bodyPr/>
        <a:lstStyle/>
        <a:p>
          <a:endParaRPr lang="fi-FI"/>
        </a:p>
      </dgm:t>
    </dgm:pt>
    <dgm:pt modelId="{CA6CCA9A-9194-421C-BF15-5D8FD2CEF2F5}" type="sibTrans" cxnId="{1BB2A6E6-3EB5-4A7D-BEE2-679595C63C1B}">
      <dgm:prSet/>
      <dgm:spPr/>
      <dgm:t>
        <a:bodyPr/>
        <a:lstStyle/>
        <a:p>
          <a:endParaRPr lang="fi-FI"/>
        </a:p>
      </dgm:t>
    </dgm:pt>
    <dgm:pt modelId="{D58CE2A2-AA47-4A57-A952-5DBE21306021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Reaali</a:t>
          </a:r>
        </a:p>
      </dgm:t>
    </dgm:pt>
    <dgm:pt modelId="{720BEF6B-48E2-4690-B508-20CC1C6A7114}" type="parTrans" cxnId="{405DD142-9FD2-4481-9CEC-9917DB0D4F56}">
      <dgm:prSet/>
      <dgm:spPr/>
      <dgm:t>
        <a:bodyPr/>
        <a:lstStyle/>
        <a:p>
          <a:endParaRPr lang="fi-FI"/>
        </a:p>
      </dgm:t>
    </dgm:pt>
    <dgm:pt modelId="{58A4B8A7-9C2A-429B-9C19-A7E21C37BEDD}" type="sibTrans" cxnId="{405DD142-9FD2-4481-9CEC-9917DB0D4F56}">
      <dgm:prSet/>
      <dgm:spPr/>
      <dgm:t>
        <a:bodyPr/>
        <a:lstStyle/>
        <a:p>
          <a:endParaRPr lang="fi-FI"/>
        </a:p>
      </dgm:t>
    </dgm:pt>
    <dgm:pt modelId="{4C0EE02A-E1AA-402B-B311-646C912A7D0E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Matematiikka</a:t>
          </a:r>
        </a:p>
      </dgm:t>
    </dgm:pt>
    <dgm:pt modelId="{D37980D9-7CF3-41FE-8A0D-2A9365A5557B}" type="parTrans" cxnId="{46A395DA-7C7A-44A2-9DA3-3BA8287E8095}">
      <dgm:prSet/>
      <dgm:spPr/>
      <dgm:t>
        <a:bodyPr/>
        <a:lstStyle/>
        <a:p>
          <a:endParaRPr lang="fi-FI"/>
        </a:p>
      </dgm:t>
    </dgm:pt>
    <dgm:pt modelId="{2DF73FA8-9543-4E61-BF94-5888F4D26557}" type="sibTrans" cxnId="{46A395DA-7C7A-44A2-9DA3-3BA8287E8095}">
      <dgm:prSet/>
      <dgm:spPr/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5" custRadScaleRad="98490" custRadScaleInc="-66">
        <dgm:presLayoutVars>
          <dgm:bulletEnabled val="1"/>
        </dgm:presLayoutVars>
      </dgm:prSet>
      <dgm:spPr/>
    </dgm:pt>
    <dgm:pt modelId="{C59D3659-5614-4091-ACF2-EA50ADC5290B}" type="pres">
      <dgm:prSet presAssocID="{69567BEC-B8CE-4E8E-B35D-9E130E67FE8E}" presName="sibTransFirstNode" presStyleLbl="bgShp" presStyleIdx="0" presStyleCnt="1" custLinFactNeighborX="530" custLinFactNeighborY="2636" custRadScaleRad="200097" custRadScaleInc="-2147483648"/>
      <dgm:spPr/>
    </dgm:pt>
    <dgm:pt modelId="{B8F191ED-329B-4B75-BB98-DBA9231E2D67}" type="pres">
      <dgm:prSet presAssocID="{A5A1C326-8DDE-4616-BFD5-6A74AC309388}" presName="nodeFollowingNodes" presStyleLbl="node1" presStyleIdx="1" presStyleCnt="5" custRadScaleRad="150719" custRadScaleInc="272372">
        <dgm:presLayoutVars>
          <dgm:bulletEnabled val="1"/>
        </dgm:presLayoutVars>
      </dgm:prSet>
      <dgm:spPr/>
    </dgm:pt>
    <dgm:pt modelId="{70239A5A-1754-47AF-87FC-25B943BD1110}" type="pres">
      <dgm:prSet presAssocID="{09822B27-C0D6-4071-A0A0-B5C98846DE2F}" presName="nodeFollowingNodes" presStyleLbl="node1" presStyleIdx="2" presStyleCnt="5" custRadScaleRad="114866" custRadScaleInc="204270">
        <dgm:presLayoutVars>
          <dgm:bulletEnabled val="1"/>
        </dgm:presLayoutVars>
      </dgm:prSet>
      <dgm:spPr/>
    </dgm:pt>
    <dgm:pt modelId="{B0AA3EB4-DED7-48C6-8290-31E09AEB3445}" type="pres">
      <dgm:prSet presAssocID="{D58CE2A2-AA47-4A57-A952-5DBE21306021}" presName="nodeFollowingNodes" presStyleLbl="node1" presStyleIdx="3" presStyleCnt="5" custRadScaleRad="111904" custRadScaleInc="-206806">
        <dgm:presLayoutVars>
          <dgm:bulletEnabled val="1"/>
        </dgm:presLayoutVars>
      </dgm:prSet>
      <dgm:spPr/>
    </dgm:pt>
    <dgm:pt modelId="{22FDA2C6-D5AB-4939-B357-134226132EE5}" type="pres">
      <dgm:prSet presAssocID="{4C0EE02A-E1AA-402B-B311-646C912A7D0E}" presName="nodeFollowingNodes" presStyleLbl="node1" presStyleIdx="4" presStyleCnt="5" custScaleX="104563" custRadScaleRad="138396" custRadScaleInc="-269109">
        <dgm:presLayoutVars>
          <dgm:bulletEnabled val="1"/>
        </dgm:presLayoutVars>
      </dgm:prSet>
      <dgm:spPr/>
    </dgm:pt>
  </dgm:ptLst>
  <dgm:cxnLst>
    <dgm:cxn modelId="{08970726-0F22-4DD6-A31E-03C67AB7B128}" srcId="{E84E747B-EFCD-4F15-8109-CC59B9A438D3}" destId="{A5A1C326-8DDE-4616-BFD5-6A74AC309388}" srcOrd="1" destOrd="0" parTransId="{A50CF723-C65D-4039-989E-FEBEC74C5DBB}" sibTransId="{681CFE70-4B00-4AF4-8F40-C16AC5DFC162}"/>
    <dgm:cxn modelId="{D7A1F960-0337-4B31-BAD6-7E2EDC536D09}" type="presOf" srcId="{4C0EE02A-E1AA-402B-B311-646C912A7D0E}" destId="{22FDA2C6-D5AB-4939-B357-134226132EE5}" srcOrd="0" destOrd="0" presId="urn:microsoft.com/office/officeart/2005/8/layout/cycle3"/>
    <dgm:cxn modelId="{405DD142-9FD2-4481-9CEC-9917DB0D4F56}" srcId="{E84E747B-EFCD-4F15-8109-CC59B9A438D3}" destId="{D58CE2A2-AA47-4A57-A952-5DBE21306021}" srcOrd="3" destOrd="0" parTransId="{720BEF6B-48E2-4690-B508-20CC1C6A7114}" sibTransId="{58A4B8A7-9C2A-429B-9C19-A7E21C37BEDD}"/>
    <dgm:cxn modelId="{DE05D16C-5425-464A-88A6-45CEF3A6ABBD}" type="presOf" srcId="{D58CE2A2-AA47-4A57-A952-5DBE21306021}" destId="{B0AA3EB4-DED7-48C6-8290-31E09AEB3445}" srcOrd="0" destOrd="0" presId="urn:microsoft.com/office/officeart/2005/8/layout/cycle3"/>
    <dgm:cxn modelId="{D2B9B3AE-6048-4D3D-99F6-E04D5F3EA96B}" type="presOf" srcId="{09822B27-C0D6-4071-A0A0-B5C98846DE2F}" destId="{70239A5A-1754-47AF-87FC-25B943BD1110}" srcOrd="0" destOrd="0" presId="urn:microsoft.com/office/officeart/2005/8/layout/cycle3"/>
    <dgm:cxn modelId="{7C6915D5-91C2-4AD7-9DC4-F23A50B4499B}" type="presOf" srcId="{51232223-E57C-4B18-8F06-17CAE1DAD6B5}" destId="{CC1B2D01-42C3-48C8-9D51-774582E04EB6}" srcOrd="0" destOrd="0" presId="urn:microsoft.com/office/officeart/2005/8/layout/cycle3"/>
    <dgm:cxn modelId="{46A395DA-7C7A-44A2-9DA3-3BA8287E8095}" srcId="{E84E747B-EFCD-4F15-8109-CC59B9A438D3}" destId="{4C0EE02A-E1AA-402B-B311-646C912A7D0E}" srcOrd="4" destOrd="0" parTransId="{D37980D9-7CF3-41FE-8A0D-2A9365A5557B}" sibTransId="{2DF73FA8-9543-4E61-BF94-5888F4D26557}"/>
    <dgm:cxn modelId="{78E47DE4-D4E3-4F51-92B3-A822FCF37A64}" type="presOf" srcId="{A5A1C326-8DDE-4616-BFD5-6A74AC309388}" destId="{B8F191ED-329B-4B75-BB98-DBA9231E2D67}" srcOrd="0" destOrd="0" presId="urn:microsoft.com/office/officeart/2005/8/layout/cycle3"/>
    <dgm:cxn modelId="{1BB2A6E6-3EB5-4A7D-BEE2-679595C63C1B}" srcId="{E84E747B-EFCD-4F15-8109-CC59B9A438D3}" destId="{09822B27-C0D6-4071-A0A0-B5C98846DE2F}" srcOrd="2" destOrd="0" parTransId="{2A062892-90A4-4350-A8CF-BD05599F6E51}" sibTransId="{CA6CCA9A-9194-421C-BF15-5D8FD2CEF2F5}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9E0410EF-0146-44F3-A09F-708B735C6008}" type="presOf" srcId="{E84E747B-EFCD-4F15-8109-CC59B9A438D3}" destId="{8CA9BE66-56A5-42C5-9AE4-B4AF71F42A8B}" srcOrd="0" destOrd="0" presId="urn:microsoft.com/office/officeart/2005/8/layout/cycle3"/>
    <dgm:cxn modelId="{669483EF-5755-4162-9088-3ED3AF955B9E}" type="presOf" srcId="{69567BEC-B8CE-4E8E-B35D-9E130E67FE8E}" destId="{C59D3659-5614-4091-ACF2-EA50ADC5290B}" srcOrd="0" destOrd="0" presId="urn:microsoft.com/office/officeart/2005/8/layout/cycle3"/>
    <dgm:cxn modelId="{FC7CE692-6AB6-4580-9423-45AEC7A0A4B2}" type="presParOf" srcId="{8CA9BE66-56A5-42C5-9AE4-B4AF71F42A8B}" destId="{32345175-60AF-4BD9-862F-58627BF4C63A}" srcOrd="0" destOrd="0" presId="urn:microsoft.com/office/officeart/2005/8/layout/cycle3"/>
    <dgm:cxn modelId="{F2B53D9F-6BF1-4D22-B761-2C55ECF5E7F5}" type="presParOf" srcId="{32345175-60AF-4BD9-862F-58627BF4C63A}" destId="{CC1B2D01-42C3-48C8-9D51-774582E04EB6}" srcOrd="0" destOrd="0" presId="urn:microsoft.com/office/officeart/2005/8/layout/cycle3"/>
    <dgm:cxn modelId="{3AAA5553-B3E6-459B-94A5-BF1EB2A60E45}" type="presParOf" srcId="{32345175-60AF-4BD9-862F-58627BF4C63A}" destId="{C59D3659-5614-4091-ACF2-EA50ADC5290B}" srcOrd="1" destOrd="0" presId="urn:microsoft.com/office/officeart/2005/8/layout/cycle3"/>
    <dgm:cxn modelId="{6C9F897E-9C27-4018-B8ED-58967012B61C}" type="presParOf" srcId="{32345175-60AF-4BD9-862F-58627BF4C63A}" destId="{B8F191ED-329B-4B75-BB98-DBA9231E2D67}" srcOrd="2" destOrd="0" presId="urn:microsoft.com/office/officeart/2005/8/layout/cycle3"/>
    <dgm:cxn modelId="{06388D42-A5F4-4CE0-B6BA-9104A6F42320}" type="presParOf" srcId="{32345175-60AF-4BD9-862F-58627BF4C63A}" destId="{70239A5A-1754-47AF-87FC-25B943BD1110}" srcOrd="3" destOrd="0" presId="urn:microsoft.com/office/officeart/2005/8/layout/cycle3"/>
    <dgm:cxn modelId="{26ECC1F5-83FC-493A-9085-2ED4E1D0E00F}" type="presParOf" srcId="{32345175-60AF-4BD9-862F-58627BF4C63A}" destId="{B0AA3EB4-DED7-48C6-8290-31E09AEB3445}" srcOrd="4" destOrd="0" presId="urn:microsoft.com/office/officeart/2005/8/layout/cycle3"/>
    <dgm:cxn modelId="{C9782474-B0DC-4A38-BB51-915B394954E8}" type="presParOf" srcId="{32345175-60AF-4BD9-862F-58627BF4C63A}" destId="{22FDA2C6-D5AB-4939-B357-134226132EE5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B2D01-42C3-48C8-9D51-774582E04EB6}">
      <dsp:nvSpPr>
        <dsp:cNvPr id="0" name=""/>
        <dsp:cNvSpPr/>
      </dsp:nvSpPr>
      <dsp:spPr>
        <a:xfrm>
          <a:off x="2623986" y="44361"/>
          <a:ext cx="2488668" cy="1251769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5092" y="105467"/>
        <a:ext cx="2366456" cy="11295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D3659-5614-4091-ACF2-EA50ADC5290B}">
      <dsp:nvSpPr>
        <dsp:cNvPr id="0" name=""/>
        <dsp:cNvSpPr/>
      </dsp:nvSpPr>
      <dsp:spPr>
        <a:xfrm>
          <a:off x="1224154" y="144012"/>
          <a:ext cx="5367665" cy="5367665"/>
        </a:xfrm>
        <a:prstGeom prst="circularArrow">
          <a:avLst>
            <a:gd name="adj1" fmla="val 5544"/>
            <a:gd name="adj2" fmla="val 330680"/>
            <a:gd name="adj3" fmla="val 13776269"/>
            <a:gd name="adj4" fmla="val 17385755"/>
            <a:gd name="adj5" fmla="val 575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B2D01-42C3-48C8-9D51-774582E04EB6}">
      <dsp:nvSpPr>
        <dsp:cNvPr id="0" name=""/>
        <dsp:cNvSpPr/>
      </dsp:nvSpPr>
      <dsp:spPr>
        <a:xfrm>
          <a:off x="2622984" y="36182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4324" y="97522"/>
        <a:ext cx="2390427" cy="1133873"/>
      </dsp:txXfrm>
    </dsp:sp>
    <dsp:sp modelId="{B8F191ED-329B-4B75-BB98-DBA9231E2D67}">
      <dsp:nvSpPr>
        <dsp:cNvPr id="0" name=""/>
        <dsp:cNvSpPr/>
      </dsp:nvSpPr>
      <dsp:spPr>
        <a:xfrm>
          <a:off x="0" y="4144046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Toinen kotimainen kieli</a:t>
          </a:r>
        </a:p>
      </dsp:txBody>
      <dsp:txXfrm>
        <a:off x="61340" y="4205386"/>
        <a:ext cx="2390427" cy="1133873"/>
      </dsp:txXfrm>
    </dsp:sp>
    <dsp:sp modelId="{70239A5A-1754-47AF-87FC-25B943BD1110}">
      <dsp:nvSpPr>
        <dsp:cNvPr id="0" name=""/>
        <dsp:cNvSpPr/>
      </dsp:nvSpPr>
      <dsp:spPr>
        <a:xfrm>
          <a:off x="11" y="2448274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Vieras kieli</a:t>
          </a:r>
        </a:p>
      </dsp:txBody>
      <dsp:txXfrm>
        <a:off x="61351" y="2509614"/>
        <a:ext cx="2390427" cy="1133873"/>
      </dsp:txXfrm>
    </dsp:sp>
    <dsp:sp modelId="{B0AA3EB4-DED7-48C6-8290-31E09AEB3445}">
      <dsp:nvSpPr>
        <dsp:cNvPr id="0" name=""/>
        <dsp:cNvSpPr/>
      </dsp:nvSpPr>
      <dsp:spPr>
        <a:xfrm>
          <a:off x="5184573" y="2376260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Reaali</a:t>
          </a:r>
        </a:p>
      </dsp:txBody>
      <dsp:txXfrm>
        <a:off x="5245913" y="2437600"/>
        <a:ext cx="2390427" cy="1133873"/>
      </dsp:txXfrm>
    </dsp:sp>
    <dsp:sp modelId="{22FDA2C6-D5AB-4939-B357-134226132EE5}">
      <dsp:nvSpPr>
        <dsp:cNvPr id="0" name=""/>
        <dsp:cNvSpPr/>
      </dsp:nvSpPr>
      <dsp:spPr>
        <a:xfrm>
          <a:off x="5077075" y="4144046"/>
          <a:ext cx="2627780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Matematiikka</a:t>
          </a:r>
        </a:p>
      </dsp:txBody>
      <dsp:txXfrm>
        <a:off x="5138415" y="4205386"/>
        <a:ext cx="2505100" cy="11338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D3659-5614-4091-ACF2-EA50ADC5290B}">
      <dsp:nvSpPr>
        <dsp:cNvPr id="0" name=""/>
        <dsp:cNvSpPr/>
      </dsp:nvSpPr>
      <dsp:spPr>
        <a:xfrm>
          <a:off x="1224154" y="144012"/>
          <a:ext cx="5367665" cy="5367665"/>
        </a:xfrm>
        <a:prstGeom prst="circularArrow">
          <a:avLst>
            <a:gd name="adj1" fmla="val 5544"/>
            <a:gd name="adj2" fmla="val 330680"/>
            <a:gd name="adj3" fmla="val 13776269"/>
            <a:gd name="adj4" fmla="val 17385755"/>
            <a:gd name="adj5" fmla="val 575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B2D01-42C3-48C8-9D51-774582E04EB6}">
      <dsp:nvSpPr>
        <dsp:cNvPr id="0" name=""/>
        <dsp:cNvSpPr/>
      </dsp:nvSpPr>
      <dsp:spPr>
        <a:xfrm>
          <a:off x="2622984" y="36182"/>
          <a:ext cx="2513107" cy="1256553"/>
        </a:xfrm>
        <a:prstGeom prst="roundRect">
          <a:avLst/>
        </a:prstGeom>
        <a:solidFill>
          <a:schemeClr val="bg1">
            <a:lumMod val="85000"/>
          </a:schemeClr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4324" y="97522"/>
        <a:ext cx="2390427" cy="1133873"/>
      </dsp:txXfrm>
    </dsp:sp>
    <dsp:sp modelId="{B8F191ED-329B-4B75-BB98-DBA9231E2D67}">
      <dsp:nvSpPr>
        <dsp:cNvPr id="0" name=""/>
        <dsp:cNvSpPr/>
      </dsp:nvSpPr>
      <dsp:spPr>
        <a:xfrm>
          <a:off x="0" y="4144046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Toinen kotimainen kieli</a:t>
          </a:r>
        </a:p>
      </dsp:txBody>
      <dsp:txXfrm>
        <a:off x="61340" y="4205386"/>
        <a:ext cx="2390427" cy="1133873"/>
      </dsp:txXfrm>
    </dsp:sp>
    <dsp:sp modelId="{70239A5A-1754-47AF-87FC-25B943BD1110}">
      <dsp:nvSpPr>
        <dsp:cNvPr id="0" name=""/>
        <dsp:cNvSpPr/>
      </dsp:nvSpPr>
      <dsp:spPr>
        <a:xfrm>
          <a:off x="11" y="2448274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Vieras kieli</a:t>
          </a:r>
        </a:p>
      </dsp:txBody>
      <dsp:txXfrm>
        <a:off x="61351" y="2509614"/>
        <a:ext cx="2390427" cy="1133873"/>
      </dsp:txXfrm>
    </dsp:sp>
    <dsp:sp modelId="{B0AA3EB4-DED7-48C6-8290-31E09AEB3445}">
      <dsp:nvSpPr>
        <dsp:cNvPr id="0" name=""/>
        <dsp:cNvSpPr/>
      </dsp:nvSpPr>
      <dsp:spPr>
        <a:xfrm>
          <a:off x="5184573" y="2376260"/>
          <a:ext cx="2513107" cy="1256553"/>
        </a:xfrm>
        <a:prstGeom prst="roundRect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Reaali</a:t>
          </a:r>
        </a:p>
      </dsp:txBody>
      <dsp:txXfrm>
        <a:off x="5245913" y="2437600"/>
        <a:ext cx="2390427" cy="1133873"/>
      </dsp:txXfrm>
    </dsp:sp>
    <dsp:sp modelId="{22FDA2C6-D5AB-4939-B357-134226132EE5}">
      <dsp:nvSpPr>
        <dsp:cNvPr id="0" name=""/>
        <dsp:cNvSpPr/>
      </dsp:nvSpPr>
      <dsp:spPr>
        <a:xfrm>
          <a:off x="5077075" y="4144046"/>
          <a:ext cx="2627780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Matematiikka</a:t>
          </a:r>
        </a:p>
      </dsp:txBody>
      <dsp:txXfrm>
        <a:off x="5138415" y="4205386"/>
        <a:ext cx="2505100" cy="1133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2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762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252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211428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0390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4862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9177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2673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4601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9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6729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5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506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735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7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4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753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1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1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k-opiskelijavalinnat.fi/wp-content/uploads/2018/05/Ylioppilastutkinnon-pisteytysmalli-AMK.pdf" TargetMode="External"/><Relationship Id="rId2" Type="http://schemas.openxmlformats.org/officeDocument/2006/relationships/hyperlink" Target="http://oha-forum.fi/public_html/wordpress/wp-content/uploads/2018/02/pistetaulukot_nettiin.pdf" TargetMode="Externa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inedu.fi/artikkeli/-/asset_publisher/ylioppilastutkinto-uudistuu-jatkossa-kaikki-opiskelijat-kirjoittavat-vahintaan-viisi-ainetta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000" dirty="0">
                <a:solidFill>
                  <a:schemeClr val="tx1"/>
                </a:solidFill>
              </a:rPr>
              <a:t>YO-suunnitelma</a:t>
            </a:r>
            <a:br>
              <a:rPr lang="fi-FI" sz="7000" dirty="0">
                <a:solidFill>
                  <a:schemeClr val="tx1"/>
                </a:solidFill>
              </a:rPr>
            </a:br>
            <a:endParaRPr lang="fi-FI" sz="7000" dirty="0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Opinto-ohjaus, ykköset </a:t>
            </a:r>
          </a:p>
          <a:p>
            <a:r>
              <a:rPr lang="fi-FI"/>
              <a:t>syksy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14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Pitkät ja keskipitkät oppimäärät tuottavat hyvin pisteitä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Äidinkieli</a:t>
            </a:r>
          </a:p>
          <a:p>
            <a:r>
              <a:rPr lang="fi-FI" dirty="0"/>
              <a:t>Matematiikka</a:t>
            </a:r>
          </a:p>
          <a:p>
            <a:r>
              <a:rPr lang="fi-FI" dirty="0"/>
              <a:t>Englanti</a:t>
            </a:r>
          </a:p>
          <a:p>
            <a:r>
              <a:rPr lang="fi-FI" dirty="0"/>
              <a:t>Ruotsi</a:t>
            </a:r>
          </a:p>
          <a:p>
            <a:r>
              <a:rPr lang="fi-FI" dirty="0">
                <a:hlinkClick r:id="rId2"/>
              </a:rPr>
              <a:t>http://oha-forum.fi/public_html/wordpress/wp-content/uploads/2018/02/pistetaulukot_nettiin.pdf</a:t>
            </a:r>
            <a:endParaRPr lang="fi-FI" dirty="0"/>
          </a:p>
          <a:p>
            <a:r>
              <a:rPr lang="fi-FI" dirty="0">
                <a:hlinkClick r:id="rId3"/>
              </a:rPr>
              <a:t>http://www.amk-opiskelijavalinnat.fi/wp-content/uploads/2018/05/Ylioppilastutkinnon-pisteytysmalli-AMK.pdf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251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D471A479-0AF1-4BD7-8466-2C3D529BAAA6}"/>
              </a:ext>
            </a:extLst>
          </p:cNvPr>
          <p:cNvSpPr/>
          <p:nvPr/>
        </p:nvSpPr>
        <p:spPr>
          <a:xfrm>
            <a:off x="4745307" y="1725226"/>
            <a:ext cx="1568108" cy="250016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E3F10D2-E0C4-4661-9FE1-23513662D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3095" y="56147"/>
            <a:ext cx="6697579" cy="574258"/>
          </a:xfrm>
        </p:spPr>
        <p:txBody>
          <a:bodyPr>
            <a:normAutofit/>
          </a:bodyPr>
          <a:lstStyle/>
          <a:p>
            <a:r>
              <a:rPr lang="fi-FI" sz="2800" dirty="0"/>
              <a:t>Esimerkkejä pisteytyksistä:</a:t>
            </a:r>
            <a:endParaRPr lang="fi-FI" sz="2800" dirty="0">
              <a:latin typeface="Arial Rounded MT Bold" panose="020F0704030504030204" pitchFamily="34" charset="0"/>
            </a:endParaRPr>
          </a:p>
        </p:txBody>
      </p:sp>
      <p:sp>
        <p:nvSpPr>
          <p:cNvPr id="8" name="Vuokaaviosymboli: Rajoitin 7">
            <a:extLst>
              <a:ext uri="{FF2B5EF4-FFF2-40B4-BE49-F238E27FC236}">
                <a16:creationId xmlns:a16="http://schemas.microsoft.com/office/drawing/2014/main" id="{249D0340-87A5-447C-AFA7-0BB5C20CD7BE}"/>
              </a:ext>
            </a:extLst>
          </p:cNvPr>
          <p:cNvSpPr/>
          <p:nvPr/>
        </p:nvSpPr>
        <p:spPr>
          <a:xfrm>
            <a:off x="8975559" y="36025"/>
            <a:ext cx="1678585" cy="895548"/>
          </a:xfrm>
          <a:prstGeom prst="flowChartTerminator">
            <a:avLst/>
          </a:prstGeom>
          <a:solidFill>
            <a:srgbClr val="9966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fi-FI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5761287-03C0-4F89-A8B0-B449D70CEAD6}"/>
              </a:ext>
            </a:extLst>
          </p:cNvPr>
          <p:cNvSpPr txBox="1"/>
          <p:nvPr/>
        </p:nvSpPr>
        <p:spPr>
          <a:xfrm>
            <a:off x="9032054" y="59607"/>
            <a:ext cx="16021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defRPr/>
            </a:pPr>
            <a:r>
              <a:rPr lang="fi-FI" sz="1600" b="1" kern="0" dirty="0">
                <a:ln w="0"/>
              </a:rPr>
              <a:t>Yliopistojen</a:t>
            </a:r>
            <a:r>
              <a:rPr lang="fi-FI" sz="1400" b="1" kern="0" dirty="0">
                <a:ln w="0"/>
              </a:rPr>
              <a:t> </a:t>
            </a:r>
            <a:r>
              <a:rPr lang="fi-FI" sz="1600" b="1" kern="0" dirty="0">
                <a:ln w="0"/>
              </a:rPr>
              <a:t>todistusvalinta</a:t>
            </a:r>
            <a:r>
              <a:rPr lang="fi-FI" sz="1400" b="1" kern="0" dirty="0">
                <a:ln w="0"/>
              </a:rPr>
              <a:t> 2020-</a:t>
            </a:r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9B5EDAA2-1EAB-4154-A82D-CBABEACEAE6A}"/>
              </a:ext>
            </a:extLst>
          </p:cNvPr>
          <p:cNvGrpSpPr/>
          <p:nvPr/>
        </p:nvGrpSpPr>
        <p:grpSpPr>
          <a:xfrm>
            <a:off x="5930851" y="3068759"/>
            <a:ext cx="2040956" cy="1786380"/>
            <a:chOff x="4254452" y="3068759"/>
            <a:chExt cx="2040956" cy="1786380"/>
          </a:xfrm>
        </p:grpSpPr>
        <p:sp>
          <p:nvSpPr>
            <p:cNvPr id="4" name="Suorakulmio: Pyöristetyt kulmat 3">
              <a:extLst>
                <a:ext uri="{FF2B5EF4-FFF2-40B4-BE49-F238E27FC236}">
                  <a16:creationId xmlns:a16="http://schemas.microsoft.com/office/drawing/2014/main" id="{5C89CC99-1E0A-42FF-BF0F-D3FFF1CFBBB8}"/>
                </a:ext>
              </a:extLst>
            </p:cNvPr>
            <p:cNvSpPr/>
            <p:nvPr/>
          </p:nvSpPr>
          <p:spPr>
            <a:xfrm>
              <a:off x="4439679" y="3616130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11" name="Vuokaaviosymboli: Rajoitin 10">
              <a:extLst>
                <a:ext uri="{FF2B5EF4-FFF2-40B4-BE49-F238E27FC236}">
                  <a16:creationId xmlns:a16="http://schemas.microsoft.com/office/drawing/2014/main" id="{E813BE85-7521-4694-8448-7E795234DC81}"/>
                </a:ext>
              </a:extLst>
            </p:cNvPr>
            <p:cNvSpPr/>
            <p:nvPr/>
          </p:nvSpPr>
          <p:spPr>
            <a:xfrm>
              <a:off x="4254452" y="3068759"/>
              <a:ext cx="1605687" cy="575504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Psykologia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14" name="Suorakulmio: Pyöristetyt kulmat 13">
              <a:extLst>
                <a:ext uri="{FF2B5EF4-FFF2-40B4-BE49-F238E27FC236}">
                  <a16:creationId xmlns:a16="http://schemas.microsoft.com/office/drawing/2014/main" id="{5610F071-DB06-4BF9-9369-9A4CF949EE2E}"/>
                </a:ext>
              </a:extLst>
            </p:cNvPr>
            <p:cNvSpPr/>
            <p:nvPr/>
          </p:nvSpPr>
          <p:spPr>
            <a:xfrm>
              <a:off x="4624730" y="3845805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psykologia</a:t>
              </a:r>
            </a:p>
          </p:txBody>
        </p:sp>
        <p:sp>
          <p:nvSpPr>
            <p:cNvPr id="13" name="Suorakulmio: Pyöristetyt kulmat 12">
              <a:extLst>
                <a:ext uri="{FF2B5EF4-FFF2-40B4-BE49-F238E27FC236}">
                  <a16:creationId xmlns:a16="http://schemas.microsoft.com/office/drawing/2014/main" id="{F7EC355F-6FB5-4327-A864-0797944F8BB8}"/>
                </a:ext>
              </a:extLst>
            </p:cNvPr>
            <p:cNvSpPr/>
            <p:nvPr/>
          </p:nvSpPr>
          <p:spPr>
            <a:xfrm>
              <a:off x="4774841" y="4082095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16" name="Suorakulmio: Pyöristetyt kulmat 15">
              <a:extLst>
                <a:ext uri="{FF2B5EF4-FFF2-40B4-BE49-F238E27FC236}">
                  <a16:creationId xmlns:a16="http://schemas.microsoft.com/office/drawing/2014/main" id="{64F38CA2-E4B4-4851-BBB5-B6F5C5AD4EC7}"/>
                </a:ext>
              </a:extLst>
            </p:cNvPr>
            <p:cNvSpPr/>
            <p:nvPr/>
          </p:nvSpPr>
          <p:spPr>
            <a:xfrm>
              <a:off x="4924952" y="4321797"/>
              <a:ext cx="1289097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1 ainereaali</a:t>
              </a:r>
            </a:p>
          </p:txBody>
        </p:sp>
        <p:sp>
          <p:nvSpPr>
            <p:cNvPr id="18" name="Suorakulmio: Pyöristetyt kulmat 17">
              <a:extLst>
                <a:ext uri="{FF2B5EF4-FFF2-40B4-BE49-F238E27FC236}">
                  <a16:creationId xmlns:a16="http://schemas.microsoft.com/office/drawing/2014/main" id="{A672B65B-ACC6-48C0-BE54-45670BE997AC}"/>
                </a:ext>
              </a:extLst>
            </p:cNvPr>
            <p:cNvSpPr/>
            <p:nvPr/>
          </p:nvSpPr>
          <p:spPr>
            <a:xfrm>
              <a:off x="5133495" y="4561972"/>
              <a:ext cx="1161913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kieli</a:t>
              </a:r>
            </a:p>
          </p:txBody>
        </p:sp>
      </p:grp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578B4F8A-7A58-4B41-81CF-C01D77953501}"/>
              </a:ext>
            </a:extLst>
          </p:cNvPr>
          <p:cNvSpPr/>
          <p:nvPr/>
        </p:nvSpPr>
        <p:spPr>
          <a:xfrm>
            <a:off x="3704421" y="1952593"/>
            <a:ext cx="923726" cy="250016"/>
          </a:xfrm>
          <a:prstGeom prst="round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b="1" dirty="0">
              <a:solidFill>
                <a:schemeClr val="tx1"/>
              </a:solidFill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A257C586-0BF7-4FF9-867E-B562E89B7C9E}"/>
              </a:ext>
            </a:extLst>
          </p:cNvPr>
          <p:cNvGrpSpPr/>
          <p:nvPr/>
        </p:nvGrpSpPr>
        <p:grpSpPr>
          <a:xfrm>
            <a:off x="3684935" y="3106023"/>
            <a:ext cx="2272421" cy="1524487"/>
            <a:chOff x="2160934" y="3106022"/>
            <a:chExt cx="2272421" cy="1524487"/>
          </a:xfrm>
        </p:grpSpPr>
        <p:sp>
          <p:nvSpPr>
            <p:cNvPr id="21" name="Suorakulmio: Pyöristetyt kulmat 20">
              <a:extLst>
                <a:ext uri="{FF2B5EF4-FFF2-40B4-BE49-F238E27FC236}">
                  <a16:creationId xmlns:a16="http://schemas.microsoft.com/office/drawing/2014/main" id="{C2AFA9CE-2591-4B3E-9E51-D7B83329637E}"/>
                </a:ext>
              </a:extLst>
            </p:cNvPr>
            <p:cNvSpPr/>
            <p:nvPr/>
          </p:nvSpPr>
          <p:spPr>
            <a:xfrm>
              <a:off x="2346161" y="3616131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22" name="Vuokaaviosymboli: Rajoitin 21">
              <a:extLst>
                <a:ext uri="{FF2B5EF4-FFF2-40B4-BE49-F238E27FC236}">
                  <a16:creationId xmlns:a16="http://schemas.microsoft.com/office/drawing/2014/main" id="{B6A8CA27-4BA9-4C3F-AA8C-67A2CF8D0EAF}"/>
                </a:ext>
              </a:extLst>
            </p:cNvPr>
            <p:cNvSpPr/>
            <p:nvPr/>
          </p:nvSpPr>
          <p:spPr>
            <a:xfrm>
              <a:off x="2160934" y="3106022"/>
              <a:ext cx="1605687" cy="538242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Kauppatiede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24" name="Suorakulmio: Pyöristetyt kulmat 23">
              <a:extLst>
                <a:ext uri="{FF2B5EF4-FFF2-40B4-BE49-F238E27FC236}">
                  <a16:creationId xmlns:a16="http://schemas.microsoft.com/office/drawing/2014/main" id="{0AE22764-5A26-47A2-ABC4-E838A0E2D4C0}"/>
                </a:ext>
              </a:extLst>
            </p:cNvPr>
            <p:cNvSpPr/>
            <p:nvPr/>
          </p:nvSpPr>
          <p:spPr>
            <a:xfrm>
              <a:off x="2531212" y="3845805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25" name="Suorakulmio: Pyöristetyt kulmat 24">
              <a:extLst>
                <a:ext uri="{FF2B5EF4-FFF2-40B4-BE49-F238E27FC236}">
                  <a16:creationId xmlns:a16="http://schemas.microsoft.com/office/drawing/2014/main" id="{3AC91390-5B55-4F4C-999D-4906A6F44281}"/>
                </a:ext>
              </a:extLst>
            </p:cNvPr>
            <p:cNvSpPr/>
            <p:nvPr/>
          </p:nvSpPr>
          <p:spPr>
            <a:xfrm>
              <a:off x="2775289" y="4104809"/>
              <a:ext cx="1230072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paras kieli</a:t>
              </a:r>
            </a:p>
          </p:txBody>
        </p:sp>
        <p:sp>
          <p:nvSpPr>
            <p:cNvPr id="26" name="Suorakulmio: Pyöristetyt kulmat 25">
              <a:extLst>
                <a:ext uri="{FF2B5EF4-FFF2-40B4-BE49-F238E27FC236}">
                  <a16:creationId xmlns:a16="http://schemas.microsoft.com/office/drawing/2014/main" id="{CCB6CA65-422B-41E9-9599-224DF1DFD796}"/>
                </a:ext>
              </a:extLst>
            </p:cNvPr>
            <p:cNvSpPr/>
            <p:nvPr/>
          </p:nvSpPr>
          <p:spPr>
            <a:xfrm>
              <a:off x="2963777" y="4337342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2 parasta koetta</a:t>
              </a:r>
            </a:p>
          </p:txBody>
        </p:sp>
      </p:grp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B1CC4235-9E8D-4B64-9EA5-67181B39CE6A}"/>
              </a:ext>
            </a:extLst>
          </p:cNvPr>
          <p:cNvGrpSpPr/>
          <p:nvPr/>
        </p:nvGrpSpPr>
        <p:grpSpPr>
          <a:xfrm>
            <a:off x="1647575" y="5506369"/>
            <a:ext cx="1895436" cy="1060578"/>
            <a:chOff x="123575" y="5506369"/>
            <a:chExt cx="1895436" cy="1060578"/>
          </a:xfrm>
        </p:grpSpPr>
        <p:sp>
          <p:nvSpPr>
            <p:cNvPr id="27" name="Suorakulmio: Pyöristetyt kulmat 26">
              <a:extLst>
                <a:ext uri="{FF2B5EF4-FFF2-40B4-BE49-F238E27FC236}">
                  <a16:creationId xmlns:a16="http://schemas.microsoft.com/office/drawing/2014/main" id="{B2260EC9-1E71-423F-A3DD-039039B9D94D}"/>
                </a:ext>
              </a:extLst>
            </p:cNvPr>
            <p:cNvSpPr/>
            <p:nvPr/>
          </p:nvSpPr>
          <p:spPr>
            <a:xfrm>
              <a:off x="308802" y="6022436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28" name="Vuokaaviosymboli: Rajoitin 27">
              <a:extLst>
                <a:ext uri="{FF2B5EF4-FFF2-40B4-BE49-F238E27FC236}">
                  <a16:creationId xmlns:a16="http://schemas.microsoft.com/office/drawing/2014/main" id="{6FC31257-3ED7-4E89-AF6F-E434E75FF2A1}"/>
                </a:ext>
              </a:extLst>
            </p:cNvPr>
            <p:cNvSpPr/>
            <p:nvPr/>
          </p:nvSpPr>
          <p:spPr>
            <a:xfrm>
              <a:off x="123575" y="5506369"/>
              <a:ext cx="1605687" cy="544200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Oikeustiede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31" name="Suorakulmio: Pyöristetyt kulmat 30">
              <a:extLst>
                <a:ext uri="{FF2B5EF4-FFF2-40B4-BE49-F238E27FC236}">
                  <a16:creationId xmlns:a16="http://schemas.microsoft.com/office/drawing/2014/main" id="{F9DE8D30-8577-48EF-9D6A-2C5C50C88749}"/>
                </a:ext>
              </a:extLst>
            </p:cNvPr>
            <p:cNvSpPr/>
            <p:nvPr/>
          </p:nvSpPr>
          <p:spPr>
            <a:xfrm>
              <a:off x="549433" y="6273780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4 parasta koetta</a:t>
              </a:r>
            </a:p>
          </p:txBody>
        </p:sp>
      </p:grp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AF366ED-A042-4115-BA40-7A5147EBC0E9}"/>
              </a:ext>
            </a:extLst>
          </p:cNvPr>
          <p:cNvGrpSpPr/>
          <p:nvPr/>
        </p:nvGrpSpPr>
        <p:grpSpPr>
          <a:xfrm>
            <a:off x="6155435" y="5067984"/>
            <a:ext cx="2275267" cy="1351300"/>
            <a:chOff x="4631434" y="5067984"/>
            <a:chExt cx="2275267" cy="1351300"/>
          </a:xfrm>
        </p:grpSpPr>
        <p:sp>
          <p:nvSpPr>
            <p:cNvPr id="32" name="Suorakulmio: Pyöristetyt kulmat 31">
              <a:extLst>
                <a:ext uri="{FF2B5EF4-FFF2-40B4-BE49-F238E27FC236}">
                  <a16:creationId xmlns:a16="http://schemas.microsoft.com/office/drawing/2014/main" id="{17148F99-63BD-4D62-B699-344C0BFCB89C}"/>
                </a:ext>
              </a:extLst>
            </p:cNvPr>
            <p:cNvSpPr/>
            <p:nvPr/>
          </p:nvSpPr>
          <p:spPr>
            <a:xfrm>
              <a:off x="4816661" y="5637439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33" name="Vuokaaviosymboli: Rajoitin 32">
              <a:extLst>
                <a:ext uri="{FF2B5EF4-FFF2-40B4-BE49-F238E27FC236}">
                  <a16:creationId xmlns:a16="http://schemas.microsoft.com/office/drawing/2014/main" id="{66B5519C-5EF4-4EB7-B601-A0A3E710D7BB}"/>
                </a:ext>
              </a:extLst>
            </p:cNvPr>
            <p:cNvSpPr/>
            <p:nvPr/>
          </p:nvSpPr>
          <p:spPr>
            <a:xfrm>
              <a:off x="4631434" y="5067984"/>
              <a:ext cx="2090217" cy="597587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Diplomi-insinööri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3 koetta</a:t>
              </a:r>
            </a:p>
          </p:txBody>
        </p:sp>
        <p:sp>
          <p:nvSpPr>
            <p:cNvPr id="34" name="Suorakulmio: Pyöristetyt kulmat 33">
              <a:extLst>
                <a:ext uri="{FF2B5EF4-FFF2-40B4-BE49-F238E27FC236}">
                  <a16:creationId xmlns:a16="http://schemas.microsoft.com/office/drawing/2014/main" id="{BC9FC06D-26A8-4D16-B4AA-00CC72D3E80D}"/>
                </a:ext>
              </a:extLst>
            </p:cNvPr>
            <p:cNvSpPr/>
            <p:nvPr/>
          </p:nvSpPr>
          <p:spPr>
            <a:xfrm>
              <a:off x="5001712" y="5867113"/>
              <a:ext cx="1719939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pitkä matematiikka</a:t>
              </a:r>
            </a:p>
          </p:txBody>
        </p:sp>
        <p:sp>
          <p:nvSpPr>
            <p:cNvPr id="35" name="Suorakulmio: Pyöristetyt kulmat 34">
              <a:extLst>
                <a:ext uri="{FF2B5EF4-FFF2-40B4-BE49-F238E27FC236}">
                  <a16:creationId xmlns:a16="http://schemas.microsoft.com/office/drawing/2014/main" id="{37857E12-5D61-4CA8-89F9-221F2D753250}"/>
                </a:ext>
              </a:extLst>
            </p:cNvPr>
            <p:cNvSpPr/>
            <p:nvPr/>
          </p:nvSpPr>
          <p:spPr>
            <a:xfrm>
              <a:off x="5245788" y="6126117"/>
              <a:ext cx="1660913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fysiikka tai kemia</a:t>
              </a:r>
            </a:p>
          </p:txBody>
        </p:sp>
      </p:grpSp>
      <p:grpSp>
        <p:nvGrpSpPr>
          <p:cNvPr id="7" name="Ryhmä 6">
            <a:extLst>
              <a:ext uri="{FF2B5EF4-FFF2-40B4-BE49-F238E27FC236}">
                <a16:creationId xmlns:a16="http://schemas.microsoft.com/office/drawing/2014/main" id="{24D2B246-9AEC-4285-AA1B-AA288D948421}"/>
              </a:ext>
            </a:extLst>
          </p:cNvPr>
          <p:cNvGrpSpPr/>
          <p:nvPr/>
        </p:nvGrpSpPr>
        <p:grpSpPr>
          <a:xfrm>
            <a:off x="8305076" y="3068759"/>
            <a:ext cx="2079384" cy="1319763"/>
            <a:chOff x="6163459" y="3068758"/>
            <a:chExt cx="2079384" cy="1319763"/>
          </a:xfrm>
        </p:grpSpPr>
        <p:sp>
          <p:nvSpPr>
            <p:cNvPr id="44" name="Suorakulmio: Pyöristetyt kulmat 43">
              <a:extLst>
                <a:ext uri="{FF2B5EF4-FFF2-40B4-BE49-F238E27FC236}">
                  <a16:creationId xmlns:a16="http://schemas.microsoft.com/office/drawing/2014/main" id="{015F0D73-AF82-443D-A843-83C3CC1237B3}"/>
                </a:ext>
              </a:extLst>
            </p:cNvPr>
            <p:cNvSpPr/>
            <p:nvPr/>
          </p:nvSpPr>
          <p:spPr>
            <a:xfrm>
              <a:off x="6348686" y="3616131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45" name="Vuokaaviosymboli: Rajoitin 44">
              <a:extLst>
                <a:ext uri="{FF2B5EF4-FFF2-40B4-BE49-F238E27FC236}">
                  <a16:creationId xmlns:a16="http://schemas.microsoft.com/office/drawing/2014/main" id="{F1754233-F1FF-4F5B-A939-9A93C5665D5E}"/>
                </a:ext>
              </a:extLst>
            </p:cNvPr>
            <p:cNvSpPr/>
            <p:nvPr/>
          </p:nvSpPr>
          <p:spPr>
            <a:xfrm>
              <a:off x="6163459" y="3068758"/>
              <a:ext cx="1605687" cy="575505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Historia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46" name="Suorakulmio: Pyöristetyt kulmat 45">
              <a:extLst>
                <a:ext uri="{FF2B5EF4-FFF2-40B4-BE49-F238E27FC236}">
                  <a16:creationId xmlns:a16="http://schemas.microsoft.com/office/drawing/2014/main" id="{B2D50380-C840-4C46-A8A4-CFA9D2D78D03}"/>
                </a:ext>
              </a:extLst>
            </p:cNvPr>
            <p:cNvSpPr/>
            <p:nvPr/>
          </p:nvSpPr>
          <p:spPr>
            <a:xfrm>
              <a:off x="6533737" y="3845806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historia</a:t>
              </a:r>
            </a:p>
          </p:txBody>
        </p:sp>
        <p:sp>
          <p:nvSpPr>
            <p:cNvPr id="50" name="Suorakulmio: Pyöristetyt kulmat 49">
              <a:extLst>
                <a:ext uri="{FF2B5EF4-FFF2-40B4-BE49-F238E27FC236}">
                  <a16:creationId xmlns:a16="http://schemas.microsoft.com/office/drawing/2014/main" id="{B65521E1-EF0F-43C6-8FA4-35D0964426F7}"/>
                </a:ext>
              </a:extLst>
            </p:cNvPr>
            <p:cNvSpPr/>
            <p:nvPr/>
          </p:nvSpPr>
          <p:spPr>
            <a:xfrm>
              <a:off x="6773265" y="4095354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3 parasta koetta</a:t>
              </a:r>
            </a:p>
          </p:txBody>
        </p:sp>
      </p:grpSp>
      <p:grpSp>
        <p:nvGrpSpPr>
          <p:cNvPr id="3" name="Ryhmä 2">
            <a:extLst>
              <a:ext uri="{FF2B5EF4-FFF2-40B4-BE49-F238E27FC236}">
                <a16:creationId xmlns:a16="http://schemas.microsoft.com/office/drawing/2014/main" id="{3245B02B-6E06-4F48-A96A-2E5BB356DAA3}"/>
              </a:ext>
            </a:extLst>
          </p:cNvPr>
          <p:cNvGrpSpPr/>
          <p:nvPr/>
        </p:nvGrpSpPr>
        <p:grpSpPr>
          <a:xfrm>
            <a:off x="1567379" y="3165357"/>
            <a:ext cx="2459762" cy="2239256"/>
            <a:chOff x="43379" y="3165357"/>
            <a:chExt cx="2459762" cy="2239256"/>
          </a:xfrm>
        </p:grpSpPr>
        <p:sp>
          <p:nvSpPr>
            <p:cNvPr id="37" name="Suorakulmio: Pyöristetyt kulmat 36">
              <a:extLst>
                <a:ext uri="{FF2B5EF4-FFF2-40B4-BE49-F238E27FC236}">
                  <a16:creationId xmlns:a16="http://schemas.microsoft.com/office/drawing/2014/main" id="{90AD581F-8F33-4B9F-AFD6-F57F52CEDFC1}"/>
                </a:ext>
              </a:extLst>
            </p:cNvPr>
            <p:cNvSpPr/>
            <p:nvPr/>
          </p:nvSpPr>
          <p:spPr>
            <a:xfrm>
              <a:off x="228606" y="3608112"/>
              <a:ext cx="1065654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38" name="Vuokaaviosymboli: Rajoitin 37">
              <a:extLst>
                <a:ext uri="{FF2B5EF4-FFF2-40B4-BE49-F238E27FC236}">
                  <a16:creationId xmlns:a16="http://schemas.microsoft.com/office/drawing/2014/main" id="{2EF720EA-A476-4734-A5CE-593165468660}"/>
                </a:ext>
              </a:extLst>
            </p:cNvPr>
            <p:cNvSpPr/>
            <p:nvPr/>
          </p:nvSpPr>
          <p:spPr>
            <a:xfrm>
              <a:off x="43379" y="3165357"/>
              <a:ext cx="1605687" cy="470888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Lääketiede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6 koetta</a:t>
              </a:r>
            </a:p>
          </p:txBody>
        </p:sp>
        <p:sp>
          <p:nvSpPr>
            <p:cNvPr id="42" name="Suorakulmio: Pyöristetyt kulmat 41">
              <a:extLst>
                <a:ext uri="{FF2B5EF4-FFF2-40B4-BE49-F238E27FC236}">
                  <a16:creationId xmlns:a16="http://schemas.microsoft.com/office/drawing/2014/main" id="{C9FACB29-DC36-442D-BC30-459EE68AF237}"/>
                </a:ext>
              </a:extLst>
            </p:cNvPr>
            <p:cNvSpPr/>
            <p:nvPr/>
          </p:nvSpPr>
          <p:spPr>
            <a:xfrm>
              <a:off x="983789" y="4571361"/>
              <a:ext cx="1519352" cy="833252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200" b="1" dirty="0">
                  <a:solidFill>
                    <a:schemeClr val="tx1"/>
                  </a:solidFill>
                </a:rPr>
                <a:t>2 seuraavista: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i-FI" sz="1200" b="1" dirty="0">
                  <a:solidFill>
                    <a:schemeClr val="tx1"/>
                  </a:solidFill>
                </a:rPr>
                <a:t>fysiikka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i-FI" sz="1200" b="1" dirty="0">
                  <a:solidFill>
                    <a:schemeClr val="tx1"/>
                  </a:solidFill>
                </a:rPr>
                <a:t>yksi kieli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i-FI" sz="1200" b="1" dirty="0">
                  <a:solidFill>
                    <a:schemeClr val="tx1"/>
                  </a:solidFill>
                </a:rPr>
                <a:t>yksi ainereaali</a:t>
              </a:r>
            </a:p>
          </p:txBody>
        </p:sp>
        <p:sp>
          <p:nvSpPr>
            <p:cNvPr id="43" name="Suorakulmio: Pyöristetyt kulmat 42">
              <a:extLst>
                <a:ext uri="{FF2B5EF4-FFF2-40B4-BE49-F238E27FC236}">
                  <a16:creationId xmlns:a16="http://schemas.microsoft.com/office/drawing/2014/main" id="{7C412555-F75B-43AF-A16B-1FADA2C11140}"/>
                </a:ext>
              </a:extLst>
            </p:cNvPr>
            <p:cNvSpPr/>
            <p:nvPr/>
          </p:nvSpPr>
          <p:spPr>
            <a:xfrm>
              <a:off x="452910" y="3855155"/>
              <a:ext cx="983724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biologia</a:t>
              </a:r>
            </a:p>
          </p:txBody>
        </p:sp>
        <p:sp>
          <p:nvSpPr>
            <p:cNvPr id="39" name="Suorakulmio: Pyöristetyt kulmat 38">
              <a:extLst>
                <a:ext uri="{FF2B5EF4-FFF2-40B4-BE49-F238E27FC236}">
                  <a16:creationId xmlns:a16="http://schemas.microsoft.com/office/drawing/2014/main" id="{973A339F-7043-4E79-9377-CEA5232AD305}"/>
                </a:ext>
              </a:extLst>
            </p:cNvPr>
            <p:cNvSpPr/>
            <p:nvPr/>
          </p:nvSpPr>
          <p:spPr>
            <a:xfrm>
              <a:off x="677487" y="4105481"/>
              <a:ext cx="888625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kemia</a:t>
              </a:r>
            </a:p>
          </p:txBody>
        </p:sp>
        <p:sp>
          <p:nvSpPr>
            <p:cNvPr id="40" name="Suorakulmio: Pyöristetyt kulmat 39">
              <a:extLst>
                <a:ext uri="{FF2B5EF4-FFF2-40B4-BE49-F238E27FC236}">
                  <a16:creationId xmlns:a16="http://schemas.microsoft.com/office/drawing/2014/main" id="{4BF2546C-9E24-42EB-888B-49D2059546E0}"/>
                </a:ext>
              </a:extLst>
            </p:cNvPr>
            <p:cNvSpPr/>
            <p:nvPr/>
          </p:nvSpPr>
          <p:spPr>
            <a:xfrm>
              <a:off x="798384" y="4344034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</p:grp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5508A76A-AAAB-4637-84FC-D06098D65AAB}"/>
              </a:ext>
            </a:extLst>
          </p:cNvPr>
          <p:cNvGrpSpPr/>
          <p:nvPr/>
        </p:nvGrpSpPr>
        <p:grpSpPr>
          <a:xfrm>
            <a:off x="4085991" y="5235939"/>
            <a:ext cx="2272421" cy="1536179"/>
            <a:chOff x="2561990" y="5235938"/>
            <a:chExt cx="2272421" cy="1536179"/>
          </a:xfrm>
        </p:grpSpPr>
        <p:sp>
          <p:nvSpPr>
            <p:cNvPr id="51" name="Suorakulmio: Pyöristetyt kulmat 50">
              <a:extLst>
                <a:ext uri="{FF2B5EF4-FFF2-40B4-BE49-F238E27FC236}">
                  <a16:creationId xmlns:a16="http://schemas.microsoft.com/office/drawing/2014/main" id="{145AFD08-A525-4F4C-9A28-C50A9B17CD7F}"/>
                </a:ext>
              </a:extLst>
            </p:cNvPr>
            <p:cNvSpPr/>
            <p:nvPr/>
          </p:nvSpPr>
          <p:spPr>
            <a:xfrm>
              <a:off x="2747217" y="5757739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52" name="Vuokaaviosymboli: Rajoitin 51">
              <a:extLst>
                <a:ext uri="{FF2B5EF4-FFF2-40B4-BE49-F238E27FC236}">
                  <a16:creationId xmlns:a16="http://schemas.microsoft.com/office/drawing/2014/main" id="{5F5A572B-6DC8-494E-94EC-4FA012E1C6D6}"/>
                </a:ext>
              </a:extLst>
            </p:cNvPr>
            <p:cNvSpPr/>
            <p:nvPr/>
          </p:nvSpPr>
          <p:spPr>
            <a:xfrm>
              <a:off x="2561990" y="5235938"/>
              <a:ext cx="1716526" cy="549933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Kasvatustiede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4 koetta</a:t>
              </a:r>
            </a:p>
          </p:txBody>
        </p:sp>
        <p:sp>
          <p:nvSpPr>
            <p:cNvPr id="53" name="Suorakulmio: Pyöristetyt kulmat 52">
              <a:extLst>
                <a:ext uri="{FF2B5EF4-FFF2-40B4-BE49-F238E27FC236}">
                  <a16:creationId xmlns:a16="http://schemas.microsoft.com/office/drawing/2014/main" id="{99911669-77E0-4EDB-AF51-FB82D70E8334}"/>
                </a:ext>
              </a:extLst>
            </p:cNvPr>
            <p:cNvSpPr/>
            <p:nvPr/>
          </p:nvSpPr>
          <p:spPr>
            <a:xfrm>
              <a:off x="2932268" y="5987413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54" name="Suorakulmio: Pyöristetyt kulmat 53">
              <a:extLst>
                <a:ext uri="{FF2B5EF4-FFF2-40B4-BE49-F238E27FC236}">
                  <a16:creationId xmlns:a16="http://schemas.microsoft.com/office/drawing/2014/main" id="{F37BC4D5-479A-455A-B9CE-840B9ACEF92B}"/>
                </a:ext>
              </a:extLst>
            </p:cNvPr>
            <p:cNvSpPr/>
            <p:nvPr/>
          </p:nvSpPr>
          <p:spPr>
            <a:xfrm>
              <a:off x="3176345" y="6246417"/>
              <a:ext cx="1230072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kieli</a:t>
              </a:r>
            </a:p>
          </p:txBody>
        </p:sp>
        <p:sp>
          <p:nvSpPr>
            <p:cNvPr id="55" name="Suorakulmio: Pyöristetyt kulmat 54">
              <a:extLst>
                <a:ext uri="{FF2B5EF4-FFF2-40B4-BE49-F238E27FC236}">
                  <a16:creationId xmlns:a16="http://schemas.microsoft.com/office/drawing/2014/main" id="{4634CDDC-96A3-4981-B127-34AF92DA4FD5}"/>
                </a:ext>
              </a:extLst>
            </p:cNvPr>
            <p:cNvSpPr/>
            <p:nvPr/>
          </p:nvSpPr>
          <p:spPr>
            <a:xfrm>
              <a:off x="3364833" y="6478950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ainereaali</a:t>
              </a:r>
            </a:p>
          </p:txBody>
        </p:sp>
      </p:grpSp>
      <p:grpSp>
        <p:nvGrpSpPr>
          <p:cNvPr id="23" name="Ryhmä 22">
            <a:extLst>
              <a:ext uri="{FF2B5EF4-FFF2-40B4-BE49-F238E27FC236}">
                <a16:creationId xmlns:a16="http://schemas.microsoft.com/office/drawing/2014/main" id="{B52EAD80-8BB4-41BA-8C65-8B9E664755E5}"/>
              </a:ext>
            </a:extLst>
          </p:cNvPr>
          <p:cNvGrpSpPr/>
          <p:nvPr/>
        </p:nvGrpSpPr>
        <p:grpSpPr>
          <a:xfrm>
            <a:off x="8577790" y="4711694"/>
            <a:ext cx="1959597" cy="1571645"/>
            <a:chOff x="6861285" y="4711693"/>
            <a:chExt cx="1959597" cy="1571645"/>
          </a:xfrm>
        </p:grpSpPr>
        <p:sp>
          <p:nvSpPr>
            <p:cNvPr id="56" name="Suorakulmio: Pyöristetyt kulmat 55">
              <a:extLst>
                <a:ext uri="{FF2B5EF4-FFF2-40B4-BE49-F238E27FC236}">
                  <a16:creationId xmlns:a16="http://schemas.microsoft.com/office/drawing/2014/main" id="{85D4E26B-AF53-4043-B8C1-FA26F096459E}"/>
                </a:ext>
              </a:extLst>
            </p:cNvPr>
            <p:cNvSpPr/>
            <p:nvPr/>
          </p:nvSpPr>
          <p:spPr>
            <a:xfrm>
              <a:off x="7046512" y="5284504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57" name="Vuokaaviosymboli: Rajoitin 56">
              <a:extLst>
                <a:ext uri="{FF2B5EF4-FFF2-40B4-BE49-F238E27FC236}">
                  <a16:creationId xmlns:a16="http://schemas.microsoft.com/office/drawing/2014/main" id="{E518B44A-4E5C-4794-BC10-25EF4995CDD1}"/>
                </a:ext>
              </a:extLst>
            </p:cNvPr>
            <p:cNvSpPr/>
            <p:nvPr/>
          </p:nvSpPr>
          <p:spPr>
            <a:xfrm>
              <a:off x="6861285" y="4711693"/>
              <a:ext cx="1605687" cy="600943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Kemia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4 koetta</a:t>
              </a:r>
            </a:p>
          </p:txBody>
        </p:sp>
        <p:sp>
          <p:nvSpPr>
            <p:cNvPr id="58" name="Suorakulmio: Pyöristetyt kulmat 57">
              <a:extLst>
                <a:ext uri="{FF2B5EF4-FFF2-40B4-BE49-F238E27FC236}">
                  <a16:creationId xmlns:a16="http://schemas.microsoft.com/office/drawing/2014/main" id="{9A3A33F6-275B-4155-A283-C62A7C338B6A}"/>
                </a:ext>
              </a:extLst>
            </p:cNvPr>
            <p:cNvSpPr/>
            <p:nvPr/>
          </p:nvSpPr>
          <p:spPr>
            <a:xfrm>
              <a:off x="7231563" y="5514179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kemia</a:t>
              </a:r>
            </a:p>
          </p:txBody>
        </p:sp>
        <p:sp>
          <p:nvSpPr>
            <p:cNvPr id="59" name="Suorakulmio: Pyöristetyt kulmat 58">
              <a:extLst>
                <a:ext uri="{FF2B5EF4-FFF2-40B4-BE49-F238E27FC236}">
                  <a16:creationId xmlns:a16="http://schemas.microsoft.com/office/drawing/2014/main" id="{8FFF7CE5-1120-4BB5-B56A-69920EBF9165}"/>
                </a:ext>
              </a:extLst>
            </p:cNvPr>
            <p:cNvSpPr/>
            <p:nvPr/>
          </p:nvSpPr>
          <p:spPr>
            <a:xfrm>
              <a:off x="7381674" y="5750469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60" name="Suorakulmio: Pyöristetyt kulmat 59">
              <a:extLst>
                <a:ext uri="{FF2B5EF4-FFF2-40B4-BE49-F238E27FC236}">
                  <a16:creationId xmlns:a16="http://schemas.microsoft.com/office/drawing/2014/main" id="{F175D73A-4B85-4DEC-95BD-0BF7D7EA8472}"/>
                </a:ext>
              </a:extLst>
            </p:cNvPr>
            <p:cNvSpPr/>
            <p:nvPr/>
          </p:nvSpPr>
          <p:spPr>
            <a:xfrm>
              <a:off x="7531785" y="5990171"/>
              <a:ext cx="1289097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paras koe</a:t>
              </a:r>
            </a:p>
          </p:txBody>
        </p:sp>
      </p:grpSp>
      <p:sp>
        <p:nvSpPr>
          <p:cNvPr id="62" name="Tekstiruutu 61">
            <a:extLst>
              <a:ext uri="{FF2B5EF4-FFF2-40B4-BE49-F238E27FC236}">
                <a16:creationId xmlns:a16="http://schemas.microsoft.com/office/drawing/2014/main" id="{7AD8F700-0E00-4235-B43A-3B082905BB86}"/>
              </a:ext>
            </a:extLst>
          </p:cNvPr>
          <p:cNvSpPr txBox="1"/>
          <p:nvPr/>
        </p:nvSpPr>
        <p:spPr>
          <a:xfrm>
            <a:off x="1612004" y="2752462"/>
            <a:ext cx="1348631" cy="33855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fi-FI" sz="1600" b="1" u="sng" dirty="0"/>
              <a:t>Esimerkkejä: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1C94026-F0AD-44EB-9CAC-655E6C8A61B2}"/>
              </a:ext>
            </a:extLst>
          </p:cNvPr>
          <p:cNvSpPr txBox="1"/>
          <p:nvPr/>
        </p:nvSpPr>
        <p:spPr>
          <a:xfrm>
            <a:off x="2515810" y="1173719"/>
            <a:ext cx="7667666" cy="15081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glow rad="101600">
              <a:srgbClr val="9966FF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b="1" dirty="0"/>
              <a:t>pisteitä annetaan 3-6 ylioppilaskokeesta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b="1" u="sng" dirty="0">
                <a:solidFill>
                  <a:srgbClr val="C00000"/>
                </a:solidFill>
              </a:rPr>
              <a:t>koemäärä ja huomioitavat kokeet vaihtelevat koulutuksittain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600" b="1" dirty="0"/>
              <a:t>osa kokeista on   </a:t>
            </a:r>
            <a:r>
              <a:rPr lang="fi-FI" sz="1600" b="1" dirty="0">
                <a:ln w="0"/>
              </a:rPr>
              <a:t>aina huomioitavia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600" b="1" dirty="0"/>
              <a:t>osa   valitaan     kaikista kokeista tai kielistä tai reaalikokeista parhaan tuloksen antavien kokeiden mukaan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sz="1200" b="1" dirty="0"/>
          </a:p>
        </p:txBody>
      </p:sp>
    </p:spTree>
    <p:extLst>
      <p:ext uri="{BB962C8B-B14F-4D97-AF65-F5344CB8AC3E}">
        <p14:creationId xmlns:p14="http://schemas.microsoft.com/office/powerpoint/2010/main" val="369854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kompensaatiosta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Jos kokelas on suorittanut tutkintoon vaadittavista viidestä kokeesta yhden kokeen hylätyllä arvosanalla ja neljä hyväksytyllä arvosanalla, hän saa näistä neljästä kokeesta kompensaatiopisteitä arvosanojen perusteella seuraavasti: laudatur 7, </a:t>
            </a:r>
            <a:r>
              <a:rPr lang="fi-FI" dirty="0" err="1"/>
              <a:t>eximia</a:t>
            </a:r>
            <a:r>
              <a:rPr lang="fi-FI" dirty="0"/>
              <a:t> </a:t>
            </a:r>
            <a:r>
              <a:rPr lang="fi-FI" dirty="0" err="1"/>
              <a:t>cum</a:t>
            </a:r>
            <a:r>
              <a:rPr lang="fi-FI" dirty="0"/>
              <a:t> laude approbatur 6, magna </a:t>
            </a:r>
            <a:r>
              <a:rPr lang="fi-FI" dirty="0" err="1"/>
              <a:t>cum</a:t>
            </a:r>
            <a:r>
              <a:rPr lang="fi-FI" dirty="0"/>
              <a:t> laude approbatur 5, </a:t>
            </a:r>
            <a:r>
              <a:rPr lang="fi-FI" dirty="0" err="1"/>
              <a:t>cum</a:t>
            </a:r>
            <a:r>
              <a:rPr lang="fi-FI" dirty="0"/>
              <a:t> laude approbatur 4, </a:t>
            </a:r>
            <a:r>
              <a:rPr lang="fi-FI" dirty="0" err="1"/>
              <a:t>lubenter</a:t>
            </a:r>
            <a:r>
              <a:rPr lang="fi-FI" dirty="0"/>
              <a:t> approbatur 3 ja approbatur 2</a:t>
            </a:r>
            <a:r>
              <a:rPr lang="fi-FI"/>
              <a:t>. </a:t>
            </a:r>
          </a:p>
          <a:p>
            <a:r>
              <a:rPr lang="fi-FI"/>
              <a:t>Kokelaan saamat kompensaatiopisteet lasketaan yhteen, ja 10 kompensaatiopistettä kompensoi hylätyn arvosanan. </a:t>
            </a:r>
          </a:p>
        </p:txBody>
      </p:sp>
    </p:spTree>
    <p:extLst>
      <p:ext uri="{BB962C8B-B14F-4D97-AF65-F5344CB8AC3E}">
        <p14:creationId xmlns:p14="http://schemas.microsoft.com/office/powerpoint/2010/main" val="337775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Sinun tehtäväsi: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Ota paperia</a:t>
            </a:r>
          </a:p>
          <a:p>
            <a:r>
              <a:rPr lang="fi-FI" dirty="0"/>
              <a:t>Hahmottele suunnitelma</a:t>
            </a:r>
          </a:p>
          <a:p>
            <a:r>
              <a:rPr lang="fi-FI" dirty="0"/>
              <a:t>kuinka pitkään aiot opiskella lukiossa?</a:t>
            </a:r>
          </a:p>
          <a:p>
            <a:r>
              <a:rPr lang="fi-FI" dirty="0"/>
              <a:t>Muista </a:t>
            </a:r>
            <a:r>
              <a:rPr lang="fi-FI"/>
              <a:t>150 opintopistettä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547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uora yhdysviiva 4"/>
          <p:cNvCxnSpPr/>
          <p:nvPr/>
        </p:nvCxnSpPr>
        <p:spPr>
          <a:xfrm flipV="1">
            <a:off x="1357745" y="2105891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>
            <a:off x="3897745" y="1690255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7282877" y="1704115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 flipV="1">
            <a:off x="1390071" y="3403597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3902364" y="30987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7292114" y="30987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flipV="1">
            <a:off x="1390071" y="4904507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3906982" y="45211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>
            <a:off x="7301351" y="45211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/>
          <p:cNvSpPr txBox="1"/>
          <p:nvPr/>
        </p:nvSpPr>
        <p:spPr>
          <a:xfrm>
            <a:off x="175491" y="1838036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3 v.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75491" y="3098799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3,5 v.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175491" y="4627508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4 v.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036618" y="1341674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Kevät-27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2036618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Syksy-27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2036618" y="4294903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5059220" y="1325695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Syksy-27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059220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5059220" y="4258176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Syksy-28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8255002" y="1339644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8253848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Syksy-28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8253848" y="4294903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Kevät-29</a:t>
            </a:r>
          </a:p>
        </p:txBody>
      </p:sp>
    </p:spTree>
    <p:extLst>
      <p:ext uri="{BB962C8B-B14F-4D97-AF65-F5344CB8AC3E}">
        <p14:creationId xmlns:p14="http://schemas.microsoft.com/office/powerpoint/2010/main" val="342011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kehys 3"/>
          <p:cNvSpPr txBox="1"/>
          <p:nvPr/>
        </p:nvSpPr>
        <p:spPr>
          <a:xfrm>
            <a:off x="5015880" y="2420889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Äidinkielen koe on kaikille pakollinen 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775520" y="1052737"/>
            <a:ext cx="266429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  <a:effectLst>
            <a:glow rad="2286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sz="2000" dirty="0">
                <a:solidFill>
                  <a:srgbClr val="CC3300"/>
                </a:solidFill>
              </a:rPr>
              <a:t>Tutkintoon kuuluu vähintään viisi pakollista koetta</a:t>
            </a:r>
          </a:p>
        </p:txBody>
      </p:sp>
    </p:spTree>
    <p:extLst>
      <p:ext uri="{BB962C8B-B14F-4D97-AF65-F5344CB8AC3E}">
        <p14:creationId xmlns:p14="http://schemas.microsoft.com/office/powerpoint/2010/main" val="3466406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kehys 3"/>
          <p:cNvSpPr txBox="1"/>
          <p:nvPr/>
        </p:nvSpPr>
        <p:spPr>
          <a:xfrm>
            <a:off x="5015880" y="2420889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Äidinkielen koe on kaikille pakollinen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775520" y="1124745"/>
            <a:ext cx="266429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  <a:effectLst>
            <a:glow rad="2286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sz="2000" dirty="0">
                <a:solidFill>
                  <a:srgbClr val="CC3300"/>
                </a:solidFill>
              </a:rPr>
              <a:t>Tutkintoon kuuluu vähintään viisi pakollista koetta</a:t>
            </a:r>
          </a:p>
        </p:txBody>
      </p:sp>
      <p:sp>
        <p:nvSpPr>
          <p:cNvPr id="9" name="Kuvatekstinuoli vasemmalle ja oikealle 8"/>
          <p:cNvSpPr/>
          <p:nvPr/>
        </p:nvSpPr>
        <p:spPr bwMode="auto">
          <a:xfrm>
            <a:off x="4997405" y="4442338"/>
            <a:ext cx="2520280" cy="707886"/>
          </a:xfrm>
          <a:prstGeom prst="leftRightArrowCallout">
            <a:avLst>
              <a:gd name="adj1" fmla="val 41792"/>
              <a:gd name="adj2" fmla="val 28256"/>
              <a:gd name="adj3" fmla="val 11811"/>
              <a:gd name="adj4" fmla="val 75488"/>
            </a:avLst>
          </a:prstGeom>
          <a:solidFill>
            <a:srgbClr val="CC33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150000"/>
              <a:tabLst/>
            </a:pPr>
            <a:r>
              <a:rPr kumimoji="0" lang="fi-FI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Näistä on valittava </a:t>
            </a:r>
            <a:r>
              <a:rPr lang="fi-FI" sz="2000" b="1" dirty="0">
                <a:latin typeface="Arial" charset="0"/>
              </a:rPr>
              <a:t>neljä</a:t>
            </a:r>
            <a:endParaRPr kumimoji="0" lang="fi-FI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2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9" name="Kaareva yhdysviiva 18"/>
          <p:cNvCxnSpPr/>
          <p:nvPr/>
        </p:nvCxnSpPr>
        <p:spPr bwMode="auto">
          <a:xfrm rot="10800000" flipV="1">
            <a:off x="4727848" y="4869160"/>
            <a:ext cx="1080120" cy="64807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0" cap="flat" cmpd="sng" algn="ctr">
            <a:solidFill>
              <a:srgbClr val="CC3300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15" name="Kaareva yhdysviiva 14"/>
          <p:cNvCxnSpPr/>
          <p:nvPr/>
        </p:nvCxnSpPr>
        <p:spPr bwMode="auto">
          <a:xfrm>
            <a:off x="4799856" y="4149080"/>
            <a:ext cx="2808312" cy="1656184"/>
          </a:xfrm>
          <a:prstGeom prst="curvedConnector3">
            <a:avLst>
              <a:gd name="adj1" fmla="val 60751"/>
            </a:avLst>
          </a:prstGeom>
          <a:solidFill>
            <a:schemeClr val="accent1"/>
          </a:solidFill>
          <a:ln w="127000" cap="flat" cmpd="sng" algn="ctr">
            <a:solidFill>
              <a:srgbClr val="CC3300"/>
            </a:solidFill>
            <a:prstDash val="solid"/>
            <a:round/>
            <a:headEnd type="stealth"/>
            <a:tailEnd type="stealth"/>
          </a:ln>
          <a:effectLst/>
        </p:spPr>
      </p:cxnSp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sp>
        <p:nvSpPr>
          <p:cNvPr id="5" name="Tekstikehys 4"/>
          <p:cNvSpPr txBox="1"/>
          <p:nvPr/>
        </p:nvSpPr>
        <p:spPr>
          <a:xfrm>
            <a:off x="5519936" y="3789041"/>
            <a:ext cx="1728192" cy="1200329"/>
          </a:xfrm>
          <a:prstGeom prst="rect">
            <a:avLst/>
          </a:prstGeom>
          <a:solidFill>
            <a:srgbClr val="CC3300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Tutkintoon on kuuluttava 1 pitkän oppimäärän koe</a:t>
            </a:r>
          </a:p>
        </p:txBody>
      </p:sp>
    </p:spTree>
    <p:extLst>
      <p:ext uri="{BB962C8B-B14F-4D97-AF65-F5344CB8AC3E}">
        <p14:creationId xmlns:p14="http://schemas.microsoft.com/office/powerpoint/2010/main" val="101862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Muista huomioida reaaliaineiden päällekkäiset koepäivät: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Psykologia</a:t>
            </a:r>
          </a:p>
          <a:p>
            <a:r>
              <a:rPr lang="fi-FI" dirty="0"/>
              <a:t>Filosofia</a:t>
            </a:r>
          </a:p>
          <a:p>
            <a:r>
              <a:rPr lang="fi-FI" dirty="0"/>
              <a:t>Historia</a:t>
            </a:r>
          </a:p>
          <a:p>
            <a:r>
              <a:rPr lang="fi-FI" dirty="0"/>
              <a:t>Fysiikka</a:t>
            </a:r>
          </a:p>
          <a:p>
            <a:r>
              <a:rPr lang="fi-FI" dirty="0"/>
              <a:t>biologia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/>
              <a:t>Uskonto</a:t>
            </a:r>
          </a:p>
          <a:p>
            <a:r>
              <a:rPr lang="fi-FI" dirty="0"/>
              <a:t>Elämänkatsomustieto</a:t>
            </a:r>
          </a:p>
          <a:p>
            <a:r>
              <a:rPr lang="fi-FI" dirty="0"/>
              <a:t>Yhteiskuntaoppi</a:t>
            </a:r>
          </a:p>
          <a:p>
            <a:r>
              <a:rPr lang="fi-FI" dirty="0"/>
              <a:t>Kemia</a:t>
            </a:r>
          </a:p>
          <a:p>
            <a:r>
              <a:rPr lang="fi-FI" dirty="0"/>
              <a:t>Maantiede</a:t>
            </a:r>
          </a:p>
          <a:p>
            <a:r>
              <a:rPr lang="fi-FI" dirty="0"/>
              <a:t>terveystieto</a:t>
            </a:r>
          </a:p>
        </p:txBody>
      </p:sp>
    </p:spTree>
    <p:extLst>
      <p:ext uri="{BB962C8B-B14F-4D97-AF65-F5344CB8AC3E}">
        <p14:creationId xmlns:p14="http://schemas.microsoft.com/office/powerpoint/2010/main" val="66009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Seuraava etappi: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Yo-ilmoittautuminen kevään 2027 kirjoituksiin marraskuun 2026 loppuun mennessä</a:t>
            </a:r>
          </a:p>
          <a:p>
            <a:pPr lvl="1"/>
            <a:r>
              <a:rPr lang="fi-FI" dirty="0"/>
              <a:t>Wilmassa – muista </a:t>
            </a:r>
            <a:r>
              <a:rPr lang="fi-FI"/>
              <a:t>tallentaa!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8700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 mitä kannattaa kirjoittaa!?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Kirjoita niitä aineita, jotka sinua </a:t>
            </a:r>
            <a:r>
              <a:rPr lang="fi-FI" b="1" u="sng" dirty="0"/>
              <a:t>kiinnostavat, motivoivat ja innostavat!</a:t>
            </a:r>
            <a:r>
              <a:rPr lang="fi-FI" dirty="0"/>
              <a:t> </a:t>
            </a:r>
          </a:p>
          <a:p>
            <a:pPr lvl="1"/>
            <a:r>
              <a:rPr lang="fi-FI"/>
              <a:t>kaikki </a:t>
            </a:r>
            <a:r>
              <a:rPr lang="fi-FI" dirty="0"/>
              <a:t>opiskelijat kirjoittavat viisi ainetta</a:t>
            </a:r>
          </a:p>
          <a:p>
            <a:pPr lvl="1"/>
            <a:r>
              <a:rPr lang="fi-FI" dirty="0">
                <a:hlinkClick r:id="rId2"/>
              </a:rPr>
              <a:t>https://minedu.fi/artikkeli/-/asset_publisher/ylioppilastutkinto-uudistuu-jatkossa-kaikki-opiskelijat-kirjoittavat-vahintaan-viisi-ainetta</a:t>
            </a:r>
            <a:endParaRPr lang="fi-FI" dirty="0"/>
          </a:p>
          <a:p>
            <a:pPr lvl="1"/>
            <a:r>
              <a:rPr lang="fi-FI" dirty="0"/>
              <a:t>Uuden lain muutokset koskevat yo-tutkintonsa 2022 aloittavia = syksyllä 2020 opintonsa aloittavia</a:t>
            </a:r>
          </a:p>
        </p:txBody>
      </p:sp>
    </p:spTree>
    <p:extLst>
      <p:ext uri="{BB962C8B-B14F-4D97-AF65-F5344CB8AC3E}">
        <p14:creationId xmlns:p14="http://schemas.microsoft.com/office/powerpoint/2010/main" val="2407742520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392</TotalTime>
  <Words>409</Words>
  <Application>Microsoft Office PowerPoint</Application>
  <PresentationFormat>Laajakuva</PresentationFormat>
  <Paragraphs>126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Arial Rounded MT Bold</vt:lpstr>
      <vt:lpstr>Calibri</vt:lpstr>
      <vt:lpstr>Courier New</vt:lpstr>
      <vt:lpstr>Tw Cen MT</vt:lpstr>
      <vt:lpstr>Pisara</vt:lpstr>
      <vt:lpstr>YO-suunnitelma </vt:lpstr>
      <vt:lpstr>Sinun tehtäväsi:</vt:lpstr>
      <vt:lpstr>PowerPoint-esitys</vt:lpstr>
      <vt:lpstr>Tutkinnon rakenne</vt:lpstr>
      <vt:lpstr>Tutkinnon rakenne</vt:lpstr>
      <vt:lpstr>Tutkinnon rakenne</vt:lpstr>
      <vt:lpstr>Muista huomioida reaaliaineiden päällekkäiset koepäivät:</vt:lpstr>
      <vt:lpstr>Seuraava etappi:</vt:lpstr>
      <vt:lpstr>No mitä kannattaa kirjoittaa!?</vt:lpstr>
      <vt:lpstr>Pitkät ja keskipitkät oppimäärät tuottavat hyvin pisteitä</vt:lpstr>
      <vt:lpstr>Esimerkkejä pisteytyksistä:</vt:lpstr>
      <vt:lpstr>kompensaatiosta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YO-suunnitelma</dc:title>
  <dc:creator>Eveliina Ojala</dc:creator>
  <cp:lastModifiedBy>Eveliina Ojala</cp:lastModifiedBy>
  <cp:revision>38</cp:revision>
  <dcterms:created xsi:type="dcterms:W3CDTF">2019-09-26T05:56:54Z</dcterms:created>
  <dcterms:modified xsi:type="dcterms:W3CDTF">2025-08-20T07:15:31Z</dcterms:modified>
</cp:coreProperties>
</file>