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16"/>
  </p:notesMasterIdLst>
  <p:sldIdLst>
    <p:sldId id="256" r:id="rId2"/>
    <p:sldId id="258" r:id="rId3"/>
    <p:sldId id="269" r:id="rId4"/>
    <p:sldId id="259" r:id="rId5"/>
    <p:sldId id="267" r:id="rId6"/>
    <p:sldId id="264" r:id="rId7"/>
    <p:sldId id="260" r:id="rId8"/>
    <p:sldId id="261" r:id="rId9"/>
    <p:sldId id="262" r:id="rId10"/>
    <p:sldId id="265" r:id="rId11"/>
    <p:sldId id="266" r:id="rId12"/>
    <p:sldId id="263" r:id="rId13"/>
    <p:sldId id="270" r:id="rId14"/>
    <p:sldId id="271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C4505B-882D-49F4-B382-072BAB4A28C4}" type="datetimeFigureOut">
              <a:rPr lang="fi-FI"/>
              <a:t>21.4.2016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81106-83DB-4A5B-8335-52C26D0C3A6B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2390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81106-83DB-4A5B-8335-52C26D0C3A6B}" type="slidenum">
              <a:rPr lang="fi-FI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26531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81106-83DB-4A5B-8335-52C26D0C3A6B}" type="slidenum">
              <a:rPr lang="fi-FI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0716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A80AAE1D-5035-471B-BE49-E33DFDDF5C3F}" type="datetimeFigureOut">
              <a:rPr lang="fi-FI" smtClean="0"/>
              <a:t>21.4.2016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F4300231-791E-4D75-9E3B-A86076A7DB4C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231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AAE1D-5035-471B-BE49-E33DFDDF5C3F}" type="datetimeFigureOut">
              <a:rPr lang="fi-FI" smtClean="0"/>
              <a:t>21.4.2016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00231-791E-4D75-9E3B-A86076A7DB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607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AAE1D-5035-471B-BE49-E33DFDDF5C3F}" type="datetimeFigureOut">
              <a:rPr lang="fi-FI" smtClean="0"/>
              <a:t>21.4.2016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00231-791E-4D75-9E3B-A86076A7DB4C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1381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AAE1D-5035-471B-BE49-E33DFDDF5C3F}" type="datetimeFigureOut">
              <a:rPr lang="fi-FI" smtClean="0"/>
              <a:t>21.4.2016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00231-791E-4D75-9E3B-A86076A7DB4C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91653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AAE1D-5035-471B-BE49-E33DFDDF5C3F}" type="datetimeFigureOut">
              <a:rPr lang="fi-FI" smtClean="0"/>
              <a:t>21.4.2016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00231-791E-4D75-9E3B-A86076A7DB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47733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AAE1D-5035-471B-BE49-E33DFDDF5C3F}" type="datetimeFigureOut">
              <a:rPr lang="fi-FI" smtClean="0"/>
              <a:t>21.4.2016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00231-791E-4D75-9E3B-A86076A7DB4C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82414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AAE1D-5035-471B-BE49-E33DFDDF5C3F}" type="datetimeFigureOut">
              <a:rPr lang="fi-FI" smtClean="0"/>
              <a:t>21.4.2016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00231-791E-4D75-9E3B-A86076A7DB4C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31918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AAE1D-5035-471B-BE49-E33DFDDF5C3F}" type="datetimeFigureOut">
              <a:rPr lang="fi-FI" smtClean="0"/>
              <a:t>21.4.2016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00231-791E-4D75-9E3B-A86076A7DB4C}" type="slidenum">
              <a:rPr lang="fi-FI" smtClean="0"/>
              <a:t>‹#›</a:t>
            </a:fld>
            <a:endParaRPr lang="fi-FI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71463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AAE1D-5035-471B-BE49-E33DFDDF5C3F}" type="datetimeFigureOut">
              <a:rPr lang="fi-FI" smtClean="0"/>
              <a:t>21.4.2016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00231-791E-4D75-9E3B-A86076A7DB4C}" type="slidenum">
              <a:rPr lang="fi-FI" smtClean="0"/>
              <a:t>‹#›</a:t>
            </a:fld>
            <a:endParaRPr lang="fi-FI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2539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AAE1D-5035-471B-BE49-E33DFDDF5C3F}" type="datetimeFigureOut">
              <a:rPr lang="fi-FI" smtClean="0"/>
              <a:t>21.4.2016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00231-791E-4D75-9E3B-A86076A7DB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5653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AAE1D-5035-471B-BE49-E33DFDDF5C3F}" type="datetimeFigureOut">
              <a:rPr lang="fi-FI" smtClean="0"/>
              <a:t>21.4.2016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00231-791E-4D75-9E3B-A86076A7DB4C}" type="slidenum">
              <a:rPr lang="fi-FI" smtClean="0"/>
              <a:t>‹#›</a:t>
            </a:fld>
            <a:endParaRPr lang="fi-FI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4923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AAE1D-5035-471B-BE49-E33DFDDF5C3F}" type="datetimeFigureOut">
              <a:rPr lang="fi-FI" smtClean="0"/>
              <a:t>21.4.2016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00231-791E-4D75-9E3B-A86076A7DB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2185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AAE1D-5035-471B-BE49-E33DFDDF5C3F}" type="datetimeFigureOut">
              <a:rPr lang="fi-FI" smtClean="0"/>
              <a:t>21.4.2016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00231-791E-4D75-9E3B-A86076A7DB4C}" type="slidenum">
              <a:rPr lang="fi-FI" smtClean="0"/>
              <a:t>‹#›</a:t>
            </a:fld>
            <a:endParaRPr lang="fi-FI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1915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AAE1D-5035-471B-BE49-E33DFDDF5C3F}" type="datetimeFigureOut">
              <a:rPr lang="fi-FI" smtClean="0"/>
              <a:t>21.4.2016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00231-791E-4D75-9E3B-A86076A7DB4C}" type="slidenum">
              <a:rPr lang="fi-FI" smtClean="0"/>
              <a:t>‹#›</a:t>
            </a:fld>
            <a:endParaRPr lang="fi-FI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915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AAE1D-5035-471B-BE49-E33DFDDF5C3F}" type="datetimeFigureOut">
              <a:rPr lang="fi-FI" smtClean="0"/>
              <a:t>21.4.2016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00231-791E-4D75-9E3B-A86076A7DB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1918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AAE1D-5035-471B-BE49-E33DFDDF5C3F}" type="datetimeFigureOut">
              <a:rPr lang="fi-FI" smtClean="0"/>
              <a:t>21.4.2016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00231-791E-4D75-9E3B-A86076A7DB4C}" type="slidenum">
              <a:rPr lang="fi-FI" smtClean="0"/>
              <a:t>‹#›</a:t>
            </a:fld>
            <a:endParaRPr lang="fi-FI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3007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AAE1D-5035-471B-BE49-E33DFDDF5C3F}" type="datetimeFigureOut">
              <a:rPr lang="fi-FI" smtClean="0"/>
              <a:t>21.4.2016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300231-791E-4D75-9E3B-A86076A7DB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730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80AAE1D-5035-471B-BE49-E33DFDDF5C3F}" type="datetimeFigureOut">
              <a:rPr lang="fi-FI" smtClean="0"/>
              <a:t>21.4.2016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4300231-791E-4D75-9E3B-A86076A7DB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8064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Kariston koulu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sz="2800" b="1" dirty="0">
                <a:solidFill>
                  <a:srgbClr val="B4186D"/>
                </a:solidFill>
              </a:rPr>
              <a:t>Kehityksen kärjessä</a:t>
            </a:r>
          </a:p>
        </p:txBody>
      </p:sp>
    </p:spTree>
    <p:extLst>
      <p:ext uri="{BB962C8B-B14F-4D97-AF65-F5344CB8AC3E}">
        <p14:creationId xmlns:p14="http://schemas.microsoft.com/office/powerpoint/2010/main" val="3669545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Liikunta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95401" y="2408349"/>
            <a:ext cx="9601196" cy="3812147"/>
          </a:xfrm>
        </p:spPr>
        <p:txBody>
          <a:bodyPr>
            <a:normAutofit fontScale="77500" lnSpcReduction="20000"/>
          </a:bodyPr>
          <a:lstStyle/>
          <a:p>
            <a:r>
              <a:rPr lang="fi-FI" dirty="0"/>
              <a:t>Koulun tilat ja kokeilunhaluiset opettajat mahdollistavat oppilaille monipuolisen oppimisympäristöjen käyttämisen päivän aikana: opiskella voi perinteisesti istumalla tuolilla tai jumppapallolla. Patjalla  maaten olo tai seisomapisteellä työskentely on mahdollista. Voidaan työskennellä </a:t>
            </a:r>
            <a:r>
              <a:rPr lang="fi-FI" dirty="0" err="1"/>
              <a:t>luokassa,käytävien</a:t>
            </a:r>
            <a:r>
              <a:rPr lang="fi-FI" dirty="0"/>
              <a:t> työskentelypisteillä tai ulkona. Mielikuvitus on rajana.</a:t>
            </a:r>
          </a:p>
          <a:p>
            <a:r>
              <a:rPr lang="fi-FI" dirty="0"/>
              <a:t>Koulupäivän rakenteessa on </a:t>
            </a:r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kaksi </a:t>
            </a:r>
            <a:r>
              <a:rPr lang="fi-FI" b="1" dirty="0">
                <a:solidFill>
                  <a:schemeClr val="accent1">
                    <a:lumMod val="75000"/>
                  </a:schemeClr>
                </a:solidFill>
              </a:rPr>
              <a:t>puolen tunnin</a:t>
            </a:r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 välituntia</a:t>
            </a:r>
            <a:r>
              <a:rPr lang="fi-FI" dirty="0"/>
              <a:t>.</a:t>
            </a:r>
          </a:p>
          <a:p>
            <a:r>
              <a:rPr lang="fi-FI" dirty="0" err="1">
                <a:solidFill>
                  <a:schemeClr val="accent1">
                    <a:lumMod val="75000"/>
                  </a:schemeClr>
                </a:solidFill>
              </a:rPr>
              <a:t>HaagaHelian</a:t>
            </a:r>
            <a:r>
              <a:rPr lang="fi-FI" dirty="0"/>
              <a:t> Vierumäen opiskelijat auttavat opetuksessa jaksoittain liikuntatunneilla, liikuntatapahtumien järjestämisessä ja välituntiliikuttajina.</a:t>
            </a:r>
          </a:p>
          <a:p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WAU</a:t>
            </a:r>
            <a:r>
              <a:rPr lang="fi-FI" dirty="0"/>
              <a:t> on mukana kouluttamassa 6.luokkalaisia välkkäriliikuttajiksi. Lisäksi he itse ovat ohjaamassa muutamana kertana viikossa välituntiliikuntaa.</a:t>
            </a:r>
          </a:p>
          <a:p>
            <a:r>
              <a:rPr lang="fi-FI" dirty="0"/>
              <a:t>Valo ja Fazer pitivät pilottikokeiluna syyslukukaudella monilajikerhoa heti koulupäivän päätyttyä.</a:t>
            </a:r>
          </a:p>
          <a:p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Lahtelaiset urheiluseurat </a:t>
            </a:r>
            <a:r>
              <a:rPr lang="fi-FI" dirty="0"/>
              <a:t>pitävät kerhoja lapsille koululla iltapäivisin. </a:t>
            </a:r>
          </a:p>
          <a:p>
            <a:r>
              <a:rPr lang="fi-FI" b="1" dirty="0">
                <a:solidFill>
                  <a:schemeClr val="accent1">
                    <a:lumMod val="75000"/>
                  </a:schemeClr>
                </a:solidFill>
              </a:rPr>
              <a:t>Olemme Liikkuva koulu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49135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ICT 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sz="2800" dirty="0"/>
              <a:t>Lahdessa on aloitettu </a:t>
            </a:r>
            <a:r>
              <a:rPr lang="fi-FI" sz="2800" b="1" dirty="0"/>
              <a:t>tieto- ja viestintätekniikan mentorointi </a:t>
            </a:r>
            <a:r>
              <a:rPr lang="fi-FI" sz="2800" dirty="0"/>
              <a:t>syksyllä 2015. </a:t>
            </a:r>
          </a:p>
          <a:p>
            <a:r>
              <a:rPr lang="fi-FI" sz="2800" dirty="0"/>
              <a:t>Kolme </a:t>
            </a:r>
            <a:r>
              <a:rPr lang="fi-FI" sz="2800" dirty="0" err="1"/>
              <a:t>padisalkkua</a:t>
            </a:r>
            <a:r>
              <a:rPr lang="fi-FI" sz="2800" dirty="0"/>
              <a:t>, tietokoneluokka, läppärit, käytävillä läppärivaunut.</a:t>
            </a:r>
          </a:p>
          <a:p>
            <a:r>
              <a:rPr lang="fi-FI" sz="2800" dirty="0"/>
              <a:t>Valmiit ohjelmat: </a:t>
            </a:r>
            <a:r>
              <a:rPr lang="fi-FI" sz="2800" dirty="0" err="1"/>
              <a:t>TenMonkeys</a:t>
            </a:r>
            <a:r>
              <a:rPr lang="fi-FI" sz="2800" dirty="0"/>
              <a:t>, Ekapeli, kustantajien ohjelmat...</a:t>
            </a:r>
          </a:p>
          <a:p>
            <a:r>
              <a:rPr lang="fi-FI" sz="2800" dirty="0"/>
              <a:t>Oma luominen: </a:t>
            </a:r>
            <a:r>
              <a:rPr lang="fi-FI" sz="2800" dirty="0" err="1"/>
              <a:t>Book</a:t>
            </a:r>
            <a:r>
              <a:rPr lang="fi-FI" sz="2800" dirty="0"/>
              <a:t> </a:t>
            </a:r>
            <a:r>
              <a:rPr lang="fi-FI" sz="2800" dirty="0" err="1"/>
              <a:t>Creator</a:t>
            </a:r>
            <a:r>
              <a:rPr lang="fi-FI" sz="2800" dirty="0"/>
              <a:t>, </a:t>
            </a:r>
            <a:r>
              <a:rPr lang="fi-FI" sz="2800" dirty="0" err="1"/>
              <a:t>iMovie</a:t>
            </a:r>
            <a:r>
              <a:rPr lang="fi-FI" sz="2800" dirty="0"/>
              <a:t>, </a:t>
            </a:r>
            <a:r>
              <a:rPr lang="fi-FI" sz="2800" dirty="0" err="1"/>
              <a:t>GarageBand</a:t>
            </a:r>
            <a:r>
              <a:rPr lang="fi-FI" sz="2800" dirty="0"/>
              <a:t>, animaatiot, Office365:n ohjelmat</a:t>
            </a:r>
          </a:p>
          <a:p>
            <a:pPr lvl="1"/>
            <a:r>
              <a:rPr lang="fi-FI" sz="2400" dirty="0"/>
              <a:t>O365 PILVEN käyttö, QR-koodit</a:t>
            </a:r>
          </a:p>
          <a:p>
            <a:pPr lvl="1"/>
            <a:r>
              <a:rPr lang="fi-FI" sz="2400" dirty="0"/>
              <a:t>O365 Kansion / tiedostojen yhteinen muokkaaminen (Word, PP, </a:t>
            </a:r>
            <a:r>
              <a:rPr lang="fi-FI" sz="2400" dirty="0" err="1"/>
              <a:t>Sway</a:t>
            </a:r>
            <a:r>
              <a:rPr lang="fi-FI" sz="2400" dirty="0"/>
              <a:t>)</a:t>
            </a:r>
          </a:p>
          <a:p>
            <a:pPr lvl="1"/>
            <a:r>
              <a:rPr lang="fi-FI" sz="2400" dirty="0"/>
              <a:t>O365 yhteinen muistikirja (OneNote)</a:t>
            </a:r>
          </a:p>
          <a:p>
            <a:pPr lvl="1"/>
            <a:r>
              <a:rPr lang="fi-FI" sz="2400" dirty="0"/>
              <a:t>Excel-kyselyt (hyödyttää opettajakuntaa)</a:t>
            </a:r>
          </a:p>
          <a:p>
            <a:r>
              <a:rPr lang="fi-FI" sz="2800" dirty="0"/>
              <a:t>TVT osana arviointia ja pelillisyyttä (</a:t>
            </a:r>
            <a:r>
              <a:rPr lang="fi-FI" sz="2800" dirty="0" err="1"/>
              <a:t>Kahoot</a:t>
            </a:r>
            <a:r>
              <a:rPr lang="fi-FI" sz="2800" dirty="0"/>
              <a:t>, </a:t>
            </a:r>
            <a:r>
              <a:rPr lang="fi-FI" sz="2800" dirty="0" err="1"/>
              <a:t>Socrative</a:t>
            </a:r>
            <a:r>
              <a:rPr lang="fi-FI" sz="2800" dirty="0"/>
              <a:t>)</a:t>
            </a:r>
          </a:p>
          <a:p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126587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Majakka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Olemme mukana </a:t>
            </a:r>
            <a:r>
              <a:rPr lang="fi-FI" dirty="0" err="1"/>
              <a:t>OPH:n</a:t>
            </a:r>
            <a:r>
              <a:rPr lang="fi-FI" dirty="0"/>
              <a:t> kehittämiskouluverkosto Majakassa (Tulevaisuuden koulu)</a:t>
            </a:r>
          </a:p>
          <a:p>
            <a:pPr lvl="1"/>
            <a:r>
              <a:rPr lang="fi-FI" dirty="0"/>
              <a:t>Majakassa on mukana 190 koulua 39 kunnasta</a:t>
            </a:r>
          </a:p>
          <a:p>
            <a:pPr lvl="1"/>
            <a:r>
              <a:rPr lang="fi-FI" dirty="0"/>
              <a:t>Koulut muodostavat </a:t>
            </a:r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alueellisia yhteistyöverkostoja </a:t>
            </a:r>
            <a:r>
              <a:rPr lang="fi-FI" dirty="0"/>
              <a:t>joiden tarkoituksena on oppimisen, pedagogiikan ja toimintakulttuurin uudistaminen.</a:t>
            </a:r>
          </a:p>
          <a:p>
            <a:pPr lvl="1"/>
            <a:r>
              <a:rPr lang="fi-FI" dirty="0"/>
              <a:t>Tavoitteena on </a:t>
            </a:r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innovatiivinen ja ennakkoluuloton kokeilu-ja kehittämistoiminta</a:t>
            </a:r>
            <a:r>
              <a:rPr lang="fi-FI" dirty="0"/>
              <a:t>.</a:t>
            </a:r>
          </a:p>
          <a:p>
            <a:pPr lvl="1"/>
            <a:r>
              <a:rPr lang="fi-FI" dirty="0"/>
              <a:t>Verkosto luo malleja uusista toimintatavoista ja tekee koulujen kehittämistyötä näkyväksi.</a:t>
            </a:r>
          </a:p>
          <a:p>
            <a:pPr lvl="1"/>
            <a:r>
              <a:rPr lang="fi-FI" dirty="0"/>
              <a:t>Kariston koulun </a:t>
            </a:r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kehittäminen:</a:t>
            </a:r>
            <a:r>
              <a:rPr lang="fi-FI" dirty="0"/>
              <a:t> koulupäivän rakenne, johtaminen, </a:t>
            </a:r>
            <a:r>
              <a:rPr lang="fi-FI" dirty="0" err="1"/>
              <a:t>esi</a:t>
            </a:r>
            <a:r>
              <a:rPr lang="fi-FI" dirty="0"/>
              <a:t>-ja alkuopetuksen yhteistyö, työtavat, oppimisympäristöt, kerhotoiminta, liikunta ja ICT.</a:t>
            </a:r>
          </a:p>
        </p:txBody>
      </p:sp>
    </p:spTree>
    <p:extLst>
      <p:ext uri="{BB962C8B-B14F-4D97-AF65-F5344CB8AC3E}">
        <p14:creationId xmlns:p14="http://schemas.microsoft.com/office/powerpoint/2010/main" val="3069352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NPDL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Koulumme on NPDL-koulu (New </a:t>
            </a:r>
            <a:r>
              <a:rPr lang="fi-FI" dirty="0" err="1"/>
              <a:t>Pedagogies</a:t>
            </a:r>
            <a:r>
              <a:rPr lang="fi-FI" dirty="0"/>
              <a:t> for Deep Learning)</a:t>
            </a:r>
          </a:p>
          <a:p>
            <a:r>
              <a:rPr lang="fi-FI" dirty="0"/>
              <a:t>NPDL: Syväoppimisen avulla taataan kaikille tasapuolinen mahdollisuus menestyä monimutkaistuvassa maailmassa.</a:t>
            </a:r>
          </a:p>
          <a:p>
            <a:r>
              <a:rPr lang="fi-FI" dirty="0"/>
              <a:t>Koulu saa käyttöön uusia pedagogisia malleja, tukea muutokseen sekä malleja hyödyntää </a:t>
            </a:r>
            <a:r>
              <a:rPr lang="fi-FI" dirty="0" err="1"/>
              <a:t>digitalisaatiota</a:t>
            </a:r>
            <a:r>
              <a:rPr lang="fi-FI" dirty="0"/>
              <a:t> syväoppimisessa.</a:t>
            </a:r>
          </a:p>
          <a:p>
            <a:r>
              <a:rPr lang="fi-FI" dirty="0"/>
              <a:t>Oppilaan oppiminen keskiössä; taitojen kautta tietoihin</a:t>
            </a:r>
          </a:p>
          <a:p>
            <a:r>
              <a:rPr lang="fi-FI" dirty="0"/>
              <a:t>NPDL ja OPS2016 limittyvät yhteen ja tukevat toisiaan.</a:t>
            </a:r>
          </a:p>
        </p:txBody>
      </p:sp>
    </p:spTree>
    <p:extLst>
      <p:ext uri="{BB962C8B-B14F-4D97-AF65-F5344CB8AC3E}">
        <p14:creationId xmlns:p14="http://schemas.microsoft.com/office/powerpoint/2010/main" val="1198463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6600" b="1" dirty="0"/>
              <a:t>K I </a:t>
            </a:r>
            <a:r>
              <a:rPr lang="fi-FI" sz="6600" b="1" dirty="0" err="1"/>
              <a:t>I</a:t>
            </a:r>
            <a:r>
              <a:rPr lang="fi-FI" sz="6600" b="1" dirty="0"/>
              <a:t> T O 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>
                <a:solidFill>
                  <a:srgbClr val="E32D91"/>
                </a:solidFill>
              </a:rPr>
              <a:t>                </a:t>
            </a:r>
          </a:p>
          <a:p>
            <a:pPr marL="0" indent="0">
              <a:buNone/>
            </a:pPr>
            <a:endParaRPr lang="fi-FI" dirty="0">
              <a:solidFill>
                <a:srgbClr val="E32D91"/>
              </a:solidFill>
            </a:endParaRPr>
          </a:p>
          <a:p>
            <a:pPr marL="0" indent="0">
              <a:buNone/>
            </a:pPr>
            <a:r>
              <a:rPr lang="fi-FI" dirty="0">
                <a:solidFill>
                  <a:srgbClr val="E32D91"/>
                </a:solidFill>
              </a:rPr>
              <a:t>                 </a:t>
            </a:r>
            <a:r>
              <a:rPr lang="fi-FI" b="1" dirty="0">
                <a:solidFill>
                  <a:srgbClr val="E32D91"/>
                </a:solidFill>
              </a:rPr>
              <a:t>Unelmat ovat paras perusta tulevaisuuden luomiselle</a:t>
            </a:r>
          </a:p>
        </p:txBody>
      </p:sp>
    </p:spTree>
    <p:extLst>
      <p:ext uri="{BB962C8B-B14F-4D97-AF65-F5344CB8AC3E}">
        <p14:creationId xmlns:p14="http://schemas.microsoft.com/office/powerpoint/2010/main" val="1903735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Perustietoja: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Rakennettu: I osa valmistui 2010 ja II osa 2013</a:t>
            </a:r>
          </a:p>
          <a:p>
            <a:r>
              <a:rPr lang="fi-FI" dirty="0"/>
              <a:t>Oppilaita 340</a:t>
            </a:r>
          </a:p>
          <a:p>
            <a:r>
              <a:rPr lang="fi-FI" dirty="0"/>
              <a:t>Luokanopettajia 16, laaja-alainen erityisopettaja ja rehtori</a:t>
            </a:r>
          </a:p>
          <a:p>
            <a:r>
              <a:rPr lang="fi-FI" dirty="0"/>
              <a:t>Avustajia 2</a:t>
            </a:r>
          </a:p>
          <a:p>
            <a:r>
              <a:rPr lang="fi-FI" dirty="0"/>
              <a:t>Samassa rakennuksessa päiväkoti, hammashoitola ja seurakunnan kerhotila</a:t>
            </a:r>
          </a:p>
          <a:p>
            <a:r>
              <a:rPr lang="fi-FI" dirty="0"/>
              <a:t>1-4 luokat ovat 3-sarjaisia, 5-6 luokat 2-sarjaisia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59735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i 1"/>
          <p:cNvSpPr/>
          <p:nvPr/>
        </p:nvSpPr>
        <p:spPr>
          <a:xfrm rot="6360000">
            <a:off x="6914761" y="3900494"/>
            <a:ext cx="1344445" cy="33813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/>
              <a:t>Oppimaan oppiminen</a:t>
            </a:r>
          </a:p>
        </p:txBody>
      </p:sp>
      <p:sp>
        <p:nvSpPr>
          <p:cNvPr id="3" name="Ellipsi 2"/>
          <p:cNvSpPr/>
          <p:nvPr/>
        </p:nvSpPr>
        <p:spPr>
          <a:xfrm rot="4740000">
            <a:off x="7362791" y="2421773"/>
            <a:ext cx="1509712" cy="34974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/>
              <a:t>Tekeminen yhdessä</a:t>
            </a:r>
          </a:p>
        </p:txBody>
      </p:sp>
      <p:sp>
        <p:nvSpPr>
          <p:cNvPr id="4" name="Ellipsi 3"/>
          <p:cNvSpPr/>
          <p:nvPr/>
        </p:nvSpPr>
        <p:spPr>
          <a:xfrm rot="2592994">
            <a:off x="6502446" y="1370612"/>
            <a:ext cx="1604712" cy="31543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 err="1"/>
              <a:t>Suvaitsevai</a:t>
            </a:r>
            <a:endParaRPr lang="fi-FI" sz="2800" dirty="0"/>
          </a:p>
          <a:p>
            <a:pPr algn="ctr"/>
            <a:r>
              <a:rPr lang="fi-FI" sz="2800" dirty="0" err="1"/>
              <a:t>suus</a:t>
            </a:r>
            <a:endParaRPr lang="fi-FI" sz="2800" dirty="0"/>
          </a:p>
        </p:txBody>
      </p:sp>
      <p:sp>
        <p:nvSpPr>
          <p:cNvPr id="5" name="Ellipsi 4"/>
          <p:cNvSpPr/>
          <p:nvPr/>
        </p:nvSpPr>
        <p:spPr>
          <a:xfrm rot="257133">
            <a:off x="5147420" y="1556037"/>
            <a:ext cx="1579562" cy="24522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/>
              <a:t>Itse</a:t>
            </a:r>
          </a:p>
          <a:p>
            <a:pPr algn="ctr"/>
            <a:r>
              <a:rPr lang="fi-FI" sz="2800" dirty="0" err="1"/>
              <a:t>näi</a:t>
            </a:r>
            <a:endParaRPr lang="fi-FI" sz="2800" dirty="0"/>
          </a:p>
          <a:p>
            <a:pPr algn="ctr"/>
            <a:r>
              <a:rPr lang="fi-FI" sz="2800" dirty="0"/>
              <a:t>syys ja itsetunto</a:t>
            </a:r>
          </a:p>
        </p:txBody>
      </p:sp>
      <p:sp>
        <p:nvSpPr>
          <p:cNvPr id="6" name="Ellipsi 5"/>
          <p:cNvSpPr/>
          <p:nvPr/>
        </p:nvSpPr>
        <p:spPr>
          <a:xfrm rot="19260000">
            <a:off x="3482125" y="1374929"/>
            <a:ext cx="1622425" cy="30140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 err="1"/>
              <a:t>Rohke</a:t>
            </a:r>
            <a:endParaRPr lang="fi-FI" sz="2400" dirty="0"/>
          </a:p>
          <a:p>
            <a:pPr algn="ctr"/>
            <a:r>
              <a:rPr lang="fi-FI" sz="2400" dirty="0"/>
              <a:t>us </a:t>
            </a:r>
          </a:p>
          <a:p>
            <a:pPr algn="ctr"/>
            <a:r>
              <a:rPr lang="fi-FI" sz="2400" dirty="0"/>
              <a:t>vastuun</a:t>
            </a:r>
          </a:p>
          <a:p>
            <a:pPr algn="ctr"/>
            <a:r>
              <a:rPr lang="fi-FI" sz="2400" dirty="0" err="1"/>
              <a:t>ottami</a:t>
            </a:r>
            <a:endParaRPr lang="fi-FI" sz="2400" dirty="0"/>
          </a:p>
          <a:p>
            <a:pPr algn="ctr"/>
            <a:r>
              <a:rPr lang="fi-FI" sz="2400" dirty="0" err="1"/>
              <a:t>seen</a:t>
            </a:r>
            <a:endParaRPr lang="fi-FI" sz="2400" dirty="0"/>
          </a:p>
        </p:txBody>
      </p:sp>
      <p:sp>
        <p:nvSpPr>
          <p:cNvPr id="7" name="Ellipsi 6"/>
          <p:cNvSpPr/>
          <p:nvPr/>
        </p:nvSpPr>
        <p:spPr>
          <a:xfrm rot="16980000">
            <a:off x="2802286" y="2811057"/>
            <a:ext cx="1460500" cy="29847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 err="1"/>
              <a:t>Arvostami</a:t>
            </a:r>
            <a:endParaRPr lang="fi-FI" sz="2800" dirty="0"/>
          </a:p>
          <a:p>
            <a:pPr algn="ctr"/>
            <a:r>
              <a:rPr lang="fi-FI" sz="2800" dirty="0" err="1"/>
              <a:t>nen</a:t>
            </a:r>
            <a:endParaRPr lang="fi-FI" sz="2800" dirty="0"/>
          </a:p>
        </p:txBody>
      </p:sp>
      <p:sp>
        <p:nvSpPr>
          <p:cNvPr id="8" name="Ellipsi 7"/>
          <p:cNvSpPr/>
          <p:nvPr/>
        </p:nvSpPr>
        <p:spPr>
          <a:xfrm rot="15540000">
            <a:off x="3285459" y="3939789"/>
            <a:ext cx="1471613" cy="33499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 err="1"/>
              <a:t>Kau</a:t>
            </a:r>
            <a:endParaRPr lang="fi-FI" sz="2800" dirty="0"/>
          </a:p>
          <a:p>
            <a:pPr algn="ctr"/>
            <a:r>
              <a:rPr lang="fi-FI" sz="2800" dirty="0" err="1"/>
              <a:t>niit</a:t>
            </a:r>
            <a:endParaRPr lang="fi-FI" sz="2800" dirty="0"/>
          </a:p>
          <a:p>
            <a:pPr algn="ctr"/>
            <a:r>
              <a:rPr lang="fi-FI" sz="2800" dirty="0"/>
              <a:t> tavat</a:t>
            </a:r>
          </a:p>
        </p:txBody>
      </p:sp>
      <p:sp>
        <p:nvSpPr>
          <p:cNvPr id="9" name="Ellipsi 8"/>
          <p:cNvSpPr/>
          <p:nvPr/>
        </p:nvSpPr>
        <p:spPr>
          <a:xfrm>
            <a:off x="4806530" y="3880133"/>
            <a:ext cx="1867415" cy="160889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2000" dirty="0">
                <a:solidFill>
                  <a:srgbClr val="FFFF00"/>
                </a:solidFill>
              </a:rPr>
              <a:t>KARISTO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2196193" y="543697"/>
            <a:ext cx="58048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/>
              <a:t>          </a:t>
            </a:r>
            <a:r>
              <a:rPr lang="fi-FI" sz="3600" dirty="0"/>
              <a:t>Koulun arvot</a:t>
            </a:r>
          </a:p>
          <a:p>
            <a:r>
              <a:rPr lang="fi-FI" sz="1600" dirty="0">
                <a:latin typeface="Lucida Calligraphy" panose="03010101010101010101" pitchFamily="66" charset="0"/>
              </a:rPr>
              <a:t>”Karistossa kunnioitamme kasvamisen kauneutta”</a:t>
            </a:r>
          </a:p>
        </p:txBody>
      </p:sp>
      <p:sp>
        <p:nvSpPr>
          <p:cNvPr id="11" name="Suorakulmio 10"/>
          <p:cNvSpPr/>
          <p:nvPr/>
        </p:nvSpPr>
        <p:spPr>
          <a:xfrm>
            <a:off x="5707063" y="5345338"/>
            <a:ext cx="134937" cy="974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615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Koulupäivän rakenne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Klo 8-8.45        	 	</a:t>
            </a:r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1. oppitunti</a:t>
            </a:r>
          </a:p>
          <a:p>
            <a:r>
              <a:rPr lang="fi-FI" dirty="0"/>
              <a:t>Klo 8.45-9.30     	</a:t>
            </a:r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2.oppitunti</a:t>
            </a:r>
          </a:p>
          <a:p>
            <a:r>
              <a:rPr lang="fi-FI" dirty="0"/>
              <a:t>Klo 9.30-10        	</a:t>
            </a:r>
            <a:r>
              <a:rPr lang="fi-FI" dirty="0">
                <a:solidFill>
                  <a:schemeClr val="accent4">
                    <a:lumMod val="75000"/>
                  </a:schemeClr>
                </a:solidFill>
              </a:rPr>
              <a:t>välitunti</a:t>
            </a:r>
          </a:p>
          <a:p>
            <a:r>
              <a:rPr lang="fi-FI" dirty="0"/>
              <a:t>Klo 10-12         		</a:t>
            </a:r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3. ja 4. oppitunti ja ruokailu</a:t>
            </a:r>
          </a:p>
          <a:p>
            <a:r>
              <a:rPr lang="fi-FI" dirty="0"/>
              <a:t>Klo 12-12.30     		</a:t>
            </a:r>
            <a:r>
              <a:rPr lang="fi-FI" dirty="0">
                <a:solidFill>
                  <a:schemeClr val="accent4">
                    <a:lumMod val="75000"/>
                  </a:schemeClr>
                </a:solidFill>
              </a:rPr>
              <a:t>välitunti</a:t>
            </a:r>
          </a:p>
          <a:p>
            <a:r>
              <a:rPr lang="fi-FI" dirty="0"/>
              <a:t>Klo 12.30-13.15 	</a:t>
            </a:r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5.oppitunti</a:t>
            </a:r>
          </a:p>
          <a:p>
            <a:r>
              <a:rPr lang="fi-FI" dirty="0"/>
              <a:t>Klo 13.15-13.30 	</a:t>
            </a:r>
            <a:r>
              <a:rPr lang="fi-FI" dirty="0">
                <a:solidFill>
                  <a:schemeClr val="accent4">
                    <a:lumMod val="75000"/>
                  </a:schemeClr>
                </a:solidFill>
              </a:rPr>
              <a:t>välitunti ja välipala</a:t>
            </a:r>
          </a:p>
          <a:p>
            <a:r>
              <a:rPr lang="fi-FI" dirty="0"/>
              <a:t>Klo 13.30-14.15 	</a:t>
            </a:r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6. oppitunti</a:t>
            </a:r>
          </a:p>
          <a:p>
            <a:r>
              <a:rPr lang="fi-FI" dirty="0"/>
              <a:t>Klo 14.15-15 		</a:t>
            </a:r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7. oppitunti</a:t>
            </a:r>
          </a:p>
        </p:txBody>
      </p:sp>
    </p:spTree>
    <p:extLst>
      <p:ext uri="{BB962C8B-B14F-4D97-AF65-F5344CB8AC3E}">
        <p14:creationId xmlns:p14="http://schemas.microsoft.com/office/powerpoint/2010/main" val="2890769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Johtaminen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Koulun johtaminen on jaettu: </a:t>
            </a:r>
            <a:r>
              <a:rPr lang="fi-FI" dirty="0">
                <a:solidFill>
                  <a:srgbClr val="B4186D"/>
                </a:solidFill>
              </a:rPr>
              <a:t>rehtori</a:t>
            </a:r>
            <a:r>
              <a:rPr lang="fi-FI" dirty="0"/>
              <a:t> toimii </a:t>
            </a:r>
            <a:r>
              <a:rPr lang="fi-FI" dirty="0" err="1"/>
              <a:t>ikäänkuin</a:t>
            </a:r>
            <a:r>
              <a:rPr lang="fi-FI" dirty="0"/>
              <a:t> "</a:t>
            </a:r>
            <a:r>
              <a:rPr lang="fi-FI" dirty="0">
                <a:solidFill>
                  <a:srgbClr val="B4186D"/>
                </a:solidFill>
              </a:rPr>
              <a:t>valmentajana".</a:t>
            </a:r>
            <a:r>
              <a:rPr lang="fi-FI" dirty="0"/>
              <a:t> </a:t>
            </a:r>
          </a:p>
          <a:p>
            <a:r>
              <a:rPr lang="fi-FI" b="1" dirty="0"/>
              <a:t>Johtoryhmässä </a:t>
            </a:r>
            <a:r>
              <a:rPr lang="fi-FI" dirty="0"/>
              <a:t>on</a:t>
            </a:r>
            <a:r>
              <a:rPr lang="fi-FI" dirty="0">
                <a:solidFill>
                  <a:srgbClr val="B4186D"/>
                </a:solidFill>
              </a:rPr>
              <a:t> rehtorin </a:t>
            </a:r>
            <a:r>
              <a:rPr lang="fi-FI" dirty="0"/>
              <a:t>ja  </a:t>
            </a:r>
            <a:r>
              <a:rPr lang="fi-FI" dirty="0">
                <a:solidFill>
                  <a:srgbClr val="B4186D"/>
                </a:solidFill>
              </a:rPr>
              <a:t>vararehtorin </a:t>
            </a:r>
            <a:r>
              <a:rPr lang="fi-FI" dirty="0"/>
              <a:t>lisäksi</a:t>
            </a:r>
            <a:r>
              <a:rPr lang="fi-FI" dirty="0">
                <a:solidFill>
                  <a:srgbClr val="B4186D"/>
                </a:solidFill>
              </a:rPr>
              <a:t> jäsen</a:t>
            </a:r>
            <a:r>
              <a:rPr lang="fi-FI" dirty="0"/>
              <a:t> jokaisesta </a:t>
            </a:r>
            <a:r>
              <a:rPr lang="fi-FI" dirty="0">
                <a:solidFill>
                  <a:srgbClr val="B4186D"/>
                </a:solidFill>
              </a:rPr>
              <a:t>luokkatasotiimistä</a:t>
            </a:r>
            <a:r>
              <a:rPr lang="fi-FI" dirty="0"/>
              <a:t> (1-2, 3-4 ja 5-6). </a:t>
            </a:r>
            <a:r>
              <a:rPr lang="fi-FI" dirty="0" err="1"/>
              <a:t>Joryssa</a:t>
            </a:r>
            <a:r>
              <a:rPr lang="fi-FI" dirty="0"/>
              <a:t> niin ajatuksia kuin tehtäviäkin jaetaan kaikille hyvässä hengessä,</a:t>
            </a:r>
            <a:r>
              <a:rPr lang="fi-FI" b="1" dirty="0"/>
              <a:t> </a:t>
            </a:r>
            <a:r>
              <a:rPr lang="fi-FI" b="1" i="1" dirty="0">
                <a:solidFill>
                  <a:srgbClr val="00B050"/>
                </a:solidFill>
              </a:rPr>
              <a:t>taakka puoliintuu, ilo tuplaantuu-</a:t>
            </a:r>
            <a:r>
              <a:rPr lang="fi-FI" dirty="0"/>
              <a:t>periaatteella.</a:t>
            </a:r>
          </a:p>
          <a:p>
            <a:r>
              <a:rPr lang="fi-FI" dirty="0" err="1"/>
              <a:t>Joryn</a:t>
            </a:r>
            <a:r>
              <a:rPr lang="fi-FI" dirty="0"/>
              <a:t> jäsen vie tietoa tiimin ja </a:t>
            </a:r>
            <a:r>
              <a:rPr lang="fi-FI" dirty="0" err="1"/>
              <a:t>joryn</a:t>
            </a:r>
            <a:r>
              <a:rPr lang="fi-FI" dirty="0"/>
              <a:t> välillä, molempiin suuntiin. Luokkatasotiimiä vetää </a:t>
            </a:r>
            <a:r>
              <a:rPr lang="fi-FI" dirty="0" err="1"/>
              <a:t>joryn</a:t>
            </a:r>
            <a:r>
              <a:rPr lang="fi-FI" dirty="0"/>
              <a:t> jäsen yhdessä jonkun toisen </a:t>
            </a:r>
            <a:r>
              <a:rPr lang="fi-FI" dirty="0" err="1"/>
              <a:t>tiimiläisen</a:t>
            </a:r>
            <a:r>
              <a:rPr lang="fi-FI" dirty="0"/>
              <a:t> kanssa,</a:t>
            </a:r>
            <a:r>
              <a:rPr lang="fi-FI" dirty="0">
                <a:solidFill>
                  <a:srgbClr val="B4186D"/>
                </a:solidFill>
              </a:rPr>
              <a:t> vastuuta jaetaan.</a:t>
            </a:r>
          </a:p>
          <a:p>
            <a:r>
              <a:rPr lang="fi-FI" dirty="0"/>
              <a:t>Tiimien sisällä</a:t>
            </a:r>
            <a:r>
              <a:rPr lang="fi-FI" dirty="0">
                <a:solidFill>
                  <a:srgbClr val="B4186D"/>
                </a:solidFill>
              </a:rPr>
              <a:t> vastuualueet </a:t>
            </a:r>
            <a:r>
              <a:rPr lang="fi-FI" dirty="0"/>
              <a:t>on jaettu pareille. Tiimi hoitaa omat </a:t>
            </a:r>
            <a:r>
              <a:rPr lang="fi-FI" dirty="0">
                <a:solidFill>
                  <a:srgbClr val="B4186D"/>
                </a:solidFill>
              </a:rPr>
              <a:t>vastuutehtävänsä ja tilaisuuksien järjestämisen. </a:t>
            </a:r>
          </a:p>
          <a:p>
            <a:r>
              <a:rPr lang="fi-FI" dirty="0"/>
              <a:t>Opettajat suunnittelevat lukujärjestyksensä sekä kirja-ja tarviketilauksensa tiimeissä, ja päättävät heille annetun budjettiosuutensa käyttämisestä yhdessä.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42920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977297"/>
          </a:xfrm>
        </p:spPr>
        <p:txBody>
          <a:bodyPr/>
          <a:lstStyle/>
          <a:p>
            <a:r>
              <a:rPr lang="fi-FI" dirty="0"/>
              <a:t>Koulumme painopistealueet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51906" y="2410691"/>
            <a:ext cx="9744691" cy="3800103"/>
          </a:xfrm>
        </p:spPr>
        <p:txBody>
          <a:bodyPr>
            <a:normAutofit fontScale="47500" lnSpcReduction="20000"/>
          </a:bodyPr>
          <a:lstStyle/>
          <a:p>
            <a:r>
              <a:rPr lang="fi-FI" sz="4200" b="1" dirty="0"/>
              <a:t>Joustava </a:t>
            </a:r>
            <a:r>
              <a:rPr lang="fi-FI" sz="4200" b="1" dirty="0" err="1"/>
              <a:t>esi</a:t>
            </a:r>
            <a:r>
              <a:rPr lang="fi-FI" sz="4200" b="1" dirty="0"/>
              <a:t>-ja alkuopetus</a:t>
            </a:r>
          </a:p>
          <a:p>
            <a:pPr lvl="1"/>
            <a:r>
              <a:rPr lang="fi-FI" sz="3800" dirty="0" err="1">
                <a:latin typeface="Garamond" charset="0"/>
              </a:rPr>
              <a:t>Esi</a:t>
            </a:r>
            <a:r>
              <a:rPr lang="fi-FI" sz="3800" dirty="0">
                <a:latin typeface="Garamond" charset="0"/>
              </a:rPr>
              <a:t> ja 1. luokkien yhteistyö 3 päivänä viikossa, ns. </a:t>
            </a:r>
            <a:r>
              <a:rPr lang="fi-FI" sz="3800" dirty="0">
                <a:solidFill>
                  <a:schemeClr val="accent1">
                    <a:lumMod val="75000"/>
                  </a:schemeClr>
                </a:solidFill>
                <a:latin typeface="Garamond" charset="0"/>
              </a:rPr>
              <a:t>Kirppu</a:t>
            </a:r>
            <a:r>
              <a:rPr lang="fi-FI" sz="3800" dirty="0">
                <a:latin typeface="Garamond" charset="0"/>
              </a:rPr>
              <a:t>-tunnit</a:t>
            </a:r>
          </a:p>
          <a:p>
            <a:pPr lvl="1"/>
            <a:r>
              <a:rPr lang="fi-FI" sz="3800" dirty="0">
                <a:latin typeface="Garamond" charset="0"/>
              </a:rPr>
              <a:t>Yhteiset opetustuokiot taito-ja taideaineissa </a:t>
            </a:r>
          </a:p>
          <a:p>
            <a:r>
              <a:rPr lang="fi-FI" sz="4200" b="1" dirty="0"/>
              <a:t>Sanataide</a:t>
            </a:r>
          </a:p>
          <a:p>
            <a:pPr lvl="1"/>
            <a:r>
              <a:rPr lang="fi-FI" sz="4500" dirty="0"/>
              <a:t>Monipuolinen lähestyminen kieleen ja kirjallisuuteen</a:t>
            </a:r>
          </a:p>
          <a:p>
            <a:pPr lvl="1"/>
            <a:r>
              <a:rPr lang="fi-FI" sz="4500" dirty="0"/>
              <a:t>Teemapäivät ja ulkopuoliset vierailijat</a:t>
            </a:r>
          </a:p>
          <a:p>
            <a:r>
              <a:rPr lang="fi-FI" sz="4200" b="1" dirty="0"/>
              <a:t>Kestäväkehitys</a:t>
            </a:r>
          </a:p>
          <a:p>
            <a:pPr lvl="1"/>
            <a:r>
              <a:rPr lang="fi-FI" sz="3800" dirty="0"/>
              <a:t>Arkipäivän ratkaisut</a:t>
            </a:r>
          </a:p>
          <a:p>
            <a:pPr lvl="1"/>
            <a:r>
              <a:rPr lang="fi-FI" sz="3800" dirty="0"/>
              <a:t>Kierrätys</a:t>
            </a:r>
          </a:p>
          <a:p>
            <a:pPr lvl="1"/>
            <a:r>
              <a:rPr lang="fi-FI" sz="3800" dirty="0"/>
              <a:t>Kohti Vihreää lippua</a:t>
            </a:r>
          </a:p>
        </p:txBody>
      </p:sp>
    </p:spTree>
    <p:extLst>
      <p:ext uri="{BB962C8B-B14F-4D97-AF65-F5344CB8AC3E}">
        <p14:creationId xmlns:p14="http://schemas.microsoft.com/office/powerpoint/2010/main" val="3773814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Työtavat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Kaikilla luokilla on käytössä </a:t>
            </a:r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palkkitunnit</a:t>
            </a:r>
          </a:p>
          <a:p>
            <a:pPr marL="742950" lvl="2"/>
            <a:r>
              <a:rPr lang="fi-FI" dirty="0"/>
              <a:t>Saman luokka-asteen luokilla on lukujärjestyksissä vähintään kaksi tuntia päivässä yhteinen palkki, jolloin he voivat työskennellä sekaryhmissä. Erityisopettaja on mukana mahdollisuuksien mukaan.</a:t>
            </a:r>
          </a:p>
          <a:p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Suurryhmäopetusta </a:t>
            </a:r>
            <a:r>
              <a:rPr lang="fi-FI" dirty="0"/>
              <a:t>kakkosluokilla</a:t>
            </a:r>
          </a:p>
          <a:p>
            <a:pPr lvl="1"/>
            <a:r>
              <a:rPr lang="fi-FI" dirty="0"/>
              <a:t>2AB työskentelee kokoajan yhdessä. Luokkatilassa on 42 oppilasta ja kaksi opettajaa. Kaikki suunnittelu ja opetus tapahtuu yhdessä. 2C luokka ( 23 oppilasta ja opettaja) on mukana suurryhmässä vähintään 9 tuntia viikossa.</a:t>
            </a:r>
          </a:p>
          <a:p>
            <a:r>
              <a:rPr lang="fi-FI" dirty="0"/>
              <a:t>5.luokilla on </a:t>
            </a:r>
            <a:r>
              <a:rPr lang="fi-FI" dirty="0">
                <a:solidFill>
                  <a:schemeClr val="accent1">
                    <a:lumMod val="75000"/>
                  </a:schemeClr>
                </a:solidFill>
              </a:rPr>
              <a:t>samanaikaisopetusta</a:t>
            </a:r>
          </a:p>
          <a:p>
            <a:pPr lvl="1"/>
            <a:r>
              <a:rPr lang="fi-FI" dirty="0"/>
              <a:t>Luokat työskentelevät yhdessä kymmenen tuntia viikossa. Opettajat suunnittelevat ja toteuttavat opetuksen yhdessä.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2102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Oppimisympäristöt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95401" y="2395470"/>
            <a:ext cx="9601196" cy="3812146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Osa luokista melko </a:t>
            </a:r>
            <a:r>
              <a:rPr lang="fi-FI" b="1" dirty="0"/>
              <a:t>perinteisiä, </a:t>
            </a:r>
            <a:r>
              <a:rPr lang="fi-FI" dirty="0"/>
              <a:t>osa luokista </a:t>
            </a:r>
            <a:r>
              <a:rPr lang="fi-FI" b="1" dirty="0"/>
              <a:t>Tulevaisuuden koulun </a:t>
            </a:r>
            <a:r>
              <a:rPr lang="fi-FI" dirty="0"/>
              <a:t>mukaisia:</a:t>
            </a:r>
          </a:p>
          <a:p>
            <a:pPr lvl="1"/>
            <a:r>
              <a:rPr lang="fi-FI" b="1" dirty="0">
                <a:latin typeface="Garamond" charset="0"/>
              </a:rPr>
              <a:t>Pariluokat,</a:t>
            </a:r>
            <a:r>
              <a:rPr lang="fi-FI" dirty="0">
                <a:latin typeface="Garamond" charset="0"/>
              </a:rPr>
              <a:t> </a:t>
            </a:r>
            <a:r>
              <a:rPr lang="fi-FI" b="1" dirty="0">
                <a:latin typeface="Garamond" charset="0"/>
              </a:rPr>
              <a:t>haitariseinät ja väliverhot.</a:t>
            </a:r>
          </a:p>
          <a:p>
            <a:r>
              <a:rPr lang="fi-FI" dirty="0">
                <a:latin typeface="Garamond" charset="0"/>
              </a:rPr>
              <a:t>Kaikissa luokissa on </a:t>
            </a:r>
            <a:r>
              <a:rPr lang="fi-FI" b="1" dirty="0">
                <a:latin typeface="Garamond" charset="0"/>
              </a:rPr>
              <a:t>älytaulut ja dokumenttikamerat</a:t>
            </a:r>
            <a:r>
              <a:rPr lang="fi-FI" dirty="0">
                <a:latin typeface="Garamond" charset="0"/>
              </a:rPr>
              <a:t>.</a:t>
            </a:r>
            <a:r>
              <a:rPr lang="fi-FI" dirty="0"/>
              <a:t> </a:t>
            </a:r>
            <a:endParaRPr lang="fi-FI" b="1" dirty="0"/>
          </a:p>
          <a:p>
            <a:r>
              <a:rPr lang="fi-FI" dirty="0"/>
              <a:t>Luokissa erilaisia </a:t>
            </a:r>
            <a:r>
              <a:rPr lang="fi-FI" b="1" dirty="0"/>
              <a:t>pöytiä:</a:t>
            </a:r>
            <a:r>
              <a:rPr lang="fi-FI" dirty="0"/>
              <a:t> </a:t>
            </a:r>
            <a:r>
              <a:rPr lang="fi-FI" b="1" dirty="0"/>
              <a:t>"seisomapöytiä", pyöreitä pöytiä tai ns. kippipöytiä</a:t>
            </a:r>
            <a:r>
              <a:rPr lang="fi-FI" dirty="0"/>
              <a:t>.</a:t>
            </a:r>
          </a:p>
          <a:p>
            <a:r>
              <a:rPr lang="fi-FI" dirty="0"/>
              <a:t>Oppilaiden tavarat liikuteltavissa</a:t>
            </a:r>
            <a:r>
              <a:rPr lang="fi-FI" b="1" dirty="0"/>
              <a:t> lokerikoissa.</a:t>
            </a:r>
            <a:endParaRPr lang="fi-FI" dirty="0"/>
          </a:p>
          <a:p>
            <a:r>
              <a:rPr lang="fi-FI" dirty="0"/>
              <a:t>Viihtyisät ja tilavat </a:t>
            </a:r>
            <a:r>
              <a:rPr lang="fi-FI" b="1" dirty="0"/>
              <a:t>käytävätilat</a:t>
            </a:r>
            <a:r>
              <a:rPr lang="fi-FI" dirty="0"/>
              <a:t>: </a:t>
            </a:r>
            <a:r>
              <a:rPr lang="fi-FI" b="1" dirty="0"/>
              <a:t>sohvia ja penkkejä sekä pyöreitä pöytiä. </a:t>
            </a:r>
          </a:p>
          <a:p>
            <a:r>
              <a:rPr lang="fi-FI" dirty="0"/>
              <a:t>Seinillä erimallisista </a:t>
            </a:r>
            <a:r>
              <a:rPr lang="fi-FI" b="1" dirty="0"/>
              <a:t>istuimista koostuvat "taideteokset" </a:t>
            </a:r>
            <a:r>
              <a:rPr lang="fi-FI" dirty="0"/>
              <a:t>käytävässä ja alkuopetusaulassa.</a:t>
            </a:r>
          </a:p>
          <a:p>
            <a:r>
              <a:rPr lang="fi-FI" dirty="0"/>
              <a:t>Monipuolisia oppimisympäristöjä : koulu, piha, metsä, kaupunki...</a:t>
            </a:r>
          </a:p>
        </p:txBody>
      </p:sp>
    </p:spTree>
    <p:extLst>
      <p:ext uri="{BB962C8B-B14F-4D97-AF65-F5344CB8AC3E}">
        <p14:creationId xmlns:p14="http://schemas.microsoft.com/office/powerpoint/2010/main" val="3717289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Kerhotoiminta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24189" y="2421227"/>
            <a:ext cx="9601196" cy="3606085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Reilusti </a:t>
            </a:r>
            <a:r>
              <a:rPr lang="fi-FI" b="1" dirty="0"/>
              <a:t>toistakymmentä kerhoa</a:t>
            </a:r>
            <a:r>
              <a:rPr lang="fi-FI" dirty="0"/>
              <a:t>.</a:t>
            </a:r>
          </a:p>
          <a:p>
            <a:r>
              <a:rPr lang="fi-FI" b="1" dirty="0"/>
              <a:t>Kerhotoimintaa myös koulupäivän aikana (kaksi puolen tunnin välituntia).</a:t>
            </a:r>
          </a:p>
          <a:p>
            <a:r>
              <a:rPr lang="fi-FI" dirty="0"/>
              <a:t>Bändejä , kuoro, kantelekerho ja vaskikerho yhteistyössä musiikkiopiston kanssa ja käsityökerhoja. Elokuvakerho, luistelukerho, </a:t>
            </a:r>
            <a:r>
              <a:rPr lang="fi-FI" dirty="0" err="1"/>
              <a:t>kuviskerho</a:t>
            </a:r>
            <a:r>
              <a:rPr lang="fi-FI" dirty="0"/>
              <a:t>, historiakerho ja ranskankerho. </a:t>
            </a:r>
          </a:p>
          <a:p>
            <a:r>
              <a:rPr lang="fi-FI" dirty="0"/>
              <a:t>Kerhot koko lukuvuoden kestäviä tai muutamien viikkojen mittaisia.</a:t>
            </a:r>
          </a:p>
          <a:p>
            <a:r>
              <a:rPr lang="fi-FI" dirty="0"/>
              <a:t>Liikuntakerhoja pääasiassa iltapäivisin: 4seurankerhoissa kerhovetäjät ovat urheiluseuroja, jotka vaihtavat pistettä aina noin 10 viikon välein. </a:t>
            </a:r>
          </a:p>
          <a:p>
            <a:r>
              <a:rPr lang="fi-FI" dirty="0"/>
              <a:t>Tiivistä yhteistyötä  Haaga-Helian Vierumäen pisteen opiskelijoiden kanssa: Ohjausta </a:t>
            </a:r>
            <a:r>
              <a:rPr lang="fi-FI" dirty="0" err="1"/>
              <a:t>esi</a:t>
            </a:r>
            <a:r>
              <a:rPr lang="fi-FI" dirty="0"/>
              <a:t>-ja alkuopetuksen yhteistyötoiminnassa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669484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aninen">
  <a:themeElements>
    <a:clrScheme name="Punainen-violetti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rgaaninen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anine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A2BEDC8B-F191-493B-BA33-0F4F800A89D3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502</TotalTime>
  <Words>576</Words>
  <Application>Microsoft Office PowerPoint</Application>
  <PresentationFormat>Laajakuva</PresentationFormat>
  <Paragraphs>116</Paragraphs>
  <Slides>14</Slides>
  <Notes>2</Notes>
  <HiddenSlides>1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9" baseType="lpstr">
      <vt:lpstr>Arial</vt:lpstr>
      <vt:lpstr>Calibri</vt:lpstr>
      <vt:lpstr>Garamond</vt:lpstr>
      <vt:lpstr>Lucida Calligraphy</vt:lpstr>
      <vt:lpstr>Orgaaninen</vt:lpstr>
      <vt:lpstr>Kariston koulu</vt:lpstr>
      <vt:lpstr>Perustietoja:</vt:lpstr>
      <vt:lpstr>PowerPoint-esitys</vt:lpstr>
      <vt:lpstr>Koulupäivän rakenne</vt:lpstr>
      <vt:lpstr>Johtaminen</vt:lpstr>
      <vt:lpstr>Koulumme painopistealueet</vt:lpstr>
      <vt:lpstr>Työtavat</vt:lpstr>
      <vt:lpstr>Oppimisympäristöt</vt:lpstr>
      <vt:lpstr>Kerhotoiminta</vt:lpstr>
      <vt:lpstr>Liikunta</vt:lpstr>
      <vt:lpstr>ICT  </vt:lpstr>
      <vt:lpstr>Majakka</vt:lpstr>
      <vt:lpstr>NPDL</vt:lpstr>
      <vt:lpstr>K I I T O S</vt:lpstr>
    </vt:vector>
  </TitlesOfParts>
  <Company>Lahden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Kariston koulu</dc:title>
  <dc:creator>Kilponen Mirja-Riikka</dc:creator>
  <cp:lastModifiedBy>Tiina</cp:lastModifiedBy>
  <cp:revision>69</cp:revision>
  <dcterms:created xsi:type="dcterms:W3CDTF">2015-09-28T11:41:37Z</dcterms:created>
  <dcterms:modified xsi:type="dcterms:W3CDTF">2016-04-21T10:27:17Z</dcterms:modified>
</cp:coreProperties>
</file>