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6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8757-719D-47A7-AF95-EB879DA7A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BB24D-20BF-4AE5-B32B-BFD04FAB2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54CC-CB77-438A-BEBE-CE006C5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56F5-655B-4211-89EA-661188DB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1D1D-6BAC-4C4E-AD02-25A18DD1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8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B0AB-9054-43DB-A654-F47C735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419BD-0BB6-45A5-9B6E-FA9DC3372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DDE7-5AB5-44CA-81CC-0D21FC91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8432-9CFF-481D-B0CF-7875D264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17E7E-9D43-4977-9376-C5DF482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3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8CB39-5BA2-4431-8475-060959D72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F8FC8-F755-492E-AF01-9C04B4115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A69C0-3C13-4C41-9ED6-4CFB4042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5939-8C4C-4152-8AC7-3CBB74F3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2581-0CAD-4FEB-8E06-2771153F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85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83E6-A0CF-41BA-B8D5-C70B6CD9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AEA7-C610-4B10-8BD5-8BB45E35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C998-C3AB-475B-AC0A-7FC10BC8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15BD-D1D7-4432-811C-A6885147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7A76-E142-4CA8-B0DB-ADDFFDD0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8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5AA8-7CD4-40EC-BC5A-5764B1D0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A5921-BA5E-450A-A48A-86B20B03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E792-54A8-498D-BD16-83244671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752F-3B6F-4D4E-94F3-ADC4B339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D583-422E-4610-8622-D276F7B2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56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7E4A-1763-4A2B-B370-28076D24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0EFE-09F7-45C3-B28E-C577011B0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6A335-2C37-46C6-A56B-32C4175CB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AF9F-CD36-4096-8418-F2C16A64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D0437-18BD-47D1-ACEB-2DFFAE52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E2DBC-8AC6-46CE-AC10-42083392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3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523D-C69C-480D-8571-A9768BBE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F46F-D960-48FC-B8FD-0BE5B941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23552-07C0-48C3-8627-1C47AD94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FBD2D-722F-4B5B-8925-FFB1CEB70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0EE21-C22E-4DAB-9462-0B490D8D8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FFF98-269B-499B-9F6F-DFA80A87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1FCC3-B58B-44F4-A6BA-14CE938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EF58F-F2F5-4CC9-B8AE-674401BE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7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EB38-10AC-4933-B39A-B332CAB4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34715-F17B-438D-909E-7481E19D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29B23-0B5F-4163-BEA3-398AD251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D7FF5-891A-4AF7-9A28-FEDF34CE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4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72CD0-34EA-43C0-92A3-789110CB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87014-21FC-4D2A-8CDC-B4D81167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418AD-1F69-4A71-95D3-E17E308E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04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7C6A-891D-4A9E-80CC-545BE734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03EB-75EB-44B8-85F9-849D7D6C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750CB-820E-4DE6-A9DC-9DB17B900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C096C-9DA1-43A5-92E2-13676BD0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D4F85-C9FC-431D-B897-B371E916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8016-639C-4930-857E-146481D7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C5E9-250E-4944-8EF9-DAA9E788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989D9-DE89-4CD0-B40D-B607364DC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80AC3-640F-4771-A4D1-BE5D3AC64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4C243-0CAE-42D9-B509-8A7DBD44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5C3C0-5C8B-4AC5-B714-03EE1EB1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B86CC-BC0D-4DBE-8D09-E326BD77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37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FD728-4671-4490-8D38-082F1749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CD74-C101-4933-8F48-FA32315F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F3A50-C33D-4FCF-BBE1-D0863AA0F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1472-E99C-42E6-BD7F-9CABB34EB435}" type="datetimeFigureOut">
              <a:rPr lang="fi-FI" smtClean="0"/>
              <a:t>5.5.2025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E5474-B6EF-44DC-AF22-42B02727A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310E3-2999-48F9-9528-88D07205F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1C8F-8834-4084-997E-EBAA35D960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3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ER7AF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02B4-1CC0-457F-8EAC-BECD89381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18621" b="64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5CA09-D3EE-4D43-8793-08D0874D3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3700"/>
              <a:t>Lukupesäkokeilujen purku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F4842-A8FE-452B-B399-5783522B3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POMM-AI, maisteriopiskelijat</a:t>
            </a:r>
          </a:p>
          <a:p>
            <a:pPr algn="l"/>
            <a:r>
              <a:rPr lang="fi-FI" sz="2000" dirty="0"/>
              <a:t>6.5.2025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90542-6333-4A1D-8160-8314B0938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18621" b="64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19585-1F7F-43DB-8C23-7470F37E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/>
              <a:t>Unelmieni lukupesä runokaavan avulla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08E1-20CA-403F-990A-505FF207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334256" cy="41125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sz="1800" i="1" dirty="0"/>
              <a:t>Miltä se tuntuu</a:t>
            </a:r>
          </a:p>
          <a:p>
            <a:pPr marL="0" indent="0" algn="ctr">
              <a:buNone/>
            </a:pPr>
            <a:r>
              <a:rPr lang="fi-FI" sz="1800" i="1" dirty="0"/>
              <a:t>Miltä se näyttää</a:t>
            </a:r>
          </a:p>
          <a:p>
            <a:pPr marL="0" indent="0" algn="ctr">
              <a:buNone/>
            </a:pPr>
            <a:r>
              <a:rPr lang="fi-FI" sz="1800" i="1" dirty="0"/>
              <a:t>Miltä se kuulostaa</a:t>
            </a:r>
          </a:p>
          <a:p>
            <a:pPr marL="0" indent="0" algn="ctr">
              <a:buNone/>
            </a:pPr>
            <a:r>
              <a:rPr lang="fi-FI" sz="1800" i="1" dirty="0"/>
              <a:t>Millaisille lukijoille se on tarkoitettu</a:t>
            </a:r>
          </a:p>
          <a:p>
            <a:pPr marL="0" indent="0" algn="ctr">
              <a:buNone/>
            </a:pPr>
            <a:r>
              <a:rPr lang="fi-FI" sz="1800" i="1" dirty="0"/>
              <a:t>Mikä se on </a:t>
            </a:r>
          </a:p>
          <a:p>
            <a:pPr marL="0" indent="0" algn="ctr">
              <a:buNone/>
            </a:pPr>
            <a:r>
              <a:rPr lang="fi-FI" sz="1800" i="1" dirty="0"/>
              <a:t>Miltä se maistuu</a:t>
            </a:r>
          </a:p>
          <a:p>
            <a:pPr marL="0" indent="0" algn="ctr">
              <a:buNone/>
            </a:pPr>
            <a:r>
              <a:rPr lang="fi-FI" sz="1800" i="1" dirty="0"/>
              <a:t>Miltä se tuoksuu</a:t>
            </a:r>
          </a:p>
          <a:p>
            <a:pPr marL="0" indent="0" algn="ctr">
              <a:buNone/>
            </a:pPr>
            <a:r>
              <a:rPr lang="fi-FI" sz="1800" i="1" dirty="0"/>
              <a:t>Kenet se tuo mieleen</a:t>
            </a:r>
          </a:p>
          <a:p>
            <a:pPr marL="0" indent="0" algn="ctr">
              <a:buNone/>
            </a:pPr>
            <a:r>
              <a:rPr lang="fi-FI" sz="1800" i="1" dirty="0"/>
              <a:t>Mitä se muistuttaa</a:t>
            </a:r>
          </a:p>
          <a:p>
            <a:pPr marL="0" indent="0" algn="ctr">
              <a:buNone/>
            </a:pPr>
            <a:r>
              <a:rPr lang="fi-FI" sz="1800" i="1" dirty="0"/>
              <a:t>Mikä se on </a:t>
            </a: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37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2B0C2-2A1F-4D89-89A6-85A3CE82F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18621" b="64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3998-7C66-4A03-9FEB-3FC60ECD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967641" cy="1124712"/>
          </a:xfrm>
        </p:spPr>
        <p:txBody>
          <a:bodyPr anchor="b">
            <a:normAutofit fontScale="90000"/>
          </a:bodyPr>
          <a:lstStyle/>
          <a:p>
            <a:r>
              <a:rPr lang="fi-FI" sz="2800" dirty="0"/>
              <a:t>Lukupesien esittelyä ja pohdintaa kokemusten torilla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AD6B-02AF-4C7D-8FC2-47EDA08D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71073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Esitellään lukupesät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kirjojen,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materiaalien, järjestelyjen ja tehtävien avulla pienryhmälle (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min).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Jakakaa sitten kokemuksianne keskustelussa (10 min):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onnistui?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ei mennyt toivotusti? Miksi?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lapset / muu kohderyhmä oppivat? </a:t>
            </a:r>
          </a:p>
          <a:p>
            <a:pPr lvl="1"/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opimme itse a) kirjallisuuskasvatuksesta b) kokeilujen toteuttamisesta?</a:t>
            </a:r>
            <a:endParaRPr lang="fi-F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Tiivistys kokemuksista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Flingaan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https://edu.flinga.fi/s/EER7AFS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400" dirty="0"/>
          </a:p>
        </p:txBody>
      </p:sp>
      <p:pic>
        <p:nvPicPr>
          <p:cNvPr id="1026" name="Picture 2" descr="Scan me!">
            <a:extLst>
              <a:ext uri="{FF2B5EF4-FFF2-40B4-BE49-F238E27FC236}">
                <a16:creationId xmlns:a16="http://schemas.microsoft.com/office/drawing/2014/main" id="{32E6088F-E74C-9F52-BF3A-42B078D8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33" y="364671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5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2B0C2-2A1F-4D89-89A6-85A3CE82F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18621" b="64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3998-7C66-4A03-9FEB-3FC60ECD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 dirty="0"/>
              <a:t>Lukupesäryhmät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AD6B-02AF-4C7D-8FC2-47EDA08D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72456" cy="320725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1400" dirty="0"/>
              <a:t>Perheen ja perheen lasten lukupesät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Muut lasten ja aikuisten lukupesät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400" dirty="0"/>
              <a:t>Varhaiskasvatusikäisten ja koululaisten lukupesät</a:t>
            </a:r>
          </a:p>
        </p:txBody>
      </p:sp>
    </p:spTree>
    <p:extLst>
      <p:ext uri="{BB962C8B-B14F-4D97-AF65-F5344CB8AC3E}">
        <p14:creationId xmlns:p14="http://schemas.microsoft.com/office/powerpoint/2010/main" val="159198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by bird in a nest&#10;&#10;Description automatically generated with low confidence">
            <a:extLst>
              <a:ext uri="{FF2B5EF4-FFF2-40B4-BE49-F238E27FC236}">
                <a16:creationId xmlns:a16="http://schemas.microsoft.com/office/drawing/2014/main" id="{BECD3FC3-0B7A-4AD9-8C8E-5AB40CB18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" r="18621" b="64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FE4E7-0FF9-409E-8E23-F3C4BE0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400"/>
              <a:t>Lukupesät oppimisympäristönä – koontia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1E2F-A16F-4CF4-A51C-77272AA7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 dirty="0"/>
              <a:t> Miten lukupesätoiminta sitouttaa </a:t>
            </a:r>
            <a:r>
              <a:rPr lang="fi-FI" sz="1700" dirty="0" err="1"/>
              <a:t>lukijuuteen</a:t>
            </a:r>
            <a:r>
              <a:rPr lang="fi-FI" sz="1700" dirty="0"/>
              <a:t> (</a:t>
            </a:r>
            <a:r>
              <a:rPr lang="fi-FI" sz="1700" dirty="0" err="1"/>
              <a:t>reading</a:t>
            </a:r>
            <a:r>
              <a:rPr lang="fi-FI" sz="1700" dirty="0"/>
              <a:t> </a:t>
            </a:r>
            <a:r>
              <a:rPr lang="fi-FI" sz="1700" dirty="0" err="1"/>
              <a:t>engagement</a:t>
            </a:r>
            <a:r>
              <a:rPr lang="fi-FI" sz="1700" dirty="0"/>
              <a:t>) ja lisää yhteisöllistä lukemista?</a:t>
            </a:r>
          </a:p>
          <a:p>
            <a:pPr marL="0" indent="0">
              <a:buNone/>
            </a:pPr>
            <a:r>
              <a:rPr lang="fi-FI" sz="1700" dirty="0"/>
              <a:t> </a:t>
            </a:r>
            <a:r>
              <a:rPr lang="fi-FI" sz="1700" dirty="0">
                <a:sym typeface="Wingdings" panose="05000000000000000000" pitchFamily="2" charset="2"/>
              </a:rPr>
              <a:t> lukupesien f</a:t>
            </a:r>
            <a:r>
              <a:rPr lang="fi-FI" sz="1700" dirty="0"/>
              <a:t>yysiset, psyykkiset, kulttuuriset, sosiaaliset ja pedagogiset ulottuvuudet (ks. Kielikukko 2/2023)</a:t>
            </a:r>
          </a:p>
        </p:txBody>
      </p:sp>
    </p:spTree>
    <p:extLst>
      <p:ext uri="{BB962C8B-B14F-4D97-AF65-F5344CB8AC3E}">
        <p14:creationId xmlns:p14="http://schemas.microsoft.com/office/powerpoint/2010/main" val="106799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168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Lukupesäkokeilujen purku</vt:lpstr>
      <vt:lpstr>Unelmieni lukupesä runokaavan avulla</vt:lpstr>
      <vt:lpstr>Lukupesien esittelyä ja pohdintaa kokemusten torilla</vt:lpstr>
      <vt:lpstr>Lukupesäryhmät</vt:lpstr>
      <vt:lpstr>Lukupesät oppimisympäristönä – koontia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Kauppinen, Merja</dc:creator>
  <cp:lastModifiedBy>Kauppinen, Merja</cp:lastModifiedBy>
  <cp:revision>38</cp:revision>
  <dcterms:created xsi:type="dcterms:W3CDTF">2022-05-09T05:12:52Z</dcterms:created>
  <dcterms:modified xsi:type="dcterms:W3CDTF">2025-05-06T07:34:27Z</dcterms:modified>
</cp:coreProperties>
</file>