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Poliittiset puolueet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449824"/>
          </a:xfrm>
        </p:spPr>
        <p:txBody>
          <a:bodyPr>
            <a:normAutofit/>
          </a:bodyPr>
          <a:lstStyle/>
          <a:p>
            <a:pPr marL="609600" indent="-609600"/>
            <a:r>
              <a:rPr lang="fi-FI" altLang="fi-FI" sz="2000" dirty="0">
                <a:latin typeface="Times New Roman" panose="02020603050405020304" pitchFamily="18" charset="0"/>
              </a:rPr>
              <a:t>= Puoluerekisteriin kirjattu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kansalaisjärjestö, </a:t>
            </a:r>
            <a:r>
              <a:rPr lang="fi-FI" altLang="fi-FI" sz="2000" dirty="0">
                <a:latin typeface="Times New Roman" panose="02020603050405020304" pitchFamily="18" charset="0"/>
              </a:rPr>
              <a:t>jonka</a:t>
            </a:r>
          </a:p>
          <a:p>
            <a:pPr marL="609600" indent="-609600"/>
            <a:r>
              <a:rPr lang="fi-FI" altLang="fi-FI" sz="2000" dirty="0">
                <a:latin typeface="Times New Roman" panose="02020603050405020304" pitchFamily="18" charset="0"/>
              </a:rPr>
              <a:t>	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tavoitteena </a:t>
            </a:r>
            <a:r>
              <a:rPr lang="fi-FI" altLang="fi-FI" sz="2000" dirty="0">
                <a:latin typeface="Times New Roman" panose="02020603050405020304" pitchFamily="18" charset="0"/>
              </a:rPr>
              <a:t>on valtiollisiin asioihin vaikuttaminen</a:t>
            </a:r>
          </a:p>
          <a:p>
            <a:pPr marL="609600" indent="-609600"/>
            <a:r>
              <a:rPr lang="fi-FI" altLang="fi-FI" sz="2000" dirty="0">
                <a:latin typeface="Times New Roman" panose="02020603050405020304" pitchFamily="18" charset="0"/>
              </a:rPr>
              <a:t>	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toiminnan </a:t>
            </a:r>
            <a:r>
              <a:rPr lang="fi-FI" altLang="fi-FI" sz="2000" dirty="0">
                <a:latin typeface="Times New Roman" panose="02020603050405020304" pitchFamily="18" charset="0"/>
              </a:rPr>
              <a:t>tavoitteet on kirjattu puolueohjelmaan</a:t>
            </a:r>
          </a:p>
          <a:p>
            <a:pPr marL="609600" indent="-609600"/>
            <a:r>
              <a:rPr lang="fi-FI" altLang="fi-FI" sz="2000" dirty="0">
                <a:latin typeface="Times New Roman" panose="02020603050405020304" pitchFamily="18" charset="0"/>
              </a:rPr>
              <a:t>	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on </a:t>
            </a:r>
            <a:r>
              <a:rPr lang="fi-FI" altLang="fi-FI" sz="2000" dirty="0">
                <a:latin typeface="Times New Roman" panose="02020603050405020304" pitchFamily="18" charset="0"/>
              </a:rPr>
              <a:t>kerättävä 5000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kannattajakorttia</a:t>
            </a:r>
          </a:p>
          <a:p>
            <a:pPr marL="0" indent="0">
              <a:buNone/>
            </a:pPr>
            <a:endParaRPr lang="fi-FI" altLang="fi-FI" sz="2000" dirty="0" smtClean="0">
              <a:latin typeface="Times New Roman" panose="02020603050405020304" pitchFamily="18" charset="0"/>
            </a:endParaRPr>
          </a:p>
          <a:p>
            <a:pPr marL="609600" indent="-609600"/>
            <a:r>
              <a:rPr lang="fi-FI" altLang="fi-FI" sz="2000" dirty="0">
                <a:latin typeface="Times New Roman" panose="02020603050405020304" pitchFamily="18" charset="0"/>
              </a:rPr>
              <a:t>Suomessa </a:t>
            </a:r>
            <a:r>
              <a:rPr lang="fi-FI" altLang="fi-FI" sz="2000" i="1" dirty="0">
                <a:latin typeface="Times New Roman" panose="02020603050405020304" pitchFamily="18" charset="0"/>
              </a:rPr>
              <a:t>monipuoluejärjestelmä</a:t>
            </a:r>
            <a:r>
              <a:rPr lang="fi-FI" altLang="fi-FI" sz="2000" dirty="0">
                <a:latin typeface="Times New Roman" panose="02020603050405020304" pitchFamily="18" charset="0"/>
              </a:rPr>
              <a:t> (vrt. </a:t>
            </a:r>
            <a:r>
              <a:rPr lang="fi-FI" altLang="fi-FI" sz="2000" i="1" dirty="0">
                <a:latin typeface="Times New Roman" panose="02020603050405020304" pitchFamily="18" charset="0"/>
              </a:rPr>
              <a:t>yksi-</a:t>
            </a:r>
            <a:r>
              <a:rPr lang="fi-FI" altLang="fi-FI" sz="2000" dirty="0">
                <a:latin typeface="Times New Roman" panose="02020603050405020304" pitchFamily="18" charset="0"/>
              </a:rPr>
              <a:t> ja </a:t>
            </a:r>
            <a:r>
              <a:rPr lang="fi-FI" altLang="fi-FI" sz="2000" i="1" dirty="0">
                <a:latin typeface="Times New Roman" panose="02020603050405020304" pitchFamily="18" charset="0"/>
              </a:rPr>
              <a:t>kaksipuoluejärjestelmät</a:t>
            </a:r>
            <a:r>
              <a:rPr lang="fi-FI" altLang="fi-FI" sz="2000" dirty="0">
                <a:latin typeface="Times New Roman" panose="02020603050405020304" pitchFamily="18" charset="0"/>
              </a:rPr>
              <a:t> )           -&gt;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Neljä </a:t>
            </a:r>
            <a:r>
              <a:rPr lang="fi-FI" altLang="fi-FI" sz="2000" dirty="0">
                <a:latin typeface="Times New Roman" panose="02020603050405020304" pitchFamily="18" charset="0"/>
              </a:rPr>
              <a:t>suurinta tällä hetkellä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Keskusta, Perussuomalaiset, Kokoomus, SDP</a:t>
            </a:r>
            <a:endParaRPr lang="fi-FI" altLang="fi-FI" sz="2000" dirty="0">
              <a:latin typeface="Times New Roman" panose="02020603050405020304" pitchFamily="18" charset="0"/>
            </a:endParaRPr>
          </a:p>
          <a:p>
            <a:pPr marL="609600" indent="-609600"/>
            <a:endParaRPr lang="fi-FI" altLang="fi-FI" sz="2000" dirty="0" smtClean="0">
              <a:latin typeface="Times New Roman" panose="02020603050405020304" pitchFamily="18" charset="0"/>
            </a:endParaRPr>
          </a:p>
          <a:p>
            <a:pPr marL="285750" indent="-285750"/>
            <a:r>
              <a:rPr lang="fi-FI" altLang="fi-FI" sz="2000" dirty="0" smtClean="0">
                <a:latin typeface="Times New Roman" panose="02020603050405020304" pitchFamily="18" charset="0"/>
              </a:rPr>
              <a:t>Puolueiden </a:t>
            </a:r>
            <a:r>
              <a:rPr lang="fi-FI" altLang="fi-FI" sz="2000" dirty="0">
                <a:latin typeface="Times New Roman" panose="02020603050405020304" pitchFamily="18" charset="0"/>
              </a:rPr>
              <a:t>tavoitteena ja tehtävänä:</a:t>
            </a:r>
          </a:p>
          <a:p>
            <a:pPr lvl="1"/>
            <a:r>
              <a:rPr lang="fi-FI" altLang="fi-FI" sz="2000" dirty="0">
                <a:latin typeface="Times New Roman" panose="02020603050405020304" pitchFamily="18" charset="0"/>
              </a:rPr>
              <a:t>Ajaa kannattajiensa (taloudellisia) etuja sekä yhteisiä arvoja</a:t>
            </a:r>
          </a:p>
          <a:p>
            <a:pPr lvl="1"/>
            <a:r>
              <a:rPr lang="fi-FI" altLang="fi-FI" sz="2000" dirty="0">
                <a:latin typeface="Times New Roman" panose="02020603050405020304" pitchFamily="18" charset="0"/>
              </a:rPr>
              <a:t>Antaa vaihtoehtoja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äänestäjille (demokratia)</a:t>
            </a:r>
            <a:endParaRPr lang="fi-FI" altLang="fi-FI" sz="2000" dirty="0">
              <a:latin typeface="Times New Roman" panose="02020603050405020304" pitchFamily="18" charset="0"/>
            </a:endParaRPr>
          </a:p>
          <a:p>
            <a:pPr lvl="1"/>
            <a:r>
              <a:rPr lang="fi-FI" altLang="fi-FI" sz="2000" dirty="0">
                <a:latin typeface="Times New Roman" panose="02020603050405020304" pitchFamily="18" charset="0"/>
              </a:rPr>
              <a:t>Harjoittaa poliittista vaikuttamista</a:t>
            </a:r>
          </a:p>
          <a:p>
            <a:pPr lvl="1"/>
            <a:r>
              <a:rPr lang="fi-FI" altLang="fi-FI" sz="2000" dirty="0">
                <a:latin typeface="Times New Roman" panose="02020603050405020304" pitchFamily="18" charset="0"/>
              </a:rPr>
              <a:t>Ehdokkaita asettamalla voittaa vaalit ja saada </a:t>
            </a:r>
            <a:r>
              <a:rPr lang="fi-FI" altLang="fi-FI" sz="2000" i="1" dirty="0">
                <a:latin typeface="Times New Roman" panose="02020603050405020304" pitchFamily="18" charset="0"/>
              </a:rPr>
              <a:t>hallitusvalta</a:t>
            </a:r>
          </a:p>
          <a:p>
            <a:pPr lvl="1"/>
            <a:r>
              <a:rPr lang="fi-FI" altLang="fi-FI" sz="2000" dirty="0">
                <a:latin typeface="Times New Roman" panose="02020603050405020304" pitchFamily="18" charset="0"/>
              </a:rPr>
              <a:t>Toimia äänestäjien ja vallankäyttäjien välisenä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kanavana -&gt; Mahdollisuus päästä vaikuttamaan poliittiseen päätöksentekoon</a:t>
            </a:r>
            <a:endParaRPr lang="fi-FI" altLang="fi-FI" sz="2000" dirty="0">
              <a:latin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fi-FI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5496" y="188640"/>
            <a:ext cx="9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dirty="0">
                <a:latin typeface="Times New Roman" panose="02020603050405020304" pitchFamily="18" charset="0"/>
              </a:rPr>
              <a:t>Tulevaisuuden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haasteita:</a:t>
            </a:r>
          </a:p>
          <a:p>
            <a:pPr marL="800100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dirty="0" smtClean="0">
                <a:latin typeface="Times New Roman" panose="02020603050405020304" pitchFamily="18" charset="0"/>
              </a:rPr>
              <a:t>Arvostuksen </a:t>
            </a:r>
            <a:r>
              <a:rPr lang="fi-FI" altLang="fi-FI" sz="2000" dirty="0">
                <a:latin typeface="Times New Roman" panose="02020603050405020304" pitchFamily="18" charset="0"/>
              </a:rPr>
              <a:t>ja jäsenmäärien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lasku</a:t>
            </a:r>
          </a:p>
          <a:p>
            <a:pPr marL="800100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dirty="0" smtClean="0">
                <a:latin typeface="Times New Roman" panose="02020603050405020304" pitchFamily="18" charset="0"/>
              </a:rPr>
              <a:t>Etääntyminen </a:t>
            </a:r>
            <a:r>
              <a:rPr lang="fi-FI" altLang="fi-FI" sz="2000" dirty="0">
                <a:latin typeface="Times New Roman" panose="02020603050405020304" pitchFamily="18" charset="0"/>
              </a:rPr>
              <a:t>kansalaisista osaksi 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valtiokoneistoa</a:t>
            </a:r>
          </a:p>
          <a:p>
            <a:pPr marL="800100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dirty="0" smtClean="0">
                <a:latin typeface="Times New Roman" panose="02020603050405020304" pitchFamily="18" charset="0"/>
              </a:rPr>
              <a:t>Ideologisten </a:t>
            </a:r>
            <a:r>
              <a:rPr lang="fi-FI" altLang="fi-FI" sz="2000" dirty="0">
                <a:latin typeface="Times New Roman" panose="02020603050405020304" pitchFamily="18" charset="0"/>
              </a:rPr>
              <a:t>erojen (esim. </a:t>
            </a:r>
            <a:r>
              <a:rPr lang="fi-FI" altLang="fi-FI" sz="2000" i="1" dirty="0">
                <a:latin typeface="Times New Roman" panose="02020603050405020304" pitchFamily="18" charset="0"/>
              </a:rPr>
              <a:t>vasemmisto</a:t>
            </a:r>
            <a:r>
              <a:rPr lang="fi-FI" altLang="fi-FI" sz="2000" dirty="0">
                <a:latin typeface="Times New Roman" panose="02020603050405020304" pitchFamily="18" charset="0"/>
              </a:rPr>
              <a:t> - </a:t>
            </a:r>
            <a:r>
              <a:rPr lang="fi-FI" altLang="fi-FI" sz="2000" i="1" dirty="0">
                <a:latin typeface="Times New Roman" panose="02020603050405020304" pitchFamily="18" charset="0"/>
              </a:rPr>
              <a:t>oikeisto</a:t>
            </a:r>
            <a:r>
              <a:rPr lang="fi-FI" altLang="fi-FI" sz="2000" dirty="0">
                <a:latin typeface="Times New Roman" panose="02020603050405020304" pitchFamily="18" charset="0"/>
              </a:rPr>
              <a:t>) hämärtyminen ja ns. </a:t>
            </a:r>
            <a:r>
              <a:rPr lang="fi-FI" altLang="fi-FI" sz="2000" i="1" dirty="0">
                <a:latin typeface="Times New Roman" panose="02020603050405020304" pitchFamily="18" charset="0"/>
              </a:rPr>
              <a:t>liikkuvat </a:t>
            </a:r>
            <a:r>
              <a:rPr lang="fi-FI" altLang="fi-FI" sz="2000" i="1" dirty="0" smtClean="0">
                <a:latin typeface="Times New Roman" panose="02020603050405020304" pitchFamily="18" charset="0"/>
              </a:rPr>
              <a:t>äänestäjät</a:t>
            </a:r>
          </a:p>
          <a:p>
            <a:pPr marL="800100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altLang="fi-FI" sz="2000" dirty="0" smtClean="0">
                <a:latin typeface="Times New Roman" panose="02020603050405020304" pitchFamily="18" charset="0"/>
              </a:rPr>
              <a:t>Erilaisten </a:t>
            </a:r>
            <a:r>
              <a:rPr lang="fi-FI" altLang="fi-FI" sz="2000" i="1" dirty="0" smtClean="0">
                <a:latin typeface="Times New Roman" panose="02020603050405020304" pitchFamily="18" charset="0"/>
              </a:rPr>
              <a:t>kansalaisjärjestöjen</a:t>
            </a:r>
            <a:r>
              <a:rPr lang="fi-FI" altLang="fi-FI" sz="2000" dirty="0" smtClean="0">
                <a:latin typeface="Times New Roman" panose="02020603050405020304" pitchFamily="18" charset="0"/>
              </a:rPr>
              <a:t> </a:t>
            </a:r>
            <a:r>
              <a:rPr lang="fi-FI" altLang="fi-FI" sz="2000" dirty="0">
                <a:latin typeface="Times New Roman" panose="02020603050405020304" pitchFamily="18" charset="0"/>
              </a:rPr>
              <a:t>(mm. SETA, Amnesty, Greenpeace) sekä </a:t>
            </a:r>
            <a:r>
              <a:rPr lang="fi-FI" altLang="fi-FI" sz="2000" i="1" dirty="0">
                <a:latin typeface="Times New Roman" panose="02020603050405020304" pitchFamily="18" charset="0"/>
              </a:rPr>
              <a:t>populismin</a:t>
            </a:r>
            <a:r>
              <a:rPr lang="fi-FI" altLang="fi-FI" sz="2000" dirty="0">
                <a:latin typeface="Times New Roman" panose="02020603050405020304" pitchFamily="18" charset="0"/>
              </a:rPr>
              <a:t> suosion kasvu</a:t>
            </a:r>
          </a:p>
        </p:txBody>
      </p:sp>
    </p:spTree>
    <p:extLst>
      <p:ext uri="{BB962C8B-B14F-4D97-AF65-F5344CB8AC3E}">
        <p14:creationId xmlns:p14="http://schemas.microsoft.com/office/powerpoint/2010/main" val="3297041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534</TotalTime>
  <Words>49</Words>
  <Application>Microsoft Office PowerPoint</Application>
  <PresentationFormat>Näytössä katseltava diaesitys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10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Module</vt:lpstr>
      <vt:lpstr>Poliittiset puolueet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</cp:lastModifiedBy>
  <cp:revision>76</cp:revision>
  <cp:lastPrinted>2015-08-11T10:22:42Z</cp:lastPrinted>
  <dcterms:created xsi:type="dcterms:W3CDTF">2013-07-30T12:06:37Z</dcterms:created>
  <dcterms:modified xsi:type="dcterms:W3CDTF">2016-08-29T07:54:46Z</dcterms:modified>
</cp:coreProperties>
</file>