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57" r:id="rId3"/>
    <p:sldId id="259" r:id="rId4"/>
    <p:sldId id="258" r:id="rId5"/>
    <p:sldId id="267" r:id="rId6"/>
    <p:sldId id="269" r:id="rId7"/>
    <p:sldId id="271" r:id="rId8"/>
    <p:sldId id="261" r:id="rId9"/>
    <p:sldId id="264" r:id="rId10"/>
    <p:sldId id="274" r:id="rId11"/>
    <p:sldId id="263" r:id="rId12"/>
    <p:sldId id="265" r:id="rId13"/>
    <p:sldId id="262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9B53B-B5D6-5692-FD48-E3DBA40822E0}" v="36" dt="2025-10-02T10:13:27.788"/>
    <p1510:client id="{45669C0B-D18B-6195-F75B-CA6D21ED8AB4}" v="4" dt="2025-10-02T10:14:32.570"/>
    <p1510:client id="{7B4F4409-6594-4937-026A-DB2AD416027F}" v="173" dt="2025-10-02T10:25:48.791"/>
    <p1510:client id="{DDF038EC-363C-CAB0-DFAB-08006EE84CF8}" v="12" dt="2025-09-30T13:48:03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1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4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3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8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0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6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9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3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8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9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5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10/2/2025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0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BAFA8-5F4C-84B0-71A9-870283477267}"/>
              </a:ext>
            </a:extLst>
          </p:cNvPr>
          <p:cNvSpPr txBox="1"/>
          <p:nvPr/>
        </p:nvSpPr>
        <p:spPr>
          <a:xfrm>
            <a:off x="1055076" y="213946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2D438-7BFF-BB7F-657E-01FEA7A1BC22}"/>
              </a:ext>
            </a:extLst>
          </p:cNvPr>
          <p:cNvSpPr txBox="1"/>
          <p:nvPr/>
        </p:nvSpPr>
        <p:spPr>
          <a:xfrm>
            <a:off x="1362807" y="175846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AFF54-F191-0A74-328B-2C89993C96CF}"/>
              </a:ext>
            </a:extLst>
          </p:cNvPr>
          <p:cNvSpPr txBox="1"/>
          <p:nvPr/>
        </p:nvSpPr>
        <p:spPr>
          <a:xfrm>
            <a:off x="218946" y="1345567"/>
            <a:ext cx="10934699" cy="5416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dirty="0">
                <a:ea typeface="+mn-lt"/>
                <a:cs typeface="+mn-lt"/>
              </a:rPr>
              <a:t>       "</a:t>
            </a:r>
            <a:r>
              <a:rPr lang="ru-RU" sz="5400" dirty="0" err="1">
                <a:ea typeface="+mn-lt"/>
                <a:cs typeface="+mn-lt"/>
              </a:rPr>
              <a:t>Minne</a:t>
            </a:r>
            <a:r>
              <a:rPr lang="ru-RU" sz="5400" dirty="0">
                <a:ea typeface="+mn-lt"/>
                <a:cs typeface="+mn-lt"/>
              </a:rPr>
              <a:t> </a:t>
            </a:r>
            <a:r>
              <a:rPr lang="ru-RU" sz="5400" dirty="0" err="1">
                <a:ea typeface="+mn-lt"/>
                <a:cs typeface="+mn-lt"/>
              </a:rPr>
              <a:t>haluan</a:t>
            </a:r>
            <a:r>
              <a:rPr lang="ru-RU" sz="5400" dirty="0">
                <a:ea typeface="+mn-lt"/>
                <a:cs typeface="+mn-lt"/>
              </a:rPr>
              <a:t> </a:t>
            </a:r>
            <a:r>
              <a:rPr lang="ru-RU" sz="5400" dirty="0" err="1">
                <a:ea typeface="+mn-lt"/>
                <a:cs typeface="+mn-lt"/>
              </a:rPr>
              <a:t>matkustaa</a:t>
            </a:r>
            <a:r>
              <a:rPr lang="ru-RU" sz="5400" dirty="0">
                <a:ea typeface="+mn-lt"/>
                <a:cs typeface="+mn-lt"/>
              </a:rPr>
              <a:t>?"</a:t>
            </a:r>
          </a:p>
          <a:p>
            <a:endParaRPr lang="ru-RU" sz="5400" dirty="0"/>
          </a:p>
          <a:p>
            <a:endParaRPr lang="ru-RU" sz="5400" dirty="0"/>
          </a:p>
          <a:p>
            <a:endParaRPr lang="ru-RU" sz="5400" dirty="0"/>
          </a:p>
          <a:p>
            <a:endParaRPr lang="ru-RU" sz="5400" dirty="0"/>
          </a:p>
          <a:p>
            <a:r>
              <a:rPr lang="ru-RU" sz="4000" dirty="0"/>
              <a:t>                                                                   </a:t>
            </a:r>
            <a:r>
              <a:rPr lang="ru-RU" sz="3600" dirty="0"/>
              <a:t>                                 </a:t>
            </a:r>
            <a:r>
              <a:rPr lang="ru-RU" sz="3600" dirty="0" err="1"/>
              <a:t>Olena</a:t>
            </a:r>
            <a:r>
              <a:rPr lang="ru-RU" sz="3600" dirty="0"/>
              <a:t> </a:t>
            </a:r>
            <a:r>
              <a:rPr lang="ru-RU" sz="3600" dirty="0" err="1"/>
              <a:t>Iordan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12814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5-09-28_21-36-55">
            <a:hlinkClick r:id="" action="ppaction://media"/>
            <a:extLst>
              <a:ext uri="{FF2B5EF4-FFF2-40B4-BE49-F238E27FC236}">
                <a16:creationId xmlns:a16="http://schemas.microsoft.com/office/drawing/2014/main" id="{E62003F2-65AC-1255-03A3-DBB28C785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-4763"/>
            <a:ext cx="7946102" cy="6872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C9F56-2F16-79C6-4C38-92F6C04FD382}"/>
              </a:ext>
            </a:extLst>
          </p:cNvPr>
          <p:cNvSpPr txBox="1"/>
          <p:nvPr/>
        </p:nvSpPr>
        <p:spPr>
          <a:xfrm flipH="1">
            <a:off x="8126968" y="340870"/>
            <a:ext cx="4043363" cy="7263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4400" b="1" dirty="0"/>
              <a:t> </a:t>
            </a:r>
            <a:r>
              <a:rPr lang="af-ZA" sz="4400" b="1" dirty="0" err="1"/>
              <a:t>Mustameri</a:t>
            </a:r>
            <a:r>
              <a:rPr lang="af-ZA" sz="4400" b="1" dirty="0"/>
              <a:t>.</a:t>
            </a:r>
            <a:endParaRPr lang="ru-RU" sz="4400" b="1" dirty="0"/>
          </a:p>
          <a:p>
            <a:r>
              <a:rPr lang="af-ZA" sz="2400" dirty="0"/>
              <a:t>🌸 </a:t>
            </a:r>
            <a:r>
              <a:rPr lang="af-ZA" sz="2400" dirty="0" err="1"/>
              <a:t>Kevät</a:t>
            </a:r>
            <a:r>
              <a:rPr lang="af-ZA" sz="2400" dirty="0"/>
              <a:t> (</a:t>
            </a:r>
            <a:r>
              <a:rPr lang="af-ZA" sz="2400" dirty="0" err="1"/>
              <a:t>maaliskuu</a:t>
            </a:r>
            <a:r>
              <a:rPr lang="af-ZA" sz="2400" dirty="0"/>
              <a:t>–</a:t>
            </a:r>
            <a:r>
              <a:rPr lang="af-ZA" sz="2400" dirty="0" err="1"/>
              <a:t>toukokuu</a:t>
            </a:r>
            <a:r>
              <a:rPr lang="af-ZA" sz="2400" dirty="0"/>
              <a:t>)</a:t>
            </a:r>
            <a:endParaRPr lang="ru-RU" sz="2400" b="1" dirty="0"/>
          </a:p>
          <a:p>
            <a:r>
              <a:rPr lang="af-ZA" sz="2400" b="1" dirty="0" err="1">
                <a:ea typeface="+mn-lt"/>
                <a:cs typeface="+mn-lt"/>
              </a:rPr>
              <a:t>Lämpötila</a:t>
            </a:r>
            <a:r>
              <a:rPr lang="af-ZA" sz="2400" dirty="0">
                <a:ea typeface="+mn-lt"/>
                <a:cs typeface="+mn-lt"/>
              </a:rPr>
              <a:t>: +10°C → +21°C </a:t>
            </a:r>
            <a:r>
              <a:rPr lang="af-ZA" sz="2400" b="1" dirty="0" err="1">
                <a:ea typeface="+mn-lt"/>
                <a:cs typeface="+mn-lt"/>
              </a:rPr>
              <a:t>Sää</a:t>
            </a:r>
            <a:r>
              <a:rPr lang="af-ZA" sz="2400" dirty="0">
                <a:ea typeface="+mn-lt"/>
                <a:cs typeface="+mn-lt"/>
              </a:rPr>
              <a:t>: </a:t>
            </a:r>
            <a:r>
              <a:rPr lang="af-ZA" sz="2400" dirty="0" err="1">
                <a:ea typeface="+mn-lt"/>
                <a:cs typeface="+mn-lt"/>
              </a:rPr>
              <a:t>lämpenee</a:t>
            </a:r>
            <a:r>
              <a:rPr lang="af-ZA" sz="2400" dirty="0">
                <a:ea typeface="+mn-lt"/>
                <a:cs typeface="+mn-lt"/>
              </a:rPr>
              <a:t>, </a:t>
            </a:r>
            <a:r>
              <a:rPr lang="af-ZA" sz="2400" dirty="0" err="1">
                <a:ea typeface="+mn-lt"/>
                <a:cs typeface="+mn-lt"/>
              </a:rPr>
              <a:t>paljon</a:t>
            </a:r>
            <a:r>
              <a:rPr lang="af-ZA" sz="2400" dirty="0">
                <a:ea typeface="+mn-lt"/>
                <a:cs typeface="+mn-lt"/>
              </a:rPr>
              <a:t> </a:t>
            </a:r>
            <a:r>
              <a:rPr lang="af-ZA" sz="2400" dirty="0" err="1">
                <a:ea typeface="+mn-lt"/>
                <a:cs typeface="+mn-lt"/>
              </a:rPr>
              <a:t>aurinkoa</a:t>
            </a:r>
            <a:endParaRPr lang="af-ZA" sz="2400" dirty="0"/>
          </a:p>
          <a:p>
            <a:r>
              <a:rPr lang="af-ZA" sz="2400" dirty="0"/>
              <a:t>☀️ </a:t>
            </a:r>
            <a:r>
              <a:rPr lang="af-ZA" sz="2400" dirty="0" err="1"/>
              <a:t>Kesä</a:t>
            </a:r>
            <a:r>
              <a:rPr lang="af-ZA" sz="2400" dirty="0"/>
              <a:t> (</a:t>
            </a:r>
            <a:r>
              <a:rPr lang="af-ZA" sz="2400" dirty="0" err="1"/>
              <a:t>kesäkuu</a:t>
            </a:r>
            <a:r>
              <a:rPr lang="af-ZA" sz="2400" dirty="0"/>
              <a:t>–</a:t>
            </a:r>
            <a:r>
              <a:rPr lang="af-ZA" sz="2400" dirty="0" err="1"/>
              <a:t>elokuu</a:t>
            </a:r>
            <a:r>
              <a:rPr lang="af-ZA" sz="2400" dirty="0"/>
              <a:t>)</a:t>
            </a:r>
          </a:p>
          <a:p>
            <a:r>
              <a:rPr lang="af-ZA" sz="2400" b="1" dirty="0" err="1">
                <a:ea typeface="+mn-lt"/>
                <a:cs typeface="+mn-lt"/>
              </a:rPr>
              <a:t>Lämpötila</a:t>
            </a:r>
            <a:r>
              <a:rPr lang="af-ZA" sz="2400" dirty="0">
                <a:ea typeface="+mn-lt"/>
                <a:cs typeface="+mn-lt"/>
              </a:rPr>
              <a:t>: +25°C → +40°C </a:t>
            </a:r>
            <a:r>
              <a:rPr lang="af-ZA" sz="2400" b="1" dirty="0" err="1">
                <a:ea typeface="+mn-lt"/>
                <a:cs typeface="+mn-lt"/>
              </a:rPr>
              <a:t>Meri</a:t>
            </a:r>
            <a:r>
              <a:rPr lang="af-ZA" sz="2400" dirty="0">
                <a:ea typeface="+mn-lt"/>
                <a:cs typeface="+mn-lt"/>
              </a:rPr>
              <a:t>: </a:t>
            </a:r>
            <a:r>
              <a:rPr lang="af-ZA" sz="2400" dirty="0" err="1">
                <a:ea typeface="+mn-lt"/>
                <a:cs typeface="+mn-lt"/>
              </a:rPr>
              <a:t>lämmin</a:t>
            </a:r>
            <a:r>
              <a:rPr lang="af-ZA" sz="2400" dirty="0">
                <a:ea typeface="+mn-lt"/>
                <a:cs typeface="+mn-lt"/>
              </a:rPr>
              <a:t>, </a:t>
            </a:r>
            <a:r>
              <a:rPr lang="af-ZA" sz="2400" dirty="0" err="1">
                <a:ea typeface="+mn-lt"/>
                <a:cs typeface="+mn-lt"/>
              </a:rPr>
              <a:t>jopa</a:t>
            </a:r>
            <a:r>
              <a:rPr lang="af-ZA" sz="2400" dirty="0">
                <a:ea typeface="+mn-lt"/>
                <a:cs typeface="+mn-lt"/>
              </a:rPr>
              <a:t> +24°C</a:t>
            </a:r>
            <a:endParaRPr lang="af-ZA" sz="2400" dirty="0"/>
          </a:p>
          <a:p>
            <a:r>
              <a:rPr lang="af-ZA" sz="2400" dirty="0"/>
              <a:t>🍂 </a:t>
            </a:r>
            <a:r>
              <a:rPr lang="af-ZA" sz="2400" dirty="0" err="1"/>
              <a:t>Syksy</a:t>
            </a:r>
            <a:r>
              <a:rPr lang="af-ZA" sz="2400" dirty="0"/>
              <a:t> (</a:t>
            </a:r>
            <a:r>
              <a:rPr lang="af-ZA" sz="2400" dirty="0" err="1"/>
              <a:t>syyskuu</a:t>
            </a:r>
            <a:r>
              <a:rPr lang="af-ZA" sz="2400" dirty="0"/>
              <a:t>–</a:t>
            </a:r>
            <a:r>
              <a:rPr lang="af-ZA" sz="2400" dirty="0" err="1"/>
              <a:t>marraskuu</a:t>
            </a:r>
            <a:r>
              <a:rPr lang="af-ZA" sz="2400" dirty="0"/>
              <a:t>)</a:t>
            </a:r>
          </a:p>
          <a:p>
            <a:r>
              <a:rPr lang="af-ZA" sz="2400" b="1" dirty="0" err="1">
                <a:ea typeface="+mn-lt"/>
                <a:cs typeface="+mn-lt"/>
              </a:rPr>
              <a:t>Lämpötila</a:t>
            </a:r>
            <a:r>
              <a:rPr lang="af-ZA" sz="2400" dirty="0">
                <a:ea typeface="+mn-lt"/>
                <a:cs typeface="+mn-lt"/>
              </a:rPr>
              <a:t>: +26°C → +11°C </a:t>
            </a:r>
            <a:r>
              <a:rPr lang="af-ZA" sz="2400" b="1" dirty="0" err="1">
                <a:ea typeface="+mn-lt"/>
                <a:cs typeface="+mn-lt"/>
              </a:rPr>
              <a:t>Sää</a:t>
            </a:r>
            <a:r>
              <a:rPr lang="af-ZA" sz="2400" dirty="0">
                <a:ea typeface="+mn-lt"/>
                <a:cs typeface="+mn-lt"/>
              </a:rPr>
              <a:t>: </a:t>
            </a:r>
            <a:r>
              <a:rPr lang="af-ZA" sz="2400" dirty="0" err="1">
                <a:ea typeface="+mn-lt"/>
                <a:cs typeface="+mn-lt"/>
              </a:rPr>
              <a:t>leuto</a:t>
            </a:r>
            <a:r>
              <a:rPr lang="af-ZA" sz="2400" dirty="0">
                <a:ea typeface="+mn-lt"/>
                <a:cs typeface="+mn-lt"/>
              </a:rPr>
              <a:t>, </a:t>
            </a:r>
            <a:r>
              <a:rPr lang="af-ZA" sz="2400" dirty="0" err="1">
                <a:ea typeface="+mn-lt"/>
                <a:cs typeface="+mn-lt"/>
              </a:rPr>
              <a:t>vähemmän</a:t>
            </a:r>
            <a:r>
              <a:rPr lang="af-ZA" sz="2400" dirty="0">
                <a:ea typeface="+mn-lt"/>
                <a:cs typeface="+mn-lt"/>
              </a:rPr>
              <a:t> </a:t>
            </a:r>
            <a:r>
              <a:rPr lang="af-ZA" sz="2400" dirty="0" err="1">
                <a:ea typeface="+mn-lt"/>
                <a:cs typeface="+mn-lt"/>
              </a:rPr>
              <a:t>turisteja</a:t>
            </a:r>
            <a:endParaRPr lang="af-ZA" sz="2400" dirty="0"/>
          </a:p>
          <a:p>
            <a:r>
              <a:rPr lang="af-ZA" sz="2400" dirty="0"/>
              <a:t>❄️ </a:t>
            </a:r>
            <a:r>
              <a:rPr lang="af-ZA" sz="2400" dirty="0" err="1"/>
              <a:t>Talvi</a:t>
            </a:r>
            <a:r>
              <a:rPr lang="af-ZA" sz="2400" dirty="0"/>
              <a:t> (</a:t>
            </a:r>
            <a:r>
              <a:rPr lang="af-ZA" sz="2400" dirty="0" err="1"/>
              <a:t>joulukuu</a:t>
            </a:r>
            <a:r>
              <a:rPr lang="af-ZA" sz="2400" dirty="0"/>
              <a:t>–</a:t>
            </a:r>
            <a:r>
              <a:rPr lang="af-ZA" sz="2400" dirty="0" err="1"/>
              <a:t>helmikuu</a:t>
            </a:r>
            <a:r>
              <a:rPr lang="af-ZA" sz="2400" dirty="0"/>
              <a:t>)</a:t>
            </a:r>
          </a:p>
          <a:p>
            <a:r>
              <a:rPr lang="af-ZA" sz="2400" b="1" dirty="0" err="1">
                <a:ea typeface="+mn-lt"/>
                <a:cs typeface="+mn-lt"/>
              </a:rPr>
              <a:t>Lämpötila</a:t>
            </a:r>
            <a:r>
              <a:rPr lang="af-ZA" sz="2400" dirty="0">
                <a:ea typeface="+mn-lt"/>
                <a:cs typeface="+mn-lt"/>
              </a:rPr>
              <a:t>: +7°C → -4°C</a:t>
            </a:r>
            <a:endParaRPr lang="af-ZA" sz="2400" dirty="0"/>
          </a:p>
          <a:p>
            <a:endParaRPr lang="af-ZA"/>
          </a:p>
          <a:p>
            <a:endParaRPr lang="af-ZA" sz="4400" b="1"/>
          </a:p>
        </p:txBody>
      </p:sp>
    </p:spTree>
    <p:extLst>
      <p:ext uri="{BB962C8B-B14F-4D97-AF65-F5344CB8AC3E}">
        <p14:creationId xmlns:p14="http://schemas.microsoft.com/office/powerpoint/2010/main" val="8936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дежда, человек, обувь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8AC617A-7C79-BB90-B8B7-4458A4AA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25" r="22626" b="1"/>
          <a:stretch>
            <a:fillRect/>
          </a:stretch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Рисунок 2" descr="Изображение выглядит как одежда, человек, улыбка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3F0AEF-4355-4605-CDF1-280BB7D5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143"/>
          <a:stretch>
            <a:fillRect/>
          </a:stretch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человек, Человеческое лицо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5D1008-AB5B-847D-EA6F-02C171B04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0" r="12907" b="6"/>
          <a:stretch>
            <a:fillRect/>
          </a:stretch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115EAF-1203-9466-A12D-51A371F81DF9}"/>
              </a:ext>
            </a:extLst>
          </p:cNvPr>
          <p:cNvSpPr txBox="1"/>
          <p:nvPr/>
        </p:nvSpPr>
        <p:spPr>
          <a:xfrm>
            <a:off x="410206" y="5115290"/>
            <a:ext cx="51125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3600">
              <a:ea typeface="+mn-lt"/>
              <a:cs typeface="+mn-lt"/>
            </a:endParaRPr>
          </a:p>
          <a:p>
            <a:r>
              <a:rPr lang="ru-RU" sz="3600" err="1">
                <a:ea typeface="+mn-lt"/>
                <a:cs typeface="+mn-lt"/>
              </a:rPr>
              <a:t>Haluan</a:t>
            </a:r>
            <a:r>
              <a:rPr lang="ru-RU" sz="3600">
                <a:ea typeface="+mn-lt"/>
                <a:cs typeface="+mn-lt"/>
              </a:rPr>
              <a:t> </a:t>
            </a:r>
            <a:r>
              <a:rPr lang="ru-RU" sz="3600" err="1">
                <a:ea typeface="+mn-lt"/>
                <a:cs typeface="+mn-lt"/>
              </a:rPr>
              <a:t>nähdä</a:t>
            </a:r>
            <a:r>
              <a:rPr lang="ru-RU" sz="3600">
                <a:ea typeface="+mn-lt"/>
                <a:cs typeface="+mn-lt"/>
              </a:rPr>
              <a:t> </a:t>
            </a:r>
            <a:r>
              <a:rPr lang="ru-RU" sz="3600" err="1">
                <a:ea typeface="+mn-lt"/>
                <a:cs typeface="+mn-lt"/>
              </a:rPr>
              <a:t>perheeni</a:t>
            </a:r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240114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блюдо, еда, Кулинария, тар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E551F9-868F-A593-AFDE-6A3EA8536C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" r="2" b="2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Рисунок 1" descr="Изображение выглядит как еда, стол, Основные продукты питания, ингреди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312EFA-30CE-23BB-959F-5828C9FD3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60" r="11850" b="2"/>
          <a:stretch>
            <a:fillRect/>
          </a:stretch>
        </p:blipFill>
        <p:spPr>
          <a:xfrm>
            <a:off x="20" y="3421477"/>
            <a:ext cx="4003019" cy="3388893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человек, блюдо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E75F4D8-D8F8-7D19-5521-76B8AB89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877"/>
          <a:stretch>
            <a:fillRect/>
          </a:stretch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Быстрое питание, Легкая закуска, Кулинар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86C838-D3FE-11E5-F65C-10E946CF1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19" r="22124" b="1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Рисунок 4" descr="Изображение выглядит как еда, Кулинария, тарелка, блюд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E6BDBE-85A1-7692-D979-390596AF5F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54" r="-1" b="8917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44CE7-7C76-D940-AA3B-FAB55BB4D5B8}"/>
              </a:ext>
            </a:extLst>
          </p:cNvPr>
          <p:cNvSpPr txBox="1"/>
          <p:nvPr/>
        </p:nvSpPr>
        <p:spPr>
          <a:xfrm>
            <a:off x="1904534" y="4835733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59C22-6FB3-4CF7-B92B-AFED157E4273}"/>
              </a:ext>
            </a:extLst>
          </p:cNvPr>
          <p:cNvSpPr txBox="1"/>
          <p:nvPr/>
        </p:nvSpPr>
        <p:spPr>
          <a:xfrm>
            <a:off x="-3205" y="4478632"/>
            <a:ext cx="1030366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6000" b="1" err="1">
                <a:solidFill>
                  <a:srgbClr val="FFFF00"/>
                </a:solidFill>
                <a:ea typeface="+mn-lt"/>
                <a:cs typeface="+mn-lt"/>
              </a:rPr>
              <a:t>Kaipaan</a:t>
            </a:r>
            <a:r>
              <a:rPr lang="ru-RU" sz="6000" b="1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ru-RU" sz="6000" b="1" err="1">
                <a:solidFill>
                  <a:srgbClr val="FFFF00"/>
                </a:solidFill>
                <a:ea typeface="+mn-lt"/>
                <a:cs typeface="+mn-lt"/>
              </a:rPr>
              <a:t>kovasti</a:t>
            </a:r>
            <a:r>
              <a:rPr lang="ru-RU" sz="6000" b="1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ru-RU" sz="6000" b="1" err="1">
                <a:solidFill>
                  <a:srgbClr val="FFFF00"/>
                </a:solidFill>
                <a:ea typeface="+mn-lt"/>
                <a:cs typeface="+mn-lt"/>
              </a:rPr>
              <a:t>ukrainalaista</a:t>
            </a:r>
            <a:r>
              <a:rPr lang="ru-RU" sz="6000" b="1">
                <a:solidFill>
                  <a:srgbClr val="FFFF00"/>
                </a:solidFill>
                <a:ea typeface="+mn-lt"/>
                <a:cs typeface="+mn-lt"/>
              </a:rPr>
              <a:t> </a:t>
            </a:r>
            <a:r>
              <a:rPr lang="ru-RU" sz="6000" b="1" err="1">
                <a:solidFill>
                  <a:srgbClr val="FFFF00"/>
                </a:solidFill>
                <a:ea typeface="+mn-lt"/>
                <a:cs typeface="+mn-lt"/>
              </a:rPr>
              <a:t>ruokaa</a:t>
            </a:r>
            <a:r>
              <a:rPr lang="ru-RU" sz="6000" b="1">
                <a:solidFill>
                  <a:srgbClr val="FFFF00"/>
                </a:solidFill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992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дерево, трава, осен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D64DD9-F5F4-4E38-8E10-3C9A8DE8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44" y="2383"/>
            <a:ext cx="8848724" cy="5174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306BBE-9881-669D-3B39-C50A4E57B69D}"/>
              </a:ext>
            </a:extLst>
          </p:cNvPr>
          <p:cNvSpPr txBox="1"/>
          <p:nvPr/>
        </p:nvSpPr>
        <p:spPr>
          <a:xfrm>
            <a:off x="9418520" y="2276514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80042-FAB3-51E6-EE81-0F2A04BCAA3A}"/>
              </a:ext>
            </a:extLst>
          </p:cNvPr>
          <p:cNvSpPr txBox="1"/>
          <p:nvPr/>
        </p:nvSpPr>
        <p:spPr>
          <a:xfrm>
            <a:off x="491012" y="5475537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7A74D-DBC4-22E1-B639-46F537ADD6EC}"/>
              </a:ext>
            </a:extLst>
          </p:cNvPr>
          <p:cNvSpPr txBox="1"/>
          <p:nvPr/>
        </p:nvSpPr>
        <p:spPr>
          <a:xfrm>
            <a:off x="1249851" y="5594571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CD1237-AF7E-A2A0-81A0-E7E4678367C1}"/>
              </a:ext>
            </a:extLst>
          </p:cNvPr>
          <p:cNvSpPr txBox="1"/>
          <p:nvPr/>
        </p:nvSpPr>
        <p:spPr>
          <a:xfrm>
            <a:off x="-3147" y="5207712"/>
            <a:ext cx="1216104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/>
              <a:t> </a:t>
            </a:r>
            <a:r>
              <a:rPr lang="ru-RU" sz="2800" b="1">
                <a:ea typeface="+mn-lt"/>
                <a:cs typeface="+mn-lt"/>
              </a:rPr>
              <a:t>"</a:t>
            </a:r>
            <a:r>
              <a:rPr lang="ru-RU" sz="2800" b="1" err="1">
                <a:ea typeface="+mn-lt"/>
                <a:cs typeface="+mn-lt"/>
              </a:rPr>
              <a:t>Tällä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hetkellä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maassani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sota</a:t>
            </a:r>
            <a:r>
              <a:rPr lang="ru-RU" sz="2800" b="1">
                <a:ea typeface="+mn-lt"/>
                <a:cs typeface="+mn-lt"/>
              </a:rPr>
              <a:t>, </a:t>
            </a:r>
            <a:r>
              <a:rPr lang="ru-RU" sz="2800" b="1" err="1">
                <a:ea typeface="+mn-lt"/>
                <a:cs typeface="+mn-lt"/>
              </a:rPr>
              <a:t>ja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monet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historialliset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paikat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tuhottu,mutta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kun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sota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päättyy</a:t>
            </a:r>
            <a:r>
              <a:rPr lang="ru-RU" sz="2800" b="1">
                <a:ea typeface="+mn-lt"/>
                <a:cs typeface="+mn-lt"/>
              </a:rPr>
              <a:t>, </a:t>
            </a:r>
            <a:r>
              <a:rPr lang="ru-RU" sz="2800" b="1" err="1">
                <a:ea typeface="+mn-lt"/>
                <a:cs typeface="+mn-lt"/>
              </a:rPr>
              <a:t>matkustan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varmasti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Odessaan</a:t>
            </a:r>
            <a:r>
              <a:rPr lang="ru-RU" sz="2800" b="1">
                <a:ea typeface="+mn-lt"/>
                <a:cs typeface="+mn-lt"/>
              </a:rPr>
              <a:t>. </a:t>
            </a:r>
            <a:r>
              <a:rPr lang="ru-RU" sz="2800" b="1" err="1">
                <a:ea typeface="+mn-lt"/>
                <a:cs typeface="+mn-lt"/>
              </a:rPr>
              <a:t>Se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tulee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aina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olemaan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minulle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erityinen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paikka</a:t>
            </a:r>
            <a:r>
              <a:rPr lang="ru-RU" sz="2800" b="1">
                <a:ea typeface="+mn-lt"/>
                <a:cs typeface="+mn-lt"/>
              </a:rPr>
              <a:t>. </a:t>
            </a:r>
            <a:r>
              <a:rPr lang="ru-RU" sz="2800" b="1" err="1">
                <a:ea typeface="+mn-lt"/>
                <a:cs typeface="+mn-lt"/>
              </a:rPr>
              <a:t>Kutsun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kaikki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Odessaan</a:t>
            </a:r>
            <a:r>
              <a:rPr lang="ru-RU" sz="2800" b="1">
                <a:ea typeface="+mn-lt"/>
                <a:cs typeface="+mn-lt"/>
              </a:rPr>
              <a:t>."</a:t>
            </a:r>
            <a:endParaRPr lang="ru-RU" sz="2800" b="1"/>
          </a:p>
        </p:txBody>
      </p:sp>
    </p:spTree>
    <p:extLst>
      <p:ext uri="{BB962C8B-B14F-4D97-AF65-F5344CB8AC3E}">
        <p14:creationId xmlns:p14="http://schemas.microsoft.com/office/powerpoint/2010/main" val="261244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5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одесса русский город">
            <a:extLst>
              <a:ext uri="{FF2B5EF4-FFF2-40B4-BE49-F238E27FC236}">
                <a16:creationId xmlns:a16="http://schemas.microsoft.com/office/drawing/2014/main" id="{A8A8965E-F0E4-9163-8A5F-BBA005475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129" y="97180"/>
            <a:ext cx="8484974" cy="56532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A3A00-D46D-BE4E-A81A-4172D5F35600}"/>
              </a:ext>
            </a:extLst>
          </p:cNvPr>
          <p:cNvSpPr txBox="1"/>
          <p:nvPr/>
        </p:nvSpPr>
        <p:spPr>
          <a:xfrm>
            <a:off x="8283199" y="215992"/>
            <a:ext cx="4100510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2800" b="1" err="1">
                <a:ea typeface="+mn-lt"/>
                <a:cs typeface="+mn-lt"/>
              </a:rPr>
              <a:t>Minne</a:t>
            </a:r>
            <a:r>
              <a:rPr lang="ru-RU" sz="2800" b="1">
                <a:ea typeface="+mn-lt"/>
                <a:cs typeface="+mn-lt"/>
              </a:rPr>
              <a:t>  </a:t>
            </a:r>
            <a:r>
              <a:rPr lang="ru-RU" sz="2800" b="1" err="1">
                <a:ea typeface="+mn-lt"/>
                <a:cs typeface="+mn-lt"/>
              </a:rPr>
              <a:t>haluan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matkustaa</a:t>
            </a:r>
            <a:r>
              <a:rPr lang="ru-RU" sz="2800" b="1">
                <a:ea typeface="+mn-lt"/>
                <a:cs typeface="+mn-lt"/>
              </a:rPr>
              <a:t>: </a:t>
            </a:r>
            <a:r>
              <a:rPr lang="ru-RU" sz="2800" b="1" err="1">
                <a:ea typeface="+mn-lt"/>
                <a:cs typeface="+mn-lt"/>
              </a:rPr>
              <a:t>Odessa</a:t>
            </a:r>
            <a:r>
              <a:rPr lang="ru-RU" sz="2800" b="1">
                <a:ea typeface="+mn-lt"/>
                <a:cs typeface="+mn-lt"/>
              </a:rPr>
              <a:t>.</a:t>
            </a:r>
            <a:endParaRPr lang="ru-RU" sz="2800"/>
          </a:p>
          <a:p>
            <a:pPr marL="285750" indent="-285750">
              <a:buFont typeface="Arial"/>
              <a:buChar char="•"/>
            </a:pPr>
            <a:endParaRPr lang="ru-RU" sz="28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ru-RU" sz="2800" b="1" err="1">
                <a:ea typeface="+mn-lt"/>
                <a:cs typeface="+mn-lt"/>
              </a:rPr>
              <a:t>Miksi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juuri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tämä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paikka</a:t>
            </a:r>
            <a:r>
              <a:rPr lang="ru-RU" sz="2800" b="1">
                <a:ea typeface="+mn-lt"/>
                <a:cs typeface="+mn-lt"/>
              </a:rPr>
              <a:t>? </a:t>
            </a:r>
            <a:r>
              <a:rPr lang="ru-RU" sz="2800" b="1" err="1">
                <a:ea typeface="+mn-lt"/>
                <a:cs typeface="+mn-lt"/>
              </a:rPr>
              <a:t>Se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on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minun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kotini</a:t>
            </a:r>
            <a:r>
              <a:rPr lang="ru-RU" sz="2800" b="1">
                <a:ea typeface="+mn-lt"/>
                <a:cs typeface="+mn-lt"/>
              </a:rPr>
              <a:t>.</a:t>
            </a:r>
            <a:endParaRPr lang="ru-RU" sz="2800"/>
          </a:p>
          <a:p>
            <a:pPr marL="285750" indent="-285750">
              <a:buFont typeface="Arial"/>
              <a:buChar char="•"/>
            </a:pPr>
            <a:endParaRPr lang="ru-RU" sz="28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ru-RU" sz="2800" b="1" err="1">
                <a:ea typeface="+mn-lt"/>
                <a:cs typeface="+mn-lt"/>
              </a:rPr>
              <a:t>Kuinka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paljon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matka</a:t>
            </a:r>
            <a:r>
              <a:rPr lang="ru-RU" sz="2800" b="1">
                <a:ea typeface="+mn-lt"/>
                <a:cs typeface="+mn-lt"/>
              </a:rPr>
              <a:t> </a:t>
            </a:r>
            <a:r>
              <a:rPr lang="ru-RU" sz="2800" b="1" err="1">
                <a:ea typeface="+mn-lt"/>
                <a:cs typeface="+mn-lt"/>
              </a:rPr>
              <a:t>maksaa</a:t>
            </a:r>
            <a:r>
              <a:rPr lang="ru-RU" sz="2800" b="1">
                <a:ea typeface="+mn-lt"/>
                <a:cs typeface="+mn-lt"/>
              </a:rPr>
              <a:t>? </a:t>
            </a:r>
            <a:r>
              <a:rPr lang="ru-RU" sz="2800" b="1" err="1">
                <a:ea typeface="+mn-lt"/>
                <a:cs typeface="+mn-lt"/>
              </a:rPr>
              <a:t>Jyväskylä</a:t>
            </a:r>
            <a:r>
              <a:rPr lang="ru-RU" sz="2800" b="1">
                <a:ea typeface="+mn-lt"/>
                <a:cs typeface="+mn-lt"/>
              </a:rPr>
              <a:t>–</a:t>
            </a:r>
            <a:r>
              <a:rPr lang="ru-RU" sz="2800" b="1" err="1">
                <a:ea typeface="+mn-lt"/>
                <a:cs typeface="+mn-lt"/>
              </a:rPr>
              <a:t>Helsinki</a:t>
            </a:r>
            <a:r>
              <a:rPr lang="ru-RU" sz="2800" b="1">
                <a:ea typeface="+mn-lt"/>
                <a:cs typeface="+mn-lt"/>
              </a:rPr>
              <a:t>–</a:t>
            </a:r>
            <a:r>
              <a:rPr lang="ru-RU" sz="2800" b="1" err="1">
                <a:ea typeface="+mn-lt"/>
                <a:cs typeface="+mn-lt"/>
              </a:rPr>
              <a:t>Varsova</a:t>
            </a:r>
            <a:r>
              <a:rPr lang="ru-RU" sz="2800" b="1">
                <a:ea typeface="+mn-lt"/>
                <a:cs typeface="+mn-lt"/>
              </a:rPr>
              <a:t>–</a:t>
            </a:r>
            <a:r>
              <a:rPr lang="ru-RU" sz="2800" b="1" err="1">
                <a:ea typeface="+mn-lt"/>
                <a:cs typeface="+mn-lt"/>
              </a:rPr>
              <a:t>Odessa</a:t>
            </a:r>
            <a:r>
              <a:rPr lang="ru-RU" sz="2800" b="1">
                <a:ea typeface="+mn-lt"/>
                <a:cs typeface="+mn-lt"/>
              </a:rPr>
              <a:t>.</a:t>
            </a:r>
            <a:endParaRPr lang="ru-RU" sz="2800" b="1"/>
          </a:p>
          <a:p>
            <a:pPr marL="285750" indent="-285750">
              <a:buFont typeface="Arial"/>
              <a:buChar char="•"/>
            </a:pPr>
            <a:r>
              <a:rPr lang="ru-RU" sz="2800" b="1" err="1">
                <a:solidFill>
                  <a:srgbClr val="FF0000"/>
                </a:solidFill>
                <a:ea typeface="+mn-lt"/>
                <a:cs typeface="+mn-lt"/>
              </a:rPr>
              <a:t>Hinta</a:t>
            </a:r>
            <a:r>
              <a:rPr lang="ru-RU" sz="2800" b="1">
                <a:solidFill>
                  <a:srgbClr val="FF0000"/>
                </a:solidFill>
                <a:ea typeface="+mn-lt"/>
                <a:cs typeface="+mn-lt"/>
              </a:rPr>
              <a:t>: 110–200 </a:t>
            </a:r>
            <a:r>
              <a:rPr lang="ru-RU" sz="2800" b="1" err="1">
                <a:solidFill>
                  <a:srgbClr val="FF0000"/>
                </a:solidFill>
                <a:ea typeface="+mn-lt"/>
                <a:cs typeface="+mn-lt"/>
              </a:rPr>
              <a:t>euroa</a:t>
            </a:r>
            <a:r>
              <a:rPr lang="ru-RU" sz="2800" b="1">
                <a:solidFill>
                  <a:srgbClr val="FF0000"/>
                </a:solidFill>
                <a:ea typeface="+mn-lt"/>
                <a:cs typeface="+mn-lt"/>
              </a:rPr>
              <a:t>.</a:t>
            </a:r>
            <a:endParaRPr lang="ru-RU" sz="2800" b="1">
              <a:solidFill>
                <a:srgbClr val="FF0000"/>
              </a:solidFill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6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небо, строительство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10FEAB-A042-6C69-7060-D027BB2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67856"/>
            <a:ext cx="6086475" cy="38481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в помещении, концертный зал, Дворец кино, крас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99642CC-2060-7E90-3586-A08DAA51C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34" y="168934"/>
            <a:ext cx="5748966" cy="3831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5722B1-0ED0-56E2-12A3-E709F93DAAE4}"/>
              </a:ext>
            </a:extLst>
          </p:cNvPr>
          <p:cNvSpPr txBox="1"/>
          <p:nvPr/>
        </p:nvSpPr>
        <p:spPr>
          <a:xfrm>
            <a:off x="1011784" y="4716699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7E8C4-4677-A29A-222E-00D33ECB440C}"/>
              </a:ext>
            </a:extLst>
          </p:cNvPr>
          <p:cNvSpPr txBox="1"/>
          <p:nvPr/>
        </p:nvSpPr>
        <p:spPr>
          <a:xfrm>
            <a:off x="8584" y="4014218"/>
            <a:ext cx="1156572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 dirty="0" err="1">
                <a:ea typeface="+mn-lt"/>
                <a:cs typeface="+mn-lt"/>
              </a:rPr>
              <a:t>Mitä</a:t>
            </a:r>
            <a:r>
              <a:rPr lang="ru-RU" sz="3600" b="1" dirty="0">
                <a:ea typeface="+mn-lt"/>
                <a:cs typeface="+mn-lt"/>
              </a:rPr>
              <a:t> </a:t>
            </a:r>
            <a:r>
              <a:rPr lang="ru-RU" sz="3600" b="1" dirty="0" err="1">
                <a:ea typeface="+mn-lt"/>
                <a:cs typeface="+mn-lt"/>
              </a:rPr>
              <a:t>mielenkiintoista</a:t>
            </a:r>
            <a:r>
              <a:rPr lang="ru-RU" sz="3600" b="1" dirty="0">
                <a:ea typeface="+mn-lt"/>
                <a:cs typeface="+mn-lt"/>
              </a:rPr>
              <a:t> </a:t>
            </a:r>
            <a:r>
              <a:rPr lang="ru-RU" sz="3600" b="1" dirty="0" err="1">
                <a:ea typeface="+mn-lt"/>
                <a:cs typeface="+mn-lt"/>
              </a:rPr>
              <a:t>kaupungissa</a:t>
            </a:r>
            <a:r>
              <a:rPr lang="ru-RU" sz="3600" b="1" dirty="0">
                <a:ea typeface="+mn-lt"/>
                <a:cs typeface="+mn-lt"/>
              </a:rPr>
              <a:t> </a:t>
            </a:r>
            <a:r>
              <a:rPr lang="ru-RU" sz="3600" b="1" dirty="0" err="1">
                <a:ea typeface="+mn-lt"/>
                <a:cs typeface="+mn-lt"/>
              </a:rPr>
              <a:t>on</a:t>
            </a:r>
            <a:r>
              <a:rPr lang="ru-RU" sz="3600" dirty="0" err="1">
                <a:ea typeface="+mn-lt"/>
                <a:cs typeface="+mn-lt"/>
              </a:rPr>
              <a:t>?Odesan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kansallinen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akateeminen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ooppera</a:t>
            </a:r>
            <a:r>
              <a:rPr lang="ru-RU" sz="3600" dirty="0">
                <a:ea typeface="+mn-lt"/>
                <a:cs typeface="+mn-lt"/>
              </a:rPr>
              <a:t>- </a:t>
            </a:r>
            <a:r>
              <a:rPr lang="ru-RU" sz="3600" dirty="0" err="1">
                <a:ea typeface="+mn-lt"/>
                <a:cs typeface="+mn-lt"/>
              </a:rPr>
              <a:t>ja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balettiteatteri</a:t>
            </a:r>
            <a:r>
              <a:rPr lang="ru-RU" sz="3600" dirty="0">
                <a:ea typeface="+mn-lt"/>
                <a:cs typeface="+mn-lt"/>
              </a:rPr>
              <a:t> (</a:t>
            </a:r>
            <a:r>
              <a:rPr lang="ru-RU" sz="3600" dirty="0" err="1">
                <a:ea typeface="+mn-lt"/>
                <a:cs typeface="+mn-lt"/>
              </a:rPr>
              <a:t>vuosi</a:t>
            </a:r>
            <a:r>
              <a:rPr lang="ru-RU" sz="3600" dirty="0">
                <a:ea typeface="+mn-lt"/>
                <a:cs typeface="+mn-lt"/>
              </a:rPr>
              <a:t> 1887).</a:t>
            </a:r>
          </a:p>
          <a:p>
            <a:r>
              <a:rPr lang="ru-RU" sz="3600" dirty="0">
                <a:ea typeface="+mn-lt"/>
                <a:cs typeface="+mn-lt"/>
              </a:rPr>
              <a:t> </a:t>
            </a:r>
            <a:r>
              <a:rPr lang="ru-RU" sz="3600" dirty="0" err="1">
                <a:ea typeface="+mn-lt"/>
                <a:cs typeface="+mn-lt"/>
              </a:rPr>
              <a:t>Teatteri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sijaitsee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UNESCO:n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suojelemalla</a:t>
            </a:r>
            <a:r>
              <a:rPr lang="ru-RU" sz="3600" dirty="0">
                <a:ea typeface="+mn-lt"/>
                <a:cs typeface="+mn-lt"/>
              </a:rPr>
              <a:t> </a:t>
            </a:r>
            <a:r>
              <a:rPr lang="ru-RU" sz="3600" dirty="0" err="1">
                <a:ea typeface="+mn-lt"/>
                <a:cs typeface="+mn-lt"/>
              </a:rPr>
              <a:t>alueella</a:t>
            </a:r>
            <a:r>
              <a:rPr lang="ru-RU" sz="3600" dirty="0">
                <a:ea typeface="+mn-lt"/>
                <a:cs typeface="+mn-lt"/>
              </a:rPr>
              <a:t>.</a:t>
            </a:r>
            <a:endParaRPr lang="ru-RU" dirty="0"/>
          </a:p>
          <a:p>
            <a:r>
              <a:rPr lang="ru-RU" sz="3600" dirty="0" err="1">
                <a:solidFill>
                  <a:srgbClr val="FF0000"/>
                </a:solidFill>
                <a:ea typeface="+mn-lt"/>
                <a:cs typeface="+mn-lt"/>
              </a:rPr>
              <a:t>Lippujen</a:t>
            </a:r>
            <a:r>
              <a:rPr lang="ru-RU" sz="3600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ru-RU" sz="3600" dirty="0" err="1">
                <a:solidFill>
                  <a:srgbClr val="FF0000"/>
                </a:solidFill>
                <a:ea typeface="+mn-lt"/>
                <a:cs typeface="+mn-lt"/>
              </a:rPr>
              <a:t>hinta</a:t>
            </a:r>
            <a:r>
              <a:rPr lang="ru-RU" sz="3600" dirty="0">
                <a:solidFill>
                  <a:srgbClr val="FF0000"/>
                </a:solidFill>
                <a:ea typeface="+mn-lt"/>
                <a:cs typeface="+mn-lt"/>
              </a:rPr>
              <a:t>: 4–15 </a:t>
            </a:r>
            <a:r>
              <a:rPr lang="ru-RU" sz="3600" dirty="0" err="1">
                <a:solidFill>
                  <a:srgbClr val="FF0000"/>
                </a:solidFill>
                <a:ea typeface="+mn-lt"/>
                <a:cs typeface="+mn-lt"/>
              </a:rPr>
              <a:t>euroa</a:t>
            </a:r>
            <a:endParaRPr lang="ru-RU" dirty="0" err="1">
              <a:solidFill>
                <a:srgbClr val="FF0000"/>
              </a:solidFill>
            </a:endParaRPr>
          </a:p>
          <a:p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291569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ебо, на открытом воздухе, вода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96ED18-09F3-F138-0B3B-FCB1E6F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" y="2966"/>
            <a:ext cx="5750718" cy="3407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CE84E-5377-85A9-1199-9D37A7F097F1}"/>
              </a:ext>
            </a:extLst>
          </p:cNvPr>
          <p:cNvSpPr txBox="1"/>
          <p:nvPr/>
        </p:nvSpPr>
        <p:spPr>
          <a:xfrm>
            <a:off x="5749149" y="371325"/>
            <a:ext cx="644604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err="1">
                <a:ea typeface="+mn-lt"/>
                <a:cs typeface="+mn-lt"/>
              </a:rPr>
              <a:t>Vroncovin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majakka</a:t>
            </a:r>
            <a:r>
              <a:rPr lang="ru-RU" sz="3200" b="1">
                <a:ea typeface="+mn-lt"/>
                <a:cs typeface="+mn-lt"/>
              </a:rPr>
              <a:t>, </a:t>
            </a:r>
            <a:r>
              <a:rPr lang="ru-RU" sz="3200" b="1" err="1">
                <a:ea typeface="+mn-lt"/>
                <a:cs typeface="+mn-lt"/>
              </a:rPr>
              <a:t>korkeus</a:t>
            </a:r>
            <a:r>
              <a:rPr lang="ru-RU" sz="3200" b="1">
                <a:ea typeface="+mn-lt"/>
                <a:cs typeface="+mn-lt"/>
              </a:rPr>
              <a:t>: </a:t>
            </a:r>
            <a:r>
              <a:rPr lang="ru-RU" sz="3200" b="1" err="1">
                <a:ea typeface="+mn-lt"/>
                <a:cs typeface="+mn-lt"/>
              </a:rPr>
              <a:t>noin</a:t>
            </a:r>
            <a:r>
              <a:rPr lang="ru-RU" sz="3200" b="1">
                <a:ea typeface="+mn-lt"/>
                <a:cs typeface="+mn-lt"/>
              </a:rPr>
              <a:t> 26 </a:t>
            </a:r>
            <a:r>
              <a:rPr lang="ru-RU" sz="3200" b="1" err="1">
                <a:ea typeface="+mn-lt"/>
                <a:cs typeface="+mn-lt"/>
              </a:rPr>
              <a:t>metriä</a:t>
            </a:r>
            <a:endParaRPr lang="ru-RU" sz="3200" b="1" err="1"/>
          </a:p>
        </p:txBody>
      </p:sp>
      <p:pic>
        <p:nvPicPr>
          <p:cNvPr id="5" name="Рисунок 4" descr="Изображение выглядит как строительство, одежда, аркада, поход по магазина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2CC0D43-DB30-2DAF-AED0-F78A40C6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95" r="1" b="1"/>
          <a:stretch>
            <a:fillRect/>
          </a:stretch>
        </p:blipFill>
        <p:spPr>
          <a:xfrm>
            <a:off x="5639069" y="3452814"/>
            <a:ext cx="6547988" cy="3406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57016E-FEFB-8878-28EC-D1E3D305FE1A}"/>
              </a:ext>
            </a:extLst>
          </p:cNvPr>
          <p:cNvSpPr txBox="1"/>
          <p:nvPr/>
        </p:nvSpPr>
        <p:spPr>
          <a:xfrm>
            <a:off x="11732" y="4121532"/>
            <a:ext cx="56364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err="1">
                <a:ea typeface="+mn-lt"/>
                <a:cs typeface="+mn-lt"/>
              </a:rPr>
              <a:t>Hotelli</a:t>
            </a:r>
            <a:r>
              <a:rPr lang="ru-RU" sz="3200" b="1">
                <a:ea typeface="+mn-lt"/>
                <a:cs typeface="+mn-lt"/>
              </a:rPr>
              <a:t> "</a:t>
            </a:r>
            <a:r>
              <a:rPr lang="ru-RU" sz="3200" b="1" err="1">
                <a:ea typeface="+mn-lt"/>
                <a:cs typeface="+mn-lt"/>
              </a:rPr>
              <a:t>Pasazh</a:t>
            </a:r>
            <a:r>
              <a:rPr lang="ru-RU" sz="3200" b="1">
                <a:ea typeface="+mn-lt"/>
                <a:cs typeface="+mn-lt"/>
              </a:rPr>
              <a:t>", </a:t>
            </a:r>
            <a:r>
              <a:rPr lang="ru-RU" sz="3200" b="1" err="1">
                <a:ea typeface="+mn-lt"/>
                <a:cs typeface="+mn-lt"/>
              </a:rPr>
              <a:t>siellä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sijaitsee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ravintoloita</a:t>
            </a:r>
            <a:r>
              <a:rPr lang="ru-RU" sz="3200" b="1">
                <a:ea typeface="+mn-lt"/>
                <a:cs typeface="+mn-lt"/>
              </a:rPr>
              <a:t>, </a:t>
            </a:r>
            <a:r>
              <a:rPr lang="ru-RU" sz="3200" b="1" err="1">
                <a:ea typeface="+mn-lt"/>
                <a:cs typeface="+mn-lt"/>
              </a:rPr>
              <a:t>kauppoja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ja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toimistoja</a:t>
            </a:r>
            <a:r>
              <a:rPr lang="ru-RU" sz="3200" b="1">
                <a:ea typeface="+mn-lt"/>
                <a:cs typeface="+mn-lt"/>
              </a:rPr>
              <a:t>.</a:t>
            </a:r>
            <a:endParaRPr lang="ru-RU" sz="3200" b="1"/>
          </a:p>
        </p:txBody>
      </p:sp>
    </p:spTree>
    <p:extLst>
      <p:ext uri="{BB962C8B-B14F-4D97-AF65-F5344CB8AC3E}">
        <p14:creationId xmlns:p14="http://schemas.microsoft.com/office/powerpoint/2010/main" val="357447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ерево, на открытом воздухе, небо, до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5DED4A6-2103-7254-FEA4-411BF643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3" r="16536" b="-1"/>
          <a:stretch>
            <a:fillRect/>
          </a:stretch>
        </p:blipFill>
        <p:spPr>
          <a:xfrm>
            <a:off x="-1011" y="-6338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B0703-B3E4-C50B-BCE7-E771A23CA38F}"/>
              </a:ext>
            </a:extLst>
          </p:cNvPr>
          <p:cNvSpPr txBox="1"/>
          <p:nvPr/>
        </p:nvSpPr>
        <p:spPr>
          <a:xfrm>
            <a:off x="669563" y="5535054"/>
            <a:ext cx="456485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3200" b="1" err="1">
                <a:ea typeface="+mn-lt"/>
                <a:cs typeface="+mn-lt"/>
              </a:rPr>
              <a:t>Potjomkinin</a:t>
            </a:r>
            <a:r>
              <a:rPr lang="af-ZA" sz="3200" b="1">
                <a:ea typeface="+mn-lt"/>
                <a:cs typeface="+mn-lt"/>
              </a:rPr>
              <a:t> </a:t>
            </a:r>
            <a:r>
              <a:rPr lang="af-ZA" sz="3200" b="1" err="1">
                <a:ea typeface="+mn-lt"/>
                <a:cs typeface="+mn-lt"/>
              </a:rPr>
              <a:t>portaat</a:t>
            </a:r>
            <a:r>
              <a:rPr lang="af-ZA" sz="3200" b="1">
                <a:ea typeface="+mn-lt"/>
                <a:cs typeface="+mn-lt"/>
              </a:rPr>
              <a:t> (</a:t>
            </a:r>
            <a:r>
              <a:rPr lang="af-ZA" sz="3200">
                <a:ea typeface="+mn-lt"/>
                <a:cs typeface="+mn-lt"/>
              </a:rPr>
              <a:t>192 </a:t>
            </a:r>
            <a:r>
              <a:rPr lang="af-ZA" sz="3200" err="1">
                <a:ea typeface="+mn-lt"/>
                <a:cs typeface="+mn-lt"/>
              </a:rPr>
              <a:t>porrasta</a:t>
            </a:r>
            <a:r>
              <a:rPr lang="af-ZA" sz="3200">
                <a:ea typeface="+mn-lt"/>
                <a:cs typeface="+mn-lt"/>
              </a:rPr>
              <a:t>)</a:t>
            </a:r>
            <a:endParaRPr lang="af-ZA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E2CBE-A214-5E13-F21B-0DF1AD2BA3EF}"/>
              </a:ext>
            </a:extLst>
          </p:cNvPr>
          <p:cNvSpPr txBox="1"/>
          <p:nvPr/>
        </p:nvSpPr>
        <p:spPr>
          <a:xfrm>
            <a:off x="7648187" y="657670"/>
            <a:ext cx="4267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err="1">
                <a:ea typeface="+mn-lt"/>
                <a:cs typeface="+mn-lt"/>
              </a:rPr>
              <a:t>Deribasovin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katu</a:t>
            </a:r>
            <a:endParaRPr lang="ru-RU" sz="3200" b="1" err="1"/>
          </a:p>
        </p:txBody>
      </p:sp>
      <p:pic>
        <p:nvPicPr>
          <p:cNvPr id="7" name="Рисунок 6" descr="Изображение выглядит как на открытом воздухе, строительство, дерево, Уличное освещ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3A63F14-F1DB-4CA4-093D-2ED5486A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776" y="1467365"/>
            <a:ext cx="49434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ебо, на открытом воздухе, строительств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192EA3-4C83-8265-007D-04D75BD1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91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2" name="Рисунок 1" descr="Изображение выглядит как пещера, камень, руины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76B613D-7245-6DB3-9C7E-2C9697336C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14" b="4933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89184-884B-8DDC-19A0-8A38E37C68F6}"/>
              </a:ext>
            </a:extLst>
          </p:cNvPr>
          <p:cNvSpPr txBox="1"/>
          <p:nvPr/>
        </p:nvSpPr>
        <p:spPr>
          <a:xfrm>
            <a:off x="6083021" y="3765109"/>
            <a:ext cx="4744283" cy="16744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solidFill>
                  <a:schemeClr val="tx1">
                    <a:alpha val="80000"/>
                  </a:schemeClr>
                </a:solidFill>
              </a:rPr>
              <a:t>Katakombit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2A311-7114-2DA9-582B-861939555FC2}"/>
              </a:ext>
            </a:extLst>
          </p:cNvPr>
          <p:cNvSpPr txBox="1"/>
          <p:nvPr/>
        </p:nvSpPr>
        <p:spPr>
          <a:xfrm>
            <a:off x="5029162" y="565408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62AEE-7169-97AD-80A1-83E71CE4BD0B}"/>
              </a:ext>
            </a:extLst>
          </p:cNvPr>
          <p:cNvSpPr txBox="1"/>
          <p:nvPr/>
        </p:nvSpPr>
        <p:spPr>
          <a:xfrm>
            <a:off x="6502201" y="4181049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E8562-E927-3940-BD4B-082468085FDB}"/>
              </a:ext>
            </a:extLst>
          </p:cNvPr>
          <p:cNvSpPr txBox="1"/>
          <p:nvPr/>
        </p:nvSpPr>
        <p:spPr>
          <a:xfrm>
            <a:off x="6680751" y="1681347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9E48A-B9EA-31CE-BB2F-C3A5ED57269C}"/>
              </a:ext>
            </a:extLst>
          </p:cNvPr>
          <p:cNvSpPr txBox="1"/>
          <p:nvPr/>
        </p:nvSpPr>
        <p:spPr>
          <a:xfrm>
            <a:off x="6517066" y="931441"/>
            <a:ext cx="49815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err="1">
                <a:ea typeface="+mn-lt"/>
                <a:cs typeface="+mn-lt"/>
              </a:rPr>
              <a:t>Odessan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Kunnian</a:t>
            </a:r>
            <a:r>
              <a:rPr lang="ru-RU" sz="3200" b="1">
                <a:ea typeface="+mn-lt"/>
                <a:cs typeface="+mn-lt"/>
              </a:rPr>
              <a:t> </a:t>
            </a:r>
            <a:r>
              <a:rPr lang="ru-RU" sz="3200" b="1" err="1">
                <a:ea typeface="+mn-lt"/>
                <a:cs typeface="+mn-lt"/>
              </a:rPr>
              <a:t>kuja</a:t>
            </a:r>
            <a:endParaRPr lang="ru-RU" sz="3200" b="1" err="1"/>
          </a:p>
        </p:txBody>
      </p:sp>
    </p:spTree>
    <p:extLst>
      <p:ext uri="{BB962C8B-B14F-4D97-AF65-F5344CB8AC3E}">
        <p14:creationId xmlns:p14="http://schemas.microsoft.com/office/powerpoint/2010/main" val="32652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строительство, вод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6A4E453-4CCA-22EF-61C1-4F2A7929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-988"/>
            <a:ext cx="11944349" cy="615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E6457-9D6F-4DDF-B8C4-50B84AEC7154}"/>
              </a:ext>
            </a:extLst>
          </p:cNvPr>
          <p:cNvSpPr txBox="1"/>
          <p:nvPr/>
        </p:nvSpPr>
        <p:spPr>
          <a:xfrm>
            <a:off x="4221958" y="2008689"/>
            <a:ext cx="756522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f-ZA" sz="4000" b="1" err="1">
                <a:solidFill>
                  <a:srgbClr val="FFFF00"/>
                </a:solidFill>
              </a:rPr>
              <a:t>Paljon</a:t>
            </a:r>
            <a:r>
              <a:rPr lang="af-ZA" sz="4000" b="1">
                <a:solidFill>
                  <a:srgbClr val="FFFF00"/>
                </a:solidFill>
              </a:rPr>
              <a:t> </a:t>
            </a:r>
            <a:r>
              <a:rPr lang="af-ZA" sz="4000" b="1" err="1">
                <a:solidFill>
                  <a:srgbClr val="FFFF00"/>
                </a:solidFill>
              </a:rPr>
              <a:t>kahviloita</a:t>
            </a:r>
            <a:r>
              <a:rPr lang="af-ZA" sz="4000" b="1">
                <a:solidFill>
                  <a:srgbClr val="FFFF00"/>
                </a:solidFill>
              </a:rPr>
              <a:t>, </a:t>
            </a:r>
            <a:r>
              <a:rPr lang="af-ZA" sz="4000" b="1" err="1">
                <a:solidFill>
                  <a:srgbClr val="FFFF00"/>
                </a:solidFill>
              </a:rPr>
              <a:t>ravintoloita</a:t>
            </a:r>
            <a:r>
              <a:rPr lang="af-ZA" sz="4000" b="1">
                <a:solidFill>
                  <a:srgbClr val="FFFF00"/>
                </a:solidFill>
              </a:rPr>
              <a:t> ja </a:t>
            </a:r>
            <a:r>
              <a:rPr lang="af-ZA" sz="4000" b="1" err="1">
                <a:solidFill>
                  <a:srgbClr val="FFFF00"/>
                </a:solidFill>
              </a:rPr>
              <a:t>yökerhoja</a:t>
            </a:r>
            <a:endParaRPr lang="ru-RU" sz="4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9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рождество, свет, ноч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E821CF-FE3E-E7FF-808B-437B8618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57" r="21943" b="1"/>
          <a:stretch>
            <a:fillRect/>
          </a:stretch>
        </p:blipFill>
        <p:spPr>
          <a:xfrm>
            <a:off x="3779436" y="54231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на открытом воздухе, дерево, детская площадка, зем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644AD7-0417-ECF0-E4D1-92426E59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85" r="20202" b="-4"/>
          <a:stretch>
            <a:fillRect/>
          </a:stretch>
        </p:blipFill>
        <p:spPr>
          <a:xfrm>
            <a:off x="1434725" y="1125091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2" name="Рисунок 1" descr="Изображение выглядит как обувь, одежда, Пурпурный цвет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61159F-5552-0CF3-A0A0-B07033BA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92" r="5" b="7484"/>
          <a:stretch>
            <a:fillRect/>
          </a:stretch>
        </p:blipFill>
        <p:spPr>
          <a:xfrm>
            <a:off x="8096711" y="1125091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44AB7-6F1E-3CE1-4482-49F06D5BA6D6}"/>
              </a:ext>
            </a:extLst>
          </p:cNvPr>
          <p:cNvSpPr txBox="1"/>
          <p:nvPr/>
        </p:nvSpPr>
        <p:spPr>
          <a:xfrm>
            <a:off x="1740863" y="5133316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230BA-16E4-9109-6B57-41577724CBD9}"/>
              </a:ext>
            </a:extLst>
          </p:cNvPr>
          <p:cNvSpPr txBox="1"/>
          <p:nvPr/>
        </p:nvSpPr>
        <p:spPr>
          <a:xfrm>
            <a:off x="982025" y="4674948"/>
            <a:ext cx="1016079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err="1">
                <a:ea typeface="+mn-lt"/>
                <a:cs typeface="+mn-lt"/>
              </a:rPr>
              <a:t>Paljon</a:t>
            </a:r>
            <a:r>
              <a:rPr lang="ru-RU" sz="4000" b="1">
                <a:ea typeface="+mn-lt"/>
                <a:cs typeface="+mn-lt"/>
              </a:rPr>
              <a:t> </a:t>
            </a:r>
            <a:r>
              <a:rPr lang="ru-RU" sz="4000" b="1" err="1">
                <a:ea typeface="+mn-lt"/>
                <a:cs typeface="+mn-lt"/>
              </a:rPr>
              <a:t>paikkoja</a:t>
            </a:r>
            <a:r>
              <a:rPr lang="ru-RU" sz="4000" b="1">
                <a:ea typeface="+mn-lt"/>
                <a:cs typeface="+mn-lt"/>
              </a:rPr>
              <a:t>, </a:t>
            </a:r>
            <a:r>
              <a:rPr lang="ru-RU" sz="4000" b="1" err="1">
                <a:ea typeface="+mn-lt"/>
                <a:cs typeface="+mn-lt"/>
              </a:rPr>
              <a:t>joissa</a:t>
            </a:r>
            <a:r>
              <a:rPr lang="ru-RU" sz="4000" b="1">
                <a:ea typeface="+mn-lt"/>
                <a:cs typeface="+mn-lt"/>
              </a:rPr>
              <a:t> </a:t>
            </a:r>
            <a:r>
              <a:rPr lang="ru-RU" sz="4000" b="1" err="1">
                <a:ea typeface="+mn-lt"/>
                <a:cs typeface="+mn-lt"/>
              </a:rPr>
              <a:t>voi</a:t>
            </a:r>
            <a:r>
              <a:rPr lang="ru-RU" sz="4000" b="1">
                <a:ea typeface="+mn-lt"/>
                <a:cs typeface="+mn-lt"/>
              </a:rPr>
              <a:t> </a:t>
            </a:r>
            <a:r>
              <a:rPr lang="ru-RU" sz="4000" b="1" err="1">
                <a:ea typeface="+mn-lt"/>
                <a:cs typeface="+mn-lt"/>
              </a:rPr>
              <a:t>rentoutua</a:t>
            </a:r>
            <a:r>
              <a:rPr lang="ru-RU" sz="4000" b="1">
                <a:ea typeface="+mn-lt"/>
                <a:cs typeface="+mn-lt"/>
              </a:rPr>
              <a:t> </a:t>
            </a:r>
            <a:r>
              <a:rPr lang="ru-RU" sz="4000" b="1" err="1">
                <a:ea typeface="+mn-lt"/>
                <a:cs typeface="+mn-lt"/>
              </a:rPr>
              <a:t>lasten</a:t>
            </a:r>
            <a:r>
              <a:rPr lang="ru-RU" sz="4000" b="1">
                <a:ea typeface="+mn-lt"/>
                <a:cs typeface="+mn-lt"/>
              </a:rPr>
              <a:t> </a:t>
            </a:r>
            <a:r>
              <a:rPr lang="ru-RU" sz="4000" b="1" err="1">
                <a:ea typeface="+mn-lt"/>
                <a:cs typeface="+mn-lt"/>
              </a:rPr>
              <a:t>kanssa</a:t>
            </a:r>
            <a:endParaRPr lang="ru-RU" sz="4000" b="1" err="1"/>
          </a:p>
        </p:txBody>
      </p:sp>
    </p:spTree>
    <p:extLst>
      <p:ext uri="{BB962C8B-B14F-4D97-AF65-F5344CB8AC3E}">
        <p14:creationId xmlns:p14="http://schemas.microsoft.com/office/powerpoint/2010/main" val="331621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дежда, человек, Танец, танц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3F4EC2-8CD9-A6FA-245E-825215FB2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7" y="0"/>
            <a:ext cx="1117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33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Laajakuva</PresentationFormat>
  <Paragraphs>38</Paragraphs>
  <Slides>14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7" baseType="lpstr">
      <vt:lpstr>Arial</vt:lpstr>
      <vt:lpstr>Neue Haas Grotesk Text Pro</vt:lpstr>
      <vt:lpstr>VanillaVTI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Eloranta Niina</dc:creator>
  <cp:lastModifiedBy>Eloranta Niina</cp:lastModifiedBy>
  <cp:revision>34</cp:revision>
  <dcterms:created xsi:type="dcterms:W3CDTF">2025-09-28T06:45:13Z</dcterms:created>
  <dcterms:modified xsi:type="dcterms:W3CDTF">2025-10-02T13:04:47Z</dcterms:modified>
</cp:coreProperties>
</file>