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09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78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4021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380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433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1527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065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1306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48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58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05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59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141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359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3594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795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95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3CA5BE36-D051-45A3-B979-4DC5DC3D4847}" type="datetimeFigureOut">
              <a:rPr lang="fi-FI" smtClean="0"/>
              <a:t>14.11.2016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7AD12F2-4C7F-40FD-BE70-6BAF147D6D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58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Alueiden Eurooppa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376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Vähemmistöjä: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12038" y="2505075"/>
            <a:ext cx="4038600" cy="435292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1)	ahvenanmaalaiset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2)	baskit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3)	fäärit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4)	katalaanit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5)	liiviläiset Latviassa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6)	Ranskan afrikkalaiset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7)	Romanian romanit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8)	ruotsinsuomalaiset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fi-FI" altLang="fi-FI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fi-FI" altLang="fi-FI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29443" y="2520286"/>
            <a:ext cx="4038600" cy="4281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9) skotit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10) sorbit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11) suomenruotsalaiset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12) Saksan turkkilaiset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13) Suomen ortodoksit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14) Suomen somalit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15) Suomen tataarit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16) Viron venäläiset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17) walesilaiset</a:t>
            </a:r>
          </a:p>
        </p:txBody>
      </p:sp>
      <p:sp>
        <p:nvSpPr>
          <p:cNvPr id="1536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114881F-557F-4094-9BF8-81EFC9162A86}" type="slidenum">
              <a:rPr lang="fi-FI" altLang="fi-FI">
                <a:solidFill>
                  <a:srgbClr val="800000"/>
                </a:solidFill>
              </a:rPr>
              <a:pPr eaLnBrk="1" hangingPunct="1"/>
              <a:t>10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5366" name="Alatunnisteen paikkamerkki 5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5367" name="Kuva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04813"/>
            <a:ext cx="3810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016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68413"/>
            <a:ext cx="8229600" cy="720725"/>
          </a:xfrm>
        </p:spPr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EU:n nykymitat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unionimaita on nykyään </a:t>
            </a: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28</a:t>
            </a:r>
            <a:endParaRPr lang="fi-FI" altLang="fi-FI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unionin väkiluku yli 500 miljoonaa</a:t>
            </a:r>
          </a:p>
          <a:p>
            <a:pPr lvl="1"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Kiinan ja Intian jälkeen EU on suurin jokseenkin yhtenäisesti hallittu alue maailmassa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unionin pinta-ala noin 4 miljoonaa km2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pinta-ala: suurin maa Ranska ja pienin Malta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asukasluku: suurin Saksa (82,5 milj.) ja pienin Malta (0,4 milj.)</a:t>
            </a:r>
          </a:p>
        </p:txBody>
      </p:sp>
      <p:sp>
        <p:nvSpPr>
          <p:cNvPr id="9220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4FF0D23-1A41-4604-A995-EEE6F33EBB77}" type="slidenum">
              <a:rPr lang="fi-FI" altLang="fi-FI">
                <a:solidFill>
                  <a:srgbClr val="800000"/>
                </a:solidFill>
              </a:rPr>
              <a:pPr eaLnBrk="1" hangingPunct="1"/>
              <a:t>2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9221" name="Alatunnisteen paikkamerkki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9222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7625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261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25538"/>
            <a:ext cx="8229600" cy="790575"/>
          </a:xfrm>
        </p:spPr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Eurooppalaiset vähemmistöt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unionimaat eivät ole kulttuuriltaan yhtenäisiä, vaan maissa on monia vähemmistöjä</a:t>
            </a:r>
          </a:p>
          <a:p>
            <a:pPr lvl="1"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kielivähemmistöt, kulttuurivähemmistöt, etniset, uskonnolliset ja muut vähemmistöt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joissain vähemmistöissä separatistisia liikkeitä eli pyrkimyksiä eroon emämaasta</a:t>
            </a:r>
          </a:p>
          <a:p>
            <a:pPr lvl="1"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Missä tiedät olevan tällaisia separatistisia liikkeitä?</a:t>
            </a:r>
          </a:p>
          <a:p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esim</a:t>
            </a:r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. baskit, katalonialaiset, skotit ja pohjoisitalialaiset</a:t>
            </a:r>
          </a:p>
          <a:p>
            <a:pPr lvl="1" eaLnBrk="1" hangingPunct="1">
              <a:buFontTx/>
              <a:buNone/>
            </a:pPr>
            <a:endParaRPr lang="fi-FI" altLang="fi-FI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45E6FF4-F944-4E69-9F3F-2D4BB5C7252C}" type="slidenum">
              <a:rPr lang="fi-FI" altLang="fi-FI">
                <a:solidFill>
                  <a:srgbClr val="800000"/>
                </a:solidFill>
              </a:rPr>
              <a:pPr eaLnBrk="1" hangingPunct="1"/>
              <a:t>3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0245" name="Alatunnisteen paikkamerkki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0246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7625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483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96975"/>
            <a:ext cx="8229600" cy="792163"/>
          </a:xfrm>
        </p:spPr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EU:n kielipolitiikka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EU:n kielellinen ja kulttuurinen moninaisuus näkyy sen kielipolitiikassa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unionilla ei yhtä tai muutamaa virallista kieltä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virallisia kieliä 23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uusimmat viralliset: bulgaria, iiri ja romania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yleisin unionissa puhuttu kieli: saksa (90 milj.)</a:t>
            </a:r>
          </a:p>
          <a:p>
            <a:pPr eaLnBrk="1" hangingPunct="1"/>
            <a:r>
              <a:rPr lang="fi-FI" altLang="fi-FI" dirty="0" smtClean="0">
                <a:latin typeface="Calibri" panose="020F0502020204030204" pitchFamily="34" charset="0"/>
                <a:cs typeface="Arial" panose="020B0604020202020204" pitchFamily="34" charset="0"/>
              </a:rPr>
              <a:t>EU:n hallinto käyttää työkielinä etenkin englantia ja ranskaa</a:t>
            </a:r>
          </a:p>
        </p:txBody>
      </p:sp>
      <p:sp>
        <p:nvSpPr>
          <p:cNvPr id="11268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62F999E-A32C-47CC-9CBA-8667D7F6AB99}" type="slidenum">
              <a:rPr lang="fi-FI" altLang="fi-FI">
                <a:solidFill>
                  <a:srgbClr val="800000"/>
                </a:solidFill>
              </a:rPr>
              <a:pPr eaLnBrk="1" hangingPunct="1"/>
              <a:t>4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1269" name="Alatunnisteen paikkamerkki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1270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7625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127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25538"/>
            <a:ext cx="8229600" cy="863600"/>
          </a:xfrm>
        </p:spPr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Elintasoerot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 Pohjois-Amerikan ohella maailman vaurain talousalue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unionimaiden bkt ja elintaso vaihtelevat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yleensä pohjoiset, läntiset ja vanhat jäsenmaat rikkaita; eteläiset, itäiset ja 2000-luvulla unioniin liittyneet maat köyhiä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poikkeuksia: Malta, Kypros ja Slovenia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rikkaimmat </a:t>
            </a: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(bkt)</a:t>
            </a: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: Luxemburg, Hollanti ja Irlanti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köyhimmät </a:t>
            </a: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(bkt)</a:t>
            </a: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: Bulgaria, Romania ja Latvia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fi-FI" altLang="fi-FI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92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DD2F4F-3C7E-428D-98F0-A7C4ED7314B9}" type="slidenum">
              <a:rPr lang="fi-FI" altLang="fi-FI">
                <a:solidFill>
                  <a:srgbClr val="800000"/>
                </a:solidFill>
              </a:rPr>
              <a:pPr eaLnBrk="1" hangingPunct="1"/>
              <a:t>5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2293" name="Alatunnisteen paikkamerkki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2294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7625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259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Tehtäviä: EU:n elintasoerot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14742" y="2126903"/>
            <a:ext cx="4038600" cy="4352925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Tarkastele karttaa sivulla 108.</a:t>
            </a:r>
          </a:p>
          <a:p>
            <a:pPr marL="533400" indent="-533400" eaLnBrk="1" hangingPunct="1">
              <a:buFontTx/>
              <a:buAutoNum type="arabicParenR"/>
            </a:pP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Analysoi elintasoeroja maittain: missä köyhät ja missä rikkaat maat?</a:t>
            </a:r>
          </a:p>
          <a:p>
            <a:pPr marL="533400" indent="-533400" eaLnBrk="1" hangingPunct="1">
              <a:buFontTx/>
              <a:buAutoNum type="arabicParenR"/>
            </a:pP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Tarkastele maiden sisäisiä eroja: missä vauraat ja missä köyhät alueet?</a:t>
            </a:r>
          </a:p>
          <a:p>
            <a:pPr marL="533400" indent="-533400" eaLnBrk="1" hangingPunct="1">
              <a:buFontTx/>
              <a:buAutoNum type="arabicParenR"/>
            </a:pP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Mitkä tekijät selittävät näitä eroja? </a:t>
            </a:r>
          </a:p>
          <a:p>
            <a:pPr marL="533400" indent="-533400" eaLnBrk="1" hangingPunct="1">
              <a:buFontTx/>
              <a:buNone/>
            </a:pPr>
            <a:r>
              <a:rPr lang="fi-FI" altLang="fi-FI" sz="240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7412" name="Sisällön paikkamerkki 7" descr="eurooppa4 9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1557338"/>
            <a:ext cx="3760787" cy="4716462"/>
          </a:xfrm>
        </p:spPr>
      </p:pic>
      <p:sp>
        <p:nvSpPr>
          <p:cNvPr id="17413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C0C4A84-C1FF-40FD-92C0-1DC76C55A3BD}" type="slidenum">
              <a:rPr lang="fi-FI" altLang="fi-FI">
                <a:solidFill>
                  <a:srgbClr val="800000"/>
                </a:solidFill>
              </a:rPr>
              <a:pPr eaLnBrk="1" hangingPunct="1"/>
              <a:t>6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7414" name="Alatunnisteen paikkamerkki 5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7415" name="Kuva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404813"/>
            <a:ext cx="3810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080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0"/>
    </mc:Choice>
    <mc:Fallback>
      <p:transition spd="slow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Tuntitehtävä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7187" y="2579817"/>
            <a:ext cx="6343201" cy="3530600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Jaetaan luokka puoliksi</a:t>
            </a:r>
          </a:p>
          <a:p>
            <a:pPr lvl="1"/>
            <a:r>
              <a:rPr lang="fi-FI" dirty="0" smtClean="0"/>
              <a:t>Rikkaat ja köyhät EU-maat</a:t>
            </a:r>
          </a:p>
          <a:p>
            <a:r>
              <a:rPr lang="fi-FI" dirty="0" smtClean="0"/>
              <a:t>Kummassakin ryhmässä jokainen opiskelija valitsee yhden kuvausta vastaavan EU-maan (ei kuitenkaan Suomea).</a:t>
            </a:r>
          </a:p>
          <a:p>
            <a:r>
              <a:rPr lang="fi-FI" dirty="0" smtClean="0"/>
              <a:t>Tutustu valitsemaasi EU-maahan ja selvitä siitä seuraavat asiat:</a:t>
            </a:r>
          </a:p>
          <a:p>
            <a:pPr lvl="1"/>
            <a:r>
              <a:rPr lang="fi-FI" dirty="0" smtClean="0"/>
              <a:t>Mikä on maan väkiluku? Mitä eri väestöjä maassa asuu? Paljonko eri vähemmistöjen edustajia on?</a:t>
            </a:r>
          </a:p>
          <a:p>
            <a:pPr lvl="1"/>
            <a:r>
              <a:rPr lang="fi-FI" dirty="0" smtClean="0"/>
              <a:t>Mitä kieliä maassa puhutaan?</a:t>
            </a:r>
          </a:p>
          <a:p>
            <a:pPr lvl="1"/>
            <a:r>
              <a:rPr lang="fi-FI" dirty="0" smtClean="0"/>
              <a:t>Mitä uskontokuntaa väestö edustaa?</a:t>
            </a:r>
          </a:p>
          <a:p>
            <a:pPr lvl="1"/>
            <a:r>
              <a:rPr lang="fi-FI" dirty="0" smtClean="0"/>
              <a:t>Mikä on maan bkt? Entä bkt/hlö? Miten kuvailisit maan elintasoa?</a:t>
            </a:r>
          </a:p>
          <a:p>
            <a:pPr lvl="1"/>
            <a:r>
              <a:rPr lang="fi-FI" dirty="0" smtClean="0"/>
              <a:t>Miten valitsemasi valtio suhtautuu Euroopan Unioniin? Onko se nettomaksaja vai nettosaaja? Onko EU:sta maalle taloudellista hyötyä?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405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 elintasoerojen kaventajana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EU-maissa suuria varallisuus- ja tuloeroja, köyhyyttä ja syrjäytyneisyyttä</a:t>
            </a:r>
          </a:p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 pyrkinyt parantamaan tilannetta aluepolitiikalla</a:t>
            </a:r>
          </a:p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parhaiten EY:n ja EU:n aluepolitiikasta hyötyneet Irlanti, Espanja, Portugali ja Kreikka</a:t>
            </a:r>
          </a:p>
          <a:p>
            <a:pPr eaLnBrk="1" hangingPunct="1"/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nyt unioni keskittyy 2004 ja 2007 liittyneiden Itä-Euroopan maiden olojen parantamiseen</a:t>
            </a:r>
          </a:p>
        </p:txBody>
      </p:sp>
      <p:sp>
        <p:nvSpPr>
          <p:cNvPr id="13316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E0C3102-7B9A-47AD-8D46-52FEFCBABF28}" type="slidenum">
              <a:rPr lang="fi-FI" altLang="fi-FI">
                <a:solidFill>
                  <a:srgbClr val="800000"/>
                </a:solidFill>
              </a:rPr>
              <a:pPr eaLnBrk="1" hangingPunct="1"/>
              <a:t>8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3317" name="Alatunnisteen paikkamerkki 4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3318" name="Kuv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476250"/>
            <a:ext cx="46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332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4000" smtClean="0">
                <a:latin typeface="Calibri" panose="020F0502020204030204" pitchFamily="34" charset="0"/>
                <a:cs typeface="Arial" panose="020B0604020202020204" pitchFamily="34" charset="0"/>
              </a:rPr>
              <a:t>Tehtäviä: Eurooppalaiset vähemmistöt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Ota pari- tai ryhmätyönä selvää yhdestä</a:t>
            </a:r>
          </a:p>
          <a:p>
            <a:pPr marL="609600" indent="-609600" eaLnBrk="1" hangingPunct="1">
              <a:buFontTx/>
              <a:buNone/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eurooppalaisesta vähemmistöstä. Selvitä:</a:t>
            </a:r>
          </a:p>
          <a:p>
            <a:pPr marL="609600" indent="-609600" eaLnBrk="1" hangingPunct="1">
              <a:buFontTx/>
              <a:buNone/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a)	vähemmistön koko</a:t>
            </a:r>
          </a:p>
          <a:p>
            <a:pPr marL="609600" indent="-609600" eaLnBrk="1" hangingPunct="1">
              <a:buFontTx/>
              <a:buNone/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b)	miten vähemmistö eroaa valtaväestöstä (onko kyseessä kieli-, kulttuuri-, etninen, uskonnollinen vai muunlainen vähemmistö)?</a:t>
            </a:r>
          </a:p>
          <a:p>
            <a:pPr marL="609600" indent="-609600" eaLnBrk="1" hangingPunct="1">
              <a:buFontTx/>
              <a:buNone/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c)	vähemmistön historian pääpiirteet</a:t>
            </a:r>
          </a:p>
          <a:p>
            <a:pPr marL="609600" indent="-609600" eaLnBrk="1" hangingPunct="1">
              <a:buFontTx/>
              <a:buNone/>
            </a:pPr>
            <a:r>
              <a:rPr lang="fi-FI" altLang="fi-FI" smtClean="0">
                <a:latin typeface="Calibri" panose="020F0502020204030204" pitchFamily="34" charset="0"/>
                <a:cs typeface="Arial" panose="020B0604020202020204" pitchFamily="34" charset="0"/>
              </a:rPr>
              <a:t>d)	vähemmistön asema maassaan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6372225" y="908050"/>
            <a:ext cx="230505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i-FI" altLang="fi-FI"/>
              <a:t>Käytä </a:t>
            </a:r>
          </a:p>
          <a:p>
            <a:pPr algn="ctr" eaLnBrk="1" hangingPunct="1"/>
            <a:r>
              <a:rPr lang="fi-FI" altLang="fi-FI"/>
              <a:t>internetlähteitä.</a:t>
            </a:r>
          </a:p>
        </p:txBody>
      </p:sp>
      <p:sp>
        <p:nvSpPr>
          <p:cNvPr id="14341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9BF81E-CB7A-49C2-BD00-E2E9D4D2E7D9}" type="slidenum">
              <a:rPr lang="fi-FI" altLang="fi-FI">
                <a:solidFill>
                  <a:srgbClr val="800000"/>
                </a:solidFill>
              </a:rPr>
              <a:pPr eaLnBrk="1" hangingPunct="1"/>
              <a:t>9</a:t>
            </a:fld>
            <a:endParaRPr lang="fi-FI" altLang="fi-FI">
              <a:solidFill>
                <a:srgbClr val="800000"/>
              </a:solidFill>
            </a:endParaRPr>
          </a:p>
        </p:txBody>
      </p:sp>
      <p:sp>
        <p:nvSpPr>
          <p:cNvPr id="14342" name="Alatunnisteen paikkamerkki 5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mtClean="0">
                <a:solidFill>
                  <a:srgbClr val="800000"/>
                </a:solidFill>
                <a:latin typeface="Arial" panose="020B0604020202020204" pitchFamily="34" charset="0"/>
              </a:rPr>
              <a:t>Kansalainen ja Eurooppa</a:t>
            </a:r>
          </a:p>
        </p:txBody>
      </p:sp>
      <p:pic>
        <p:nvPicPr>
          <p:cNvPr id="14343" name="Kuva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188913"/>
            <a:ext cx="3810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5061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</TotalTime>
  <Words>460</Words>
  <Application>Microsoft Office PowerPoint</Application>
  <PresentationFormat>Näytössä katseltava diaesitys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Ioni (johtoryhmä)</vt:lpstr>
      <vt:lpstr>Alueiden Eurooppa</vt:lpstr>
      <vt:lpstr>EU:n nykymitat</vt:lpstr>
      <vt:lpstr>Eurooppalaiset vähemmistöt</vt:lpstr>
      <vt:lpstr>EU:n kielipolitiikka</vt:lpstr>
      <vt:lpstr>Elintasoerot</vt:lpstr>
      <vt:lpstr>Tehtäviä: EU:n elintasoerot</vt:lpstr>
      <vt:lpstr>Tuntitehtävä</vt:lpstr>
      <vt:lpstr>EU elintasoerojen kaventajana</vt:lpstr>
      <vt:lpstr>Tehtäviä: Eurooppalaiset vähemmistöt</vt:lpstr>
      <vt:lpstr>Vähemmistöjä: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Alueiden Eurooppa</dc:title>
  <dc:creator>JAAKKO RANTALA</dc:creator>
  <cp:lastModifiedBy>JAAKKO RANTALA</cp:lastModifiedBy>
  <cp:revision>2</cp:revision>
  <dcterms:created xsi:type="dcterms:W3CDTF">2016-11-14T17:31:38Z</dcterms:created>
  <dcterms:modified xsi:type="dcterms:W3CDTF">2016-11-14T17:46:28Z</dcterms:modified>
</cp:coreProperties>
</file>