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72" r:id="rId5"/>
    <p:sldId id="273" r:id="rId6"/>
    <p:sldId id="258" r:id="rId7"/>
    <p:sldId id="259" r:id="rId8"/>
    <p:sldId id="260" r:id="rId9"/>
    <p:sldId id="261" r:id="rId10"/>
    <p:sldId id="262" r:id="rId11"/>
    <p:sldId id="263" r:id="rId12"/>
    <p:sldId id="267" r:id="rId13"/>
    <p:sldId id="264" r:id="rId14"/>
    <p:sldId id="269" r:id="rId15"/>
    <p:sldId id="265" r:id="rId16"/>
    <p:sldId id="266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hiski.genealogia.fi/hiski?f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nealogia.fi/nimet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esta.narc.fi/cgi-bin/db2www/sotasurmaetusivu/main" TargetMode="External"/><Relationship Id="rId2" Type="http://schemas.openxmlformats.org/officeDocument/2006/relationships/hyperlink" Target="http://www.arkisto.f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gi.narc.fi/digi/search.ka" TargetMode="External"/><Relationship Id="rId5" Type="http://schemas.openxmlformats.org/officeDocument/2006/relationships/hyperlink" Target="http://kronos.narc.fi/menehtyneet/" TargetMode="External"/><Relationship Id="rId4" Type="http://schemas.openxmlformats.org/officeDocument/2006/relationships/hyperlink" Target="http://www.narc.fi/suvant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ukutilat.sarka.fi/" TargetMode="External"/><Relationship Id="rId2" Type="http://schemas.openxmlformats.org/officeDocument/2006/relationships/hyperlink" Target="https://digi.kansalliskirjasto.fi/sanomalehti/sea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tapolku.fi/" TargetMode="External"/><Relationship Id="rId5" Type="http://schemas.openxmlformats.org/officeDocument/2006/relationships/hyperlink" Target="https://kansallisbiografia.fi/" TargetMode="External"/><Relationship Id="rId4" Type="http://schemas.openxmlformats.org/officeDocument/2006/relationships/hyperlink" Target="https://fennica.linneanet.fi/vwebv/searchBasic?sk=fi_F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atiha.mamk.fi/Karjalatk/" TargetMode="External"/><Relationship Id="rId2" Type="http://schemas.openxmlformats.org/officeDocument/2006/relationships/hyperlink" Target="https://peda.net/p/marjoheikkila/p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anhatpainetutkartat.maanmittauslaitos.fi/" TargetMode="External"/><Relationship Id="rId5" Type="http://schemas.openxmlformats.org/officeDocument/2006/relationships/hyperlink" Target="http://www.genealogia.fi/" TargetMode="External"/><Relationship Id="rId4" Type="http://schemas.openxmlformats.org/officeDocument/2006/relationships/hyperlink" Target="https://www.finna.fi/?lng=fi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Diaesityksen%20osoite:%20https:/peda.net/p/marjoheikkila/sa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igi.narc.fi/digi/search.ka" TargetMode="External"/><Relationship Id="rId2" Type="http://schemas.openxmlformats.org/officeDocument/2006/relationships/hyperlink" Target="http://www.sukuhistoria.fi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unalahti.fi/arnoldus/kuol_syy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9CA4F3-686A-4E6C-AF12-13A77D291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Sukututkimuksen alkeet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744DDE0-A0F8-46A7-9553-EB39D61411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2.9.2017 Ikaalinen</a:t>
            </a:r>
          </a:p>
          <a:p>
            <a:r>
              <a:rPr lang="fi-FI" dirty="0"/>
              <a:t>Marjo Heikkilä</a:t>
            </a:r>
          </a:p>
        </p:txBody>
      </p:sp>
    </p:spTree>
    <p:extLst>
      <p:ext uri="{BB962C8B-B14F-4D97-AF65-F5344CB8AC3E}">
        <p14:creationId xmlns:p14="http://schemas.microsoft.com/office/powerpoint/2010/main" val="230408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FE392F-FCB6-478C-A653-72EE11BA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Hiski</a:t>
            </a:r>
            <a:r>
              <a:rPr lang="fi-FI" dirty="0"/>
              <a:t> – historiakirjojen hakuohjelma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FC097A-F622-49C6-BB04-EA6EF188D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http://hiski.genealogia.fi/hiski?fi</a:t>
            </a:r>
            <a:endParaRPr lang="fi-FI" dirty="0"/>
          </a:p>
          <a:p>
            <a:r>
              <a:rPr lang="fi-FI" dirty="0"/>
              <a:t>Yksin </a:t>
            </a:r>
            <a:r>
              <a:rPr lang="fi-FI" dirty="0" err="1"/>
              <a:t>Hiskin</a:t>
            </a:r>
            <a:r>
              <a:rPr lang="fi-FI" dirty="0"/>
              <a:t> perusteella ei voi tehdä sukututkimusta, on vain apuväline!</a:t>
            </a:r>
          </a:p>
          <a:p>
            <a:r>
              <a:rPr lang="fi-FI" dirty="0"/>
              <a:t>Hakukentistä kannattaa täyttää vain muutama</a:t>
            </a:r>
          </a:p>
          <a:p>
            <a:r>
              <a:rPr lang="fi-FI" dirty="0"/>
              <a:t>Tarkista tiedot aina alkuperäisistä lähteistä!</a:t>
            </a:r>
          </a:p>
        </p:txBody>
      </p:sp>
    </p:spTree>
    <p:extLst>
      <p:ext uri="{BB962C8B-B14F-4D97-AF65-F5344CB8AC3E}">
        <p14:creationId xmlns:p14="http://schemas.microsoft.com/office/powerpoint/2010/main" val="98321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76CF32-D730-488D-9AA2-6EDA0C48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Nimikäytänteistä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C9EFBD-1EF6-461F-BCC5-3EA593EB7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Sukunimet Länsi-Suomessa nuori ilmiö, käytössä talonnimet.</a:t>
            </a:r>
          </a:p>
          <a:p>
            <a:r>
              <a:rPr lang="fi-FI" dirty="0"/>
              <a:t>Patronyymit ja matronyymit</a:t>
            </a:r>
          </a:p>
          <a:p>
            <a:r>
              <a:rPr lang="fi-FI" dirty="0"/>
              <a:t>Etunimet käännetty ruotsiksi 1870-luvulle saakka</a:t>
            </a:r>
          </a:p>
          <a:p>
            <a:r>
              <a:rPr lang="fi-FI" dirty="0"/>
              <a:t>Suomentaako vai ei, kas siinä pulma!</a:t>
            </a:r>
          </a:p>
          <a:p>
            <a:r>
              <a:rPr lang="fi-FI" dirty="0"/>
              <a:t>Noudata järjestelmällisesti valitsemaasi linjaa.</a:t>
            </a:r>
          </a:p>
          <a:p>
            <a:r>
              <a:rPr lang="fi-FI" dirty="0">
                <a:hlinkClick r:id="rId2"/>
              </a:rPr>
              <a:t>http://www.genealogia.fi/nimet/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341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C2D879-7631-4D65-ABF1-2515BD20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Arkistolaitos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EBD14F-1F16-4FCB-875A-70AFE6CD3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>
                <a:hlinkClick r:id="rId2"/>
              </a:rPr>
              <a:t>http://www.arkisto.fi/</a:t>
            </a:r>
            <a:endParaRPr lang="fi-FI" dirty="0"/>
          </a:p>
          <a:p>
            <a:r>
              <a:rPr lang="fi-FI" dirty="0"/>
              <a:t>Suomen sotasurmat 1914-1922: </a:t>
            </a:r>
            <a:r>
              <a:rPr lang="fi-FI" dirty="0">
                <a:hlinkClick r:id="rId3"/>
              </a:rPr>
              <a:t>http://vesta.narc.fi/cgi-bin/db2www/sotasurmaetusivu/main</a:t>
            </a:r>
            <a:endParaRPr lang="fi-FI" dirty="0"/>
          </a:p>
          <a:p>
            <a:r>
              <a:rPr lang="fi-FI" dirty="0"/>
              <a:t>Keskiajan Satakunnan henkilötiedosto: </a:t>
            </a:r>
            <a:r>
              <a:rPr lang="fi-FI" dirty="0">
                <a:hlinkClick r:id="rId4"/>
              </a:rPr>
              <a:t>http://www.narc.fi/suvanto/</a:t>
            </a:r>
            <a:endParaRPr lang="fi-FI" dirty="0"/>
          </a:p>
          <a:p>
            <a:r>
              <a:rPr lang="fi-FI" dirty="0"/>
              <a:t>Sodissa 1939-1945 kaatuneet: </a:t>
            </a:r>
            <a:r>
              <a:rPr lang="fi-FI" dirty="0">
                <a:hlinkClick r:id="rId5"/>
              </a:rPr>
              <a:t>http://kronos.narc.fi/menehtyneet/</a:t>
            </a:r>
            <a:endParaRPr lang="fi-FI" dirty="0"/>
          </a:p>
          <a:p>
            <a:r>
              <a:rPr lang="fi-FI" dirty="0"/>
              <a:t>Digitaaliarkisto: </a:t>
            </a:r>
            <a:r>
              <a:rPr lang="fi-FI" dirty="0">
                <a:hlinkClick r:id="rId6"/>
              </a:rPr>
              <a:t>http://digi.narc.fi/digi/search.ka</a:t>
            </a:r>
            <a:endParaRPr lang="fi-FI" dirty="0"/>
          </a:p>
          <a:p>
            <a:r>
              <a:rPr lang="fi-FI" dirty="0"/>
              <a:t>Valtiorikosylioikeuden aktit, kantakortit, karttoja</a:t>
            </a:r>
          </a:p>
        </p:txBody>
      </p:sp>
    </p:spTree>
    <p:extLst>
      <p:ext uri="{BB962C8B-B14F-4D97-AF65-F5344CB8AC3E}">
        <p14:creationId xmlns:p14="http://schemas.microsoft.com/office/powerpoint/2010/main" val="32280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2B35EC-F21B-4425-ADCE-E6FF04FB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Muuta mielenkiintoista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4D834C-C9DA-4E72-A7D9-CB387ACBC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Historiallinen sanomalehtikirjasto: </a:t>
            </a:r>
            <a:r>
              <a:rPr lang="fi-FI" dirty="0">
                <a:hlinkClick r:id="rId2"/>
              </a:rPr>
              <a:t>https://digi.kansalliskirjasto.fi/sanomalehti/search</a:t>
            </a:r>
            <a:endParaRPr lang="fi-FI" dirty="0"/>
          </a:p>
          <a:p>
            <a:r>
              <a:rPr lang="fi-FI" dirty="0"/>
              <a:t>Sukutilakirja 1930-luvulta: </a:t>
            </a:r>
            <a:r>
              <a:rPr lang="fi-FI" dirty="0">
                <a:hlinkClick r:id="rId3"/>
              </a:rPr>
              <a:t>http://sukutilat.sarka.fi/</a:t>
            </a:r>
            <a:endParaRPr lang="fi-FI" dirty="0"/>
          </a:p>
          <a:p>
            <a:r>
              <a:rPr lang="fi-FI" dirty="0"/>
              <a:t>Kansallisbibliografia: </a:t>
            </a:r>
            <a:r>
              <a:rPr lang="fi-FI" dirty="0">
                <a:hlinkClick r:id="rId4"/>
              </a:rPr>
              <a:t>https://fennica.linneanet.fi/vwebv/searchBasic?sk=fi_FI</a:t>
            </a:r>
            <a:endParaRPr lang="fi-FI" dirty="0"/>
          </a:p>
          <a:p>
            <a:r>
              <a:rPr lang="fi-FI" dirty="0"/>
              <a:t>Kansallisbiografia: </a:t>
            </a:r>
            <a:r>
              <a:rPr lang="fi-FI" dirty="0">
                <a:hlinkClick r:id="rId5"/>
              </a:rPr>
              <a:t>https://kansallisbiografia.fi/</a:t>
            </a:r>
            <a:endParaRPr lang="fi-FI" dirty="0"/>
          </a:p>
          <a:p>
            <a:r>
              <a:rPr lang="fi-FI" dirty="0"/>
              <a:t>Sotapolku: </a:t>
            </a:r>
            <a:r>
              <a:rPr lang="fi-FI" dirty="0">
                <a:hlinkClick r:id="rId6"/>
              </a:rPr>
              <a:t>https://sotapolku.fi/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092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299FCCF8-93F2-482A-85B3-86259AC1130A}"/>
              </a:ext>
            </a:extLst>
          </p:cNvPr>
          <p:cNvSpPr txBox="1"/>
          <p:nvPr/>
        </p:nvSpPr>
        <p:spPr>
          <a:xfrm>
            <a:off x="1192696" y="1126435"/>
            <a:ext cx="99391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Siirtolaisuus: </a:t>
            </a:r>
            <a:r>
              <a:rPr lang="fi-FI" sz="2400" dirty="0">
                <a:hlinkClick r:id="rId2"/>
              </a:rPr>
              <a:t>https://peda.net/p/marjoheikkila/p2</a:t>
            </a:r>
            <a:endParaRPr lang="fi-FI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Karjala-tietokanta: </a:t>
            </a:r>
            <a:r>
              <a:rPr lang="fi-FI" sz="2400" dirty="0">
                <a:hlinkClick r:id="rId3"/>
              </a:rPr>
              <a:t>https://katiha.mamk.fi/Karjalatk/</a:t>
            </a:r>
            <a:endParaRPr lang="fi-FI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 err="1"/>
              <a:t>Finna</a:t>
            </a:r>
            <a:r>
              <a:rPr lang="fi-FI" sz="2400" dirty="0"/>
              <a:t>: </a:t>
            </a:r>
            <a:r>
              <a:rPr lang="fi-FI" sz="2400" dirty="0">
                <a:hlinkClick r:id="rId4"/>
              </a:rPr>
              <a:t>https://www.finna.fi/?lng=fi</a:t>
            </a:r>
            <a:endParaRPr lang="fi-FI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Suomen Sukututkimusseura: </a:t>
            </a:r>
            <a:r>
              <a:rPr lang="fi-FI" sz="2400" dirty="0">
                <a:hlinkClick r:id="rId5"/>
              </a:rPr>
              <a:t>http://www.genealogia.fi/</a:t>
            </a:r>
            <a:endParaRPr lang="fi-FI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Vanhat peruskartat: </a:t>
            </a:r>
            <a:r>
              <a:rPr lang="fi-FI" sz="2400" dirty="0">
                <a:hlinkClick r:id="rId6"/>
              </a:rPr>
              <a:t>http://vanhatpainetutkartat.maanmittauslaitos.fi/</a:t>
            </a:r>
            <a:endParaRPr lang="fi-FI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Oikeudenkäyntiasiakirjat Kansallisarkistossa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Sotilasasiakirjat: SSHY, Kansallisarkisto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Kun kirkonkirjat päättyvät: henkikirjat ja verotusluettelot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79751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35FB82-01A3-40B8-9CEA-DB2DEAD0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Facebook-ryhmiä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11E226-873A-4261-8B2F-7787055CA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Yhteiset sukujuuret – sukututkimus nykypäivän työkaluin</a:t>
            </a:r>
          </a:p>
          <a:p>
            <a:r>
              <a:rPr lang="fi-FI" dirty="0"/>
              <a:t>Keski-Suomen, Pirkanmaan ja Hämeen suvut</a:t>
            </a:r>
          </a:p>
          <a:p>
            <a:r>
              <a:rPr lang="fi-FI" dirty="0"/>
              <a:t>Suur-Ikaalisten Sukututkijat ry</a:t>
            </a:r>
          </a:p>
          <a:p>
            <a:r>
              <a:rPr lang="fi-FI" dirty="0" err="1"/>
              <a:t>Wanhoja</a:t>
            </a:r>
            <a:r>
              <a:rPr lang="fi-FI" dirty="0"/>
              <a:t> valokuvia Ikaalisista</a:t>
            </a:r>
          </a:p>
          <a:p>
            <a:r>
              <a:rPr lang="fi-FI" dirty="0"/>
              <a:t>Ikaalinen-Seura</a:t>
            </a:r>
          </a:p>
          <a:p>
            <a:r>
              <a:rPr lang="fi-FI" dirty="0"/>
              <a:t>Pirkanmaalaiset suvut, Satakuntalaiset suvut</a:t>
            </a:r>
          </a:p>
          <a:p>
            <a:r>
              <a:rPr lang="fi-FI" dirty="0"/>
              <a:t>Siirtolaiset –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Emigrants</a:t>
            </a:r>
            <a:r>
              <a:rPr lang="fi-FI" dirty="0"/>
              <a:t>, American </a:t>
            </a:r>
            <a:r>
              <a:rPr lang="fi-FI" dirty="0" err="1"/>
              <a:t>Finnish</a:t>
            </a:r>
            <a:r>
              <a:rPr lang="fi-FI" dirty="0"/>
              <a:t> People,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Genealogy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308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775F3EC9-B189-4EC3-8545-8CA876941B16}"/>
              </a:ext>
            </a:extLst>
          </p:cNvPr>
          <p:cNvSpPr txBox="1"/>
          <p:nvPr/>
        </p:nvSpPr>
        <p:spPr>
          <a:xfrm>
            <a:off x="1205948" y="1205948"/>
            <a:ext cx="99523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Suomen sisällissota 1918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Sukututkimuksen sotilaat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Kuolinilmoituksia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Suomen kirkkoja ja hautausmaita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Paikallishistoriaa alan harrastajille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Harrastuksena sukututkimus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Suomen Sukututkimusseuran keskusteluryhmä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Suomen Sukuhistoriallinen yhdistys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40361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1AF53F-82DC-4ABD-AEE9-945ADE54B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7074144-55E0-41EC-A5E9-142937218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494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6C6725-561A-4708-90F2-48858ABB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Diaesitys:</a:t>
            </a:r>
            <a:r>
              <a:rPr lang="fi-FI" dirty="0">
                <a:hlinkClick r:id="rId2"/>
              </a:rPr>
              <a:t> https://peda.net/p/marjoheikkila/sa2</a:t>
            </a:r>
            <a:endParaRPr lang="fi-FI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9A013517-A8AF-46D6-B59D-57776BD6A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1868" y="2595700"/>
            <a:ext cx="3328263" cy="332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C697-3788-4F8A-9A1F-6ACA89A4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aloitan?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205152-7588-42CC-9EA8-3372EED7A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Kirjaa kaikki olemassa olevat tiedot ylös.</a:t>
            </a:r>
          </a:p>
          <a:p>
            <a:r>
              <a:rPr lang="fi-FI" dirty="0"/>
              <a:t>Haastattele vanhukset ja historiasta kiinnostuneet.</a:t>
            </a:r>
          </a:p>
          <a:p>
            <a:r>
              <a:rPr lang="fi-FI" dirty="0"/>
              <a:t>Käy läpi kotiarkistot: kirjeet, valokuvat, asiakirjat, kartat, sukuraamatut</a:t>
            </a:r>
          </a:p>
          <a:p>
            <a:r>
              <a:rPr lang="fi-FI" dirty="0"/>
              <a:t>Etsi taustatietoa: pitäjänhistoriat, matrikkelit, isäntäluettelot</a:t>
            </a:r>
          </a:p>
          <a:p>
            <a:r>
              <a:rPr lang="fi-FI" dirty="0"/>
              <a:t>Etsi valmiita sukututkimuksia: kirjastojen tietokannat, internet, sukututkimusyhdistykset. Muista lähdekritiikki!</a:t>
            </a:r>
          </a:p>
        </p:txBody>
      </p:sp>
    </p:spTree>
    <p:extLst>
      <p:ext uri="{BB962C8B-B14F-4D97-AF65-F5344CB8AC3E}">
        <p14:creationId xmlns:p14="http://schemas.microsoft.com/office/powerpoint/2010/main" val="353413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67A94E-6C9D-417E-A41F-819AF4A9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Tallenna kaikki mahdollinen…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37F33F0-0681-4264-A29E-195ABB888F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9933124-FA36-49E2-86C0-DAD1E19DCE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884988" y="2973587"/>
            <a:ext cx="3309937" cy="2482452"/>
          </a:xfrm>
        </p:spPr>
      </p:pic>
    </p:spTree>
    <p:extLst>
      <p:ext uri="{BB962C8B-B14F-4D97-AF65-F5344CB8AC3E}">
        <p14:creationId xmlns:p14="http://schemas.microsoft.com/office/powerpoint/2010/main" val="251812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48B05D-8686-43B4-9038-A7077C4C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6E20E1EE-E879-42A7-A226-6000D0238B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09674" y="1568196"/>
            <a:ext cx="5008562" cy="3836435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50096EA-DDFA-43BF-B253-984203ED1F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91901" y="982132"/>
            <a:ext cx="3098088" cy="4888443"/>
          </a:xfrm>
        </p:spPr>
      </p:pic>
    </p:spTree>
    <p:extLst>
      <p:ext uri="{BB962C8B-B14F-4D97-AF65-F5344CB8AC3E}">
        <p14:creationId xmlns:p14="http://schemas.microsoft.com/office/powerpoint/2010/main" val="1951545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1CBD18B8-5208-4CC8-A87D-D1DC87A1FC18}"/>
              </a:ext>
            </a:extLst>
          </p:cNvPr>
          <p:cNvSpPr txBox="1"/>
          <p:nvPr/>
        </p:nvSpPr>
        <p:spPr>
          <a:xfrm>
            <a:off x="1086678" y="1113183"/>
            <a:ext cx="99523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Valitse lähtöhenkilö ja rajaa tutkimus.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Joku aika- ja paikkatieto 1800- ja 1900-lukujen vaihteesta.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Muistiinpanojen tekeminen: muista lähdeviitteet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Sukututkimusohjelmat helpottavat suurien tietomäärien käsittelyä: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Sukujutut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 err="1"/>
              <a:t>MyHeritage</a:t>
            </a:r>
            <a:r>
              <a:rPr lang="fi-FI" sz="2400" dirty="0"/>
              <a:t>, </a:t>
            </a:r>
            <a:r>
              <a:rPr lang="fi-FI" sz="2400" dirty="0" err="1"/>
              <a:t>Geni</a:t>
            </a:r>
            <a:r>
              <a:rPr lang="fi-FI" sz="2400" dirty="0"/>
              <a:t> (netissä toimivia, yhteisöllisiä)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Ilmaiset demoversiot kannattaa hyödyntää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Sukututkimusoppaat ja sanakirjat.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22889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AE99ED-DB34-4815-9BCA-19234F5F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Seurakuntien arkistot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E15F72-3681-456A-94C5-4D3989FE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1900-luvun tietoja ei juuri pääse itse tutkimaan, vaan tiedot pitää tilata.</a:t>
            </a:r>
          </a:p>
          <a:p>
            <a:r>
              <a:rPr lang="fi-FI" dirty="0"/>
              <a:t>Sataa vuotta vanhemmat asiakirjat:</a:t>
            </a:r>
          </a:p>
          <a:p>
            <a:pPr lvl="1"/>
            <a:r>
              <a:rPr lang="fi-FI" dirty="0">
                <a:hlinkClick r:id="rId2"/>
              </a:rPr>
              <a:t>http://www.sukuhistoria.fi</a:t>
            </a:r>
            <a:endParaRPr lang="fi-FI" dirty="0"/>
          </a:p>
          <a:p>
            <a:pPr lvl="1"/>
            <a:r>
              <a:rPr lang="fi-FI" dirty="0">
                <a:hlinkClick r:id="rId3"/>
              </a:rPr>
              <a:t>http://digi.narc.fi/digi/search.ka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874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F08CBA-A652-4575-981E-CD12213CE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Seurakuntien arkistot: rippikirjat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5BA4FF-22E1-4C1D-8C4A-4FB721C28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Kaikki pitäjän asukkaat luetteloitu kylittäin ja taloittain</a:t>
            </a:r>
          </a:p>
          <a:p>
            <a:r>
              <a:rPr lang="fi-FI" dirty="0"/>
              <a:t>Yksi rippikirja käytössä kymmenkunta vuotta</a:t>
            </a:r>
          </a:p>
          <a:p>
            <a:r>
              <a:rPr lang="fi-FI" dirty="0"/>
              <a:t>Käytössä 1700-luvulta 1950-luvulle</a:t>
            </a:r>
          </a:p>
          <a:p>
            <a:r>
              <a:rPr lang="fi-FI" dirty="0"/>
              <a:t>Yksi talo yhdellä aukeamalla</a:t>
            </a:r>
          </a:p>
          <a:p>
            <a:r>
              <a:rPr lang="fi-FI" dirty="0"/>
              <a:t>Talon asukkaat merkitty arvojärjestyksessä ruokakunnittain</a:t>
            </a:r>
          </a:p>
          <a:p>
            <a:r>
              <a:rPr lang="fi-FI" dirty="0"/>
              <a:t>Tietoja: nimi, syntymä- ja kuolinaika, muutot, sosiaalinen asema, lukutaito, rikokset, vammat, ripillepääsy, naimisiin meno</a:t>
            </a:r>
          </a:p>
        </p:txBody>
      </p:sp>
    </p:spTree>
    <p:extLst>
      <p:ext uri="{BB962C8B-B14F-4D97-AF65-F5344CB8AC3E}">
        <p14:creationId xmlns:p14="http://schemas.microsoft.com/office/powerpoint/2010/main" val="425870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69D514-96EB-4489-A75E-AE0E69EA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Seurakuntien arkistot: historiakirjat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F8F3DC-E44E-40CD-8362-3C15B05B0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Syntyneiden, vihittyjen ja haudattujen luettelot</a:t>
            </a:r>
          </a:p>
          <a:p>
            <a:r>
              <a:rPr lang="fi-FI" dirty="0"/>
              <a:t>Tehtiin aikajärjestyksessä</a:t>
            </a:r>
          </a:p>
          <a:p>
            <a:r>
              <a:rPr lang="fi-FI" dirty="0"/>
              <a:t>Säilynyt monessa seurakunnassa 1600-luvun lopulta lähtien</a:t>
            </a:r>
          </a:p>
          <a:p>
            <a:r>
              <a:rPr lang="fi-FI" dirty="0"/>
              <a:t>Syntyneet ja kastetut: syntymä- ja kasteaika, vanhempien ja kummien nimet, asuinpaikka</a:t>
            </a:r>
          </a:p>
          <a:p>
            <a:r>
              <a:rPr lang="fi-FI" dirty="0"/>
              <a:t>Kuulutetut ja vihityt: morsiamen kotiseurakunnan luettelossa, molempien asuinpaikka merkitty</a:t>
            </a:r>
          </a:p>
          <a:p>
            <a:r>
              <a:rPr lang="fi-FI" dirty="0"/>
              <a:t>Kuolleet ja haudatut: kuolinsyyt, </a:t>
            </a:r>
            <a:r>
              <a:rPr lang="fi-FI" dirty="0">
                <a:hlinkClick r:id="rId2"/>
              </a:rPr>
              <a:t>http://www.saunalahti.fi/arnoldus/kuol_syy.html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9992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aninen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221</TotalTime>
  <Words>623</Words>
  <Application>Microsoft Office PowerPoint</Application>
  <PresentationFormat>Laajakuva</PresentationFormat>
  <Paragraphs>89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0" baseType="lpstr">
      <vt:lpstr>Arial</vt:lpstr>
      <vt:lpstr>Garamond</vt:lpstr>
      <vt:lpstr>Orgaaninen</vt:lpstr>
      <vt:lpstr>Sukututkimuksen alkeet</vt:lpstr>
      <vt:lpstr>Diaesitys: https://peda.net/p/marjoheikkila/sa2</vt:lpstr>
      <vt:lpstr>Miten aloitan?</vt:lpstr>
      <vt:lpstr>Tallenna kaikki mahdollinen…</vt:lpstr>
      <vt:lpstr>PowerPoint-esitys</vt:lpstr>
      <vt:lpstr>PowerPoint-esitys</vt:lpstr>
      <vt:lpstr>Seurakuntien arkistot</vt:lpstr>
      <vt:lpstr>Seurakuntien arkistot: rippikirjat</vt:lpstr>
      <vt:lpstr>Seurakuntien arkistot: historiakirjat</vt:lpstr>
      <vt:lpstr>Hiski – historiakirjojen hakuohjelma</vt:lpstr>
      <vt:lpstr>Nimikäytänteistä</vt:lpstr>
      <vt:lpstr>Arkistolaitos</vt:lpstr>
      <vt:lpstr>Muuta mielenkiintoista</vt:lpstr>
      <vt:lpstr>PowerPoint-esitys</vt:lpstr>
      <vt:lpstr>Facebook-ryhmiä</vt:lpstr>
      <vt:lpstr>PowerPoint-esitys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Sukututkimuksen alkeet</dc:title>
  <dc:creator>Marjo</dc:creator>
  <cp:lastModifiedBy>Marjo</cp:lastModifiedBy>
  <cp:revision>18</cp:revision>
  <dcterms:created xsi:type="dcterms:W3CDTF">2017-09-01T15:13:14Z</dcterms:created>
  <dcterms:modified xsi:type="dcterms:W3CDTF">2017-09-01T18:54:47Z</dcterms:modified>
</cp:coreProperties>
</file>