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5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i-FI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52FBBC5-80CD-D94F-B169-B5D89167B3AA}" type="datetimeFigureOut">
              <a:rPr lang="en-US" smtClean="0"/>
              <a:t>8/25/20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D40FE39-0B87-964E-8E7A-3C1F62808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6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ke.fi/en/news/last-years-cereal-harvest-the-smallest-in-26-year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global-development/2016/nov/11/cuba-shun-capitalism-seek-development-solutions-within" TargetMode="External"/><Relationship Id="rId2" Type="http://schemas.openxmlformats.org/officeDocument/2006/relationships/hyperlink" Target="https://www.theguardian.com/global-development/poverty-matters/2011/aug/05/cuban-development-mode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arthbound.report/2007/07/01/political-factors-that-affect-developmen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parency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global-development-professionals-network/2017/jan/14/aid-in-reverse-how-poor-countries-develop-rich-countries" TargetMode="External"/><Relationship Id="rId2" Type="http://schemas.openxmlformats.org/officeDocument/2006/relationships/hyperlink" Target="https://www.theguardian.com/global-development-professionals-network/2016/feb/16/uganda-is-a-land-of-entrepreneurs-but-how-many-startups-surviv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world/2017/oct/18/xi-jinping-speech-new-era-chinese-power-party-congres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o.org/global/topics/economic-and-social-development/gender-and-development/lang--en/index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Factors impacting development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Political factors</a:t>
            </a:r>
          </a:p>
        </p:txBody>
      </p:sp>
    </p:spTree>
    <p:extLst>
      <p:ext uri="{BB962C8B-B14F-4D97-AF65-F5344CB8AC3E}">
        <p14:creationId xmlns:p14="http://schemas.microsoft.com/office/powerpoint/2010/main" val="489982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Positive and negative impact on development? How? Examples?</a:t>
            </a:r>
          </a:p>
        </p:txBody>
      </p:sp>
    </p:spTree>
    <p:extLst>
      <p:ext uri="{BB962C8B-B14F-4D97-AF65-F5344CB8AC3E}">
        <p14:creationId xmlns:p14="http://schemas.microsoft.com/office/powerpoint/2010/main" val="1677981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location of a country; weather and climate, coastal lines: why do these matter?</a:t>
            </a:r>
          </a:p>
          <a:p>
            <a:r>
              <a:rPr lang="en-US" dirty="0"/>
              <a:t>Finland as an example; experiencing a poor harvest in 2018</a:t>
            </a:r>
          </a:p>
          <a:p>
            <a:r>
              <a:rPr lang="en-US" dirty="0">
                <a:hlinkClick r:id="rId2"/>
              </a:rPr>
              <a:t>https://www.luke.fi/en/news/last-years-cereal-harvest-the-smallest-in-26-years/</a:t>
            </a:r>
            <a:endParaRPr lang="en-US" dirty="0"/>
          </a:p>
          <a:p>
            <a:endParaRPr lang="en-US" dirty="0"/>
          </a:p>
          <a:p>
            <a:r>
              <a:rPr lang="en-US" dirty="0"/>
              <a:t>Impact of the climate change ; discuss the pages 116-117 and use Paper 1 </a:t>
            </a:r>
          </a:p>
        </p:txBody>
      </p:sp>
    </p:spTree>
    <p:extLst>
      <p:ext uri="{BB962C8B-B14F-4D97-AF65-F5344CB8AC3E}">
        <p14:creationId xmlns:p14="http://schemas.microsoft.com/office/powerpoint/2010/main" val="192357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Conflicts impact Development?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Development relies on peace, security and  respect for human rights</a:t>
            </a:r>
          </a:p>
          <a:p>
            <a:r>
              <a:rPr lang="en-US" dirty="0"/>
              <a:t>Violence and conflicts bring up economic problems, destroy the social, political  and cultural development ( loss of life, disease, forced migration, damage to infrastructure, refugee crisis</a:t>
            </a:r>
            <a:r>
              <a:rPr lang="mr-IN" dirty="0"/>
              <a:t>…</a:t>
            </a:r>
            <a:r>
              <a:rPr lang="fi-FI" dirty="0"/>
              <a:t>)</a:t>
            </a:r>
          </a:p>
          <a:p>
            <a:r>
              <a:rPr lang="fi-FI" dirty="0" err="1"/>
              <a:t>Poverty</a:t>
            </a:r>
            <a:r>
              <a:rPr lang="fi-FI" dirty="0"/>
              <a:t> and </a:t>
            </a:r>
            <a:r>
              <a:rPr lang="fi-FI" dirty="0" err="1"/>
              <a:t>violence</a:t>
            </a:r>
            <a:r>
              <a:rPr lang="fi-FI" dirty="0"/>
              <a:t> go </a:t>
            </a:r>
            <a:r>
              <a:rPr lang="fi-FI" dirty="0" err="1"/>
              <a:t>hand</a:t>
            </a:r>
            <a:r>
              <a:rPr lang="fi-FI" dirty="0"/>
              <a:t> in </a:t>
            </a:r>
            <a:r>
              <a:rPr lang="fi-FI" dirty="0" err="1"/>
              <a:t>hand</a:t>
            </a:r>
            <a:r>
              <a:rPr lang="fi-FI" dirty="0"/>
              <a:t> ( p.108)</a:t>
            </a:r>
          </a:p>
          <a:p>
            <a:r>
              <a:rPr lang="fi-FI" dirty="0"/>
              <a:t>A </a:t>
            </a:r>
            <a:r>
              <a:rPr lang="fi-FI" dirty="0" err="1"/>
              <a:t>lack</a:t>
            </a:r>
            <a:r>
              <a:rPr lang="fi-FI" dirty="0"/>
              <a:t> of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growth</a:t>
            </a:r>
            <a:r>
              <a:rPr lang="fi-FI" dirty="0"/>
              <a:t> </a:t>
            </a:r>
            <a:r>
              <a:rPr lang="fi-FI" dirty="0" err="1"/>
              <a:t>paves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way</a:t>
            </a:r>
            <a:r>
              <a:rPr lang="fi-FI" dirty="0"/>
              <a:t> for </a:t>
            </a:r>
            <a:r>
              <a:rPr lang="fi-FI" dirty="0" err="1"/>
              <a:t>civil</a:t>
            </a:r>
            <a:r>
              <a:rPr lang="fi-FI" dirty="0"/>
              <a:t> and </a:t>
            </a:r>
            <a:r>
              <a:rPr lang="fi-FI" dirty="0" err="1"/>
              <a:t>political</a:t>
            </a:r>
            <a:r>
              <a:rPr lang="fi-FI" dirty="0"/>
              <a:t> </a:t>
            </a:r>
            <a:r>
              <a:rPr lang="fi-FI" dirty="0" err="1"/>
              <a:t>unrest</a:t>
            </a:r>
            <a:r>
              <a:rPr lang="fi-FI" dirty="0"/>
              <a:t> ( </a:t>
            </a:r>
            <a:r>
              <a:rPr lang="fi-FI" dirty="0" err="1"/>
              <a:t>rights</a:t>
            </a:r>
            <a:r>
              <a:rPr lang="fi-FI" dirty="0"/>
              <a:t> to </a:t>
            </a:r>
            <a:r>
              <a:rPr lang="fi-FI" dirty="0" err="1"/>
              <a:t>available</a:t>
            </a:r>
            <a:r>
              <a:rPr lang="fi-FI" dirty="0"/>
              <a:t> </a:t>
            </a:r>
            <a:r>
              <a:rPr lang="fi-FI" dirty="0" err="1"/>
              <a:t>resources</a:t>
            </a:r>
            <a:r>
              <a:rPr lang="fi-FI" dirty="0"/>
              <a:t>)</a:t>
            </a:r>
          </a:p>
          <a:p>
            <a:r>
              <a:rPr lang="fi-FI" dirty="0" err="1"/>
              <a:t>Conflicts</a:t>
            </a:r>
            <a:r>
              <a:rPr lang="fi-FI" dirty="0"/>
              <a:t> </a:t>
            </a:r>
            <a:r>
              <a:rPr lang="fi-FI" dirty="0" err="1"/>
              <a:t>impact</a:t>
            </a:r>
            <a:r>
              <a:rPr lang="fi-FI" dirty="0"/>
              <a:t> </a:t>
            </a:r>
            <a:r>
              <a:rPr lang="fi-FI" dirty="0" err="1"/>
              <a:t>neighbouring</a:t>
            </a:r>
            <a:r>
              <a:rPr lang="fi-FI" dirty="0"/>
              <a:t> </a:t>
            </a:r>
            <a:r>
              <a:rPr lang="fi-FI" dirty="0" err="1"/>
              <a:t>countries</a:t>
            </a:r>
            <a:endParaRPr lang="fi-FI" dirty="0"/>
          </a:p>
          <a:p>
            <a:r>
              <a:rPr lang="fi-FI" dirty="0" err="1"/>
              <a:t>Government</a:t>
            </a:r>
            <a:r>
              <a:rPr lang="fi-FI" dirty="0"/>
              <a:t> </a:t>
            </a:r>
            <a:r>
              <a:rPr lang="fi-FI" dirty="0" err="1"/>
              <a:t>funds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directed</a:t>
            </a:r>
            <a:r>
              <a:rPr lang="fi-FI" dirty="0"/>
              <a:t> on </a:t>
            </a:r>
            <a:r>
              <a:rPr lang="fi-FI" dirty="0" err="1"/>
              <a:t>development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8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Terror groups increase their power base</a:t>
            </a:r>
          </a:p>
          <a:p>
            <a:r>
              <a:rPr lang="en-US" dirty="0"/>
              <a:t>Conflicts seem to hinder sustainable development</a:t>
            </a:r>
          </a:p>
          <a:p>
            <a:r>
              <a:rPr lang="en-US" dirty="0"/>
              <a:t>See p. 109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7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ideology supports development the most?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Capitalism</a:t>
            </a:r>
          </a:p>
          <a:p>
            <a:r>
              <a:rPr lang="en-US" dirty="0"/>
              <a:t>Liberalism</a:t>
            </a:r>
          </a:p>
          <a:p>
            <a:r>
              <a:rPr lang="en-US" dirty="0"/>
              <a:t>Socialism</a:t>
            </a:r>
          </a:p>
          <a:p>
            <a:r>
              <a:rPr lang="en-US" dirty="0"/>
              <a:t>Authoritarian</a:t>
            </a:r>
          </a:p>
          <a:p>
            <a:r>
              <a:rPr lang="en-US" dirty="0"/>
              <a:t>Democratic</a:t>
            </a:r>
          </a:p>
          <a:p>
            <a:r>
              <a:rPr lang="en-US" dirty="0">
                <a:hlinkClick r:id="rId2"/>
              </a:rPr>
              <a:t>https://www.theguardian.com/global-development/poverty-matters/2011/aug/05/cuban-development-model</a:t>
            </a:r>
            <a:endParaRPr lang="en-US" dirty="0"/>
          </a:p>
          <a:p>
            <a:r>
              <a:rPr lang="en-US" dirty="0">
                <a:hlinkClick r:id="rId3"/>
              </a:rPr>
              <a:t>https://www.theguardian.com/global-development/2016/nov/11/cuba-shun-capitalism-seek-development-solutions-within</a:t>
            </a:r>
            <a:endParaRPr lang="en-US" dirty="0"/>
          </a:p>
          <a:p>
            <a:r>
              <a:rPr lang="en-US" dirty="0">
                <a:hlinkClick r:id="rId4"/>
              </a:rPr>
              <a:t>https://earthbound.report/2007/07/01/political-factors-that-affect-development/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Your personal approaches? Explain and discuss. Give examples</a:t>
            </a:r>
          </a:p>
        </p:txBody>
      </p:sp>
    </p:spTree>
    <p:extLst>
      <p:ext uri="{BB962C8B-B14F-4D97-AF65-F5344CB8AC3E}">
        <p14:creationId xmlns:p14="http://schemas.microsoft.com/office/powerpoint/2010/main" val="46104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Governance, Accountability and Transparency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Stability, legal frameworks, political culture, efficient bureaucracy, “expansion of freedoms” ( Amartya Sen) accelerate growth rate</a:t>
            </a:r>
          </a:p>
          <a:p>
            <a:r>
              <a:rPr lang="en-US" dirty="0">
                <a:hlinkClick r:id="rId2"/>
              </a:rPr>
              <a:t>https://www.transparency.org</a:t>
            </a:r>
            <a:endParaRPr lang="en-US" dirty="0"/>
          </a:p>
          <a:p>
            <a:r>
              <a:rPr lang="en-US" dirty="0"/>
              <a:t>Efficacy of national and local institutions</a:t>
            </a:r>
          </a:p>
          <a:p>
            <a:r>
              <a:rPr lang="en-US" dirty="0"/>
              <a:t>Case studies: </a:t>
            </a:r>
          </a:p>
          <a:p>
            <a:r>
              <a:rPr lang="en-US" dirty="0"/>
              <a:t>1) choose one conflict in any part of the world and investigate the impact it is having in terms of economic growth, human and sustainable development</a:t>
            </a:r>
          </a:p>
          <a:p>
            <a:r>
              <a:rPr lang="en-US" dirty="0"/>
              <a:t>2) Investigate a country which is ranked as among the highly corrupt and discuss the impact on its development.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28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factors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Access to capital, </a:t>
            </a:r>
            <a:r>
              <a:rPr lang="fi-FI" dirty="0" err="1"/>
              <a:t>credit</a:t>
            </a:r>
            <a:r>
              <a:rPr lang="fi-FI" dirty="0"/>
              <a:t> and </a:t>
            </a:r>
            <a:r>
              <a:rPr lang="fi-FI" dirty="0" err="1"/>
              <a:t>aid</a:t>
            </a:r>
            <a:r>
              <a:rPr lang="fi-FI" dirty="0"/>
              <a:t> </a:t>
            </a:r>
            <a:r>
              <a:rPr lang="en-US" dirty="0"/>
              <a:t>promotes development. Which countries have the access to those?</a:t>
            </a:r>
          </a:p>
          <a:p>
            <a:r>
              <a:rPr lang="en-US" dirty="0"/>
              <a:t>The Uganda experience; institutes providing microfinance: </a:t>
            </a:r>
            <a:r>
              <a:rPr lang="en-US" dirty="0">
                <a:hlinkClick r:id="rId2"/>
              </a:rPr>
              <a:t>https://www.theguardian.com/global-development-professionals-network/2016/feb/16/uganda-is-a-land-of-entrepreneurs-but-how-many-startups-survive</a:t>
            </a:r>
            <a:endParaRPr lang="en-US" dirty="0"/>
          </a:p>
          <a:p>
            <a:r>
              <a:rPr lang="en-US" dirty="0"/>
              <a:t>How can aid obstruct development? How can in promote it?</a:t>
            </a:r>
          </a:p>
          <a:p>
            <a:r>
              <a:rPr lang="en-US" dirty="0">
                <a:hlinkClick r:id="rId3"/>
              </a:rPr>
              <a:t>https://www.theguardian.com/global-development-professionals-network/2017/jan/14/aid-in-reverse-how-poor-countries-develop-rich-countries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737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Factors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Values, cultures, traditions impact development in a large scale </a:t>
            </a:r>
          </a:p>
          <a:p>
            <a:r>
              <a:rPr lang="en-US" dirty="0"/>
              <a:t>Robert </a:t>
            </a:r>
            <a:r>
              <a:rPr lang="en-US" dirty="0" err="1"/>
              <a:t>Barro</a:t>
            </a:r>
            <a:r>
              <a:rPr lang="en-US" dirty="0"/>
              <a:t> and Rachel Mc Cleary:  Economic growth and religious beliefs go hand in hand</a:t>
            </a:r>
          </a:p>
          <a:p>
            <a:r>
              <a:rPr lang="en-US" dirty="0"/>
              <a:t>Max weber (</a:t>
            </a:r>
            <a:r>
              <a:rPr lang="en-US" i="1" dirty="0"/>
              <a:t>The Protestant Ethic and the Spirit of Capitalism</a:t>
            </a:r>
            <a:r>
              <a:rPr lang="en-US" dirty="0"/>
              <a:t>,1905): Protestant religion and productivity have a strong connection. Protestantism was one of the major "elective affinities" associated with the rise in the Western world of market driven capitalism and the rational legal nation-state ( Protestant work ethic).</a:t>
            </a:r>
          </a:p>
          <a:p>
            <a:r>
              <a:rPr lang="en-US" dirty="0"/>
              <a:t>Values like hard work, respect, honesty, trust, discipline.. Compare  and contrast Southern EU countries to the Northern countries; examples?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5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culture</a:t>
            </a:r>
            <a:endParaRPr lang="en-US" dirty="0"/>
          </a:p>
        </p:txBody>
      </p:sp>
      <p:sp>
        <p:nvSpPr>
          <p:cNvPr id="9" name="Sisällön paikkamerkki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innovative country following human rights regulations and clear of corruption is seen attractive as destination for investments </a:t>
            </a:r>
          </a:p>
          <a:p>
            <a:r>
              <a:rPr lang="en-US" dirty="0"/>
              <a:t>Culture as a soft power tool; China right now? </a:t>
            </a:r>
            <a:r>
              <a:rPr lang="en-US" dirty="0">
                <a:hlinkClick r:id="rId2"/>
              </a:rPr>
              <a:t>https://www.theguardian.com/world/2017/oct/18/xi-jinping-speech-new-era-chinese-power-party-congress</a:t>
            </a:r>
            <a:endParaRPr lang="en-US" dirty="0"/>
          </a:p>
          <a:p>
            <a:r>
              <a:rPr lang="en-US" dirty="0"/>
              <a:t>Culture boosting employment, tourism</a:t>
            </a:r>
          </a:p>
          <a:p>
            <a:r>
              <a:rPr lang="en-US" dirty="0"/>
              <a:t>The role of the trade unions? Scandinavian approach versus Anglo-American approach?</a:t>
            </a:r>
          </a:p>
        </p:txBody>
      </p:sp>
    </p:spTree>
    <p:extLst>
      <p:ext uri="{BB962C8B-B14F-4D97-AF65-F5344CB8AC3E}">
        <p14:creationId xmlns:p14="http://schemas.microsoft.com/office/powerpoint/2010/main" val="1587532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and Sustainable development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http://www.ilo.org/global/topics/economic-and-social-development/gender-and-development/lang--en/index.htm</a:t>
            </a:r>
            <a:endParaRPr lang="en-US" dirty="0"/>
          </a:p>
          <a:p>
            <a:endParaRPr lang="en-US" dirty="0"/>
          </a:p>
          <a:p>
            <a:r>
              <a:rPr lang="en-US" dirty="0"/>
              <a:t>Sum up all you know about the topic!</a:t>
            </a:r>
          </a:p>
        </p:txBody>
      </p:sp>
    </p:spTree>
    <p:extLst>
      <p:ext uri="{BB962C8B-B14F-4D97-AF65-F5344CB8AC3E}">
        <p14:creationId xmlns:p14="http://schemas.microsoft.com/office/powerpoint/2010/main" val="478406229"/>
      </p:ext>
    </p:extLst>
  </p:cSld>
  <p:clrMapOvr>
    <a:masterClrMapping/>
  </p:clrMapOvr>
</p:sld>
</file>

<file path=ppt/theme/theme1.xml><?xml version="1.0" encoding="utf-8"?>
<a:theme xmlns:a="http://schemas.openxmlformats.org/drawingml/2006/main" name="Pakkaus">
  <a:themeElements>
    <a:clrScheme name="Pakkau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au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au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2961</TotalTime>
  <Words>631</Words>
  <Application>Microsoft Macintosh PowerPoint</Application>
  <PresentationFormat>Laajakuva</PresentationFormat>
  <Paragraphs>59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Mangal</vt:lpstr>
      <vt:lpstr>Pakkaus</vt:lpstr>
      <vt:lpstr>Factors impacting development</vt:lpstr>
      <vt:lpstr>How Conflicts impact Development?</vt:lpstr>
      <vt:lpstr>conflicts</vt:lpstr>
      <vt:lpstr>Which ideology supports development the most?</vt:lpstr>
      <vt:lpstr>Governance, Accountability and Transparency</vt:lpstr>
      <vt:lpstr>Economic factors</vt:lpstr>
      <vt:lpstr>Social Factors</vt:lpstr>
      <vt:lpstr>culture</vt:lpstr>
      <vt:lpstr>Gender and Sustainable development</vt:lpstr>
      <vt:lpstr>Migration</vt:lpstr>
      <vt:lpstr>Environmental factors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impacting development</dc:title>
  <dc:creator>Soininen Susanna</dc:creator>
  <cp:lastModifiedBy>Microsoft Office User</cp:lastModifiedBy>
  <cp:revision>19</cp:revision>
  <dcterms:created xsi:type="dcterms:W3CDTF">2017-10-03T16:50:33Z</dcterms:created>
  <dcterms:modified xsi:type="dcterms:W3CDTF">2020-08-25T06:43:47Z</dcterms:modified>
</cp:coreProperties>
</file>